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16"/>
  </p:notesMasterIdLst>
  <p:sldIdLst>
    <p:sldId id="256" r:id="rId2"/>
    <p:sldId id="260" r:id="rId3"/>
    <p:sldId id="307" r:id="rId4"/>
    <p:sldId id="308" r:id="rId5"/>
    <p:sldId id="309" r:id="rId6"/>
    <p:sldId id="310" r:id="rId7"/>
    <p:sldId id="317" r:id="rId8"/>
    <p:sldId id="318" r:id="rId9"/>
    <p:sldId id="257" r:id="rId10"/>
    <p:sldId id="312" r:id="rId11"/>
    <p:sldId id="313" r:id="rId12"/>
    <p:sldId id="314" r:id="rId13"/>
    <p:sldId id="315" r:id="rId14"/>
    <p:sldId id="316" r:id="rId15"/>
  </p:sldIdLst>
  <p:sldSz cx="9144000" cy="5143500" type="screen16x9"/>
  <p:notesSz cx="6858000" cy="9144000"/>
  <p:embeddedFontLst>
    <p:embeddedFont>
      <p:font typeface="Josefin Sans" pitchFamily="2" charset="0"/>
      <p:regular r:id="rId17"/>
      <p:bold r:id="rId18"/>
    </p:embeddedFont>
    <p:embeddedFont>
      <p:font typeface="Lato" panose="020F0502020204030203" pitchFamily="34" charset="0"/>
      <p:regular r:id="rId19"/>
      <p:bold r:id="rId20"/>
      <p:italic r:id="rId21"/>
      <p:boldItalic r:id="rId22"/>
    </p:embeddedFont>
    <p:embeddedFont>
      <p:font typeface="Merriweather Light" panose="00000400000000000000" pitchFamily="2" charset="0"/>
      <p:regular r:id="rId23"/>
      <p:bold r:id="rId24"/>
      <p:italic r:id="rId25"/>
      <p:boldItalic r:id="rId26"/>
    </p:embeddedFont>
    <p:embeddedFont>
      <p:font typeface="Montserrat" panose="00000500000000000000" pitchFamily="2" charset="0"/>
      <p:regular r:id="rId27"/>
      <p:bold r:id="rId28"/>
      <p:italic r:id="rId29"/>
      <p:boldItalic r:id="rId30"/>
    </p:embeddedFont>
    <p:embeddedFont>
      <p:font typeface="Open Sans" panose="020B0606030504020204" pitchFamily="34" charset="0"/>
      <p:regular r:id="rId31"/>
      <p:bold r:id="rId32"/>
      <p:italic r:id="rId33"/>
      <p:boldItalic r:id="rId34"/>
    </p:embeddedFont>
    <p:embeddedFont>
      <p:font typeface="Open Sans SemiBold" panose="020B0706030804020204" pitchFamily="34" charset="0"/>
      <p:regular r:id="rId35"/>
      <p:bold r:id="rId36"/>
      <p:italic r:id="rId37"/>
      <p:boldItalic r:id="rId38"/>
    </p:embeddedFont>
    <p:embeddedFont>
      <p:font typeface="Russo One" panose="020B0604020202020204" charset="0"/>
      <p:regular r:id="rId39"/>
    </p:embeddedFont>
    <p:embeddedFont>
      <p:font typeface="Vidaloka" panose="020B0604020202020204" charset="0"/>
      <p:regular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FF"/>
    <a:srgbClr val="666699"/>
    <a:srgbClr val="CC99FF"/>
    <a:srgbClr val="6666FF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37" d="100"/>
          <a:sy n="137" d="100"/>
        </p:scale>
        <p:origin x="126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openxmlformats.org/officeDocument/2006/relationships/font" Target="fonts/font23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font" Target="fonts/font22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font" Target="fonts/font21.fntdata"/><Relationship Id="rId40" Type="http://schemas.openxmlformats.org/officeDocument/2006/relationships/font" Target="fonts/font2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font" Target="fonts/font20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font" Target="fonts/font19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cd8a80d6b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cd8a80d6b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cc7554a049_0_8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cc7554a049_0_8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039975" y="1324500"/>
            <a:ext cx="70641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040000" y="3377100"/>
            <a:ext cx="7064100" cy="44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cxnSp>
        <p:nvCxnSpPr>
          <p:cNvPr id="11" name="Google Shape;11;p2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" name="Google Shape;12;p2"/>
          <p:cNvCxnSpPr/>
          <p:nvPr/>
        </p:nvCxnSpPr>
        <p:spPr>
          <a:xfrm flipH="1">
            <a:off x="-257975" y="-72550"/>
            <a:ext cx="3047400" cy="13464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" name="Google Shape;13;p2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" name="Google Shape;14;p2"/>
          <p:cNvCxnSpPr/>
          <p:nvPr/>
        </p:nvCxnSpPr>
        <p:spPr>
          <a:xfrm flipH="1">
            <a:off x="6467450" y="3935375"/>
            <a:ext cx="3047400" cy="13464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3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5"/>
          <p:cNvSpPr txBox="1">
            <a:spLocks noGrp="1"/>
          </p:cNvSpPr>
          <p:nvPr>
            <p:ph type="title"/>
          </p:nvPr>
        </p:nvSpPr>
        <p:spPr>
          <a:xfrm>
            <a:off x="1994850" y="1697488"/>
            <a:ext cx="5154300" cy="112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subTitle" idx="1"/>
          </p:nvPr>
        </p:nvSpPr>
        <p:spPr>
          <a:xfrm>
            <a:off x="2299500" y="2972150"/>
            <a:ext cx="4545000" cy="5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cxnSp>
        <p:nvCxnSpPr>
          <p:cNvPr id="97" name="Google Shape;97;p15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8" name="Google Shape;98;p15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6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cxnSp>
        <p:nvCxnSpPr>
          <p:cNvPr id="101" name="Google Shape;101;p16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2" name="Google Shape;102;p16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3" name="Google Shape;103;p16"/>
          <p:cNvCxnSpPr/>
          <p:nvPr/>
        </p:nvCxnSpPr>
        <p:spPr>
          <a:xfrm>
            <a:off x="7207350" y="-153175"/>
            <a:ext cx="2120400" cy="12738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7"/>
          <p:cNvSpPr txBox="1">
            <a:spLocks noGrp="1"/>
          </p:cNvSpPr>
          <p:nvPr>
            <p:ph type="title"/>
          </p:nvPr>
        </p:nvSpPr>
        <p:spPr>
          <a:xfrm>
            <a:off x="4956100" y="2467375"/>
            <a:ext cx="2475300" cy="64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6" name="Google Shape;106;p17"/>
          <p:cNvSpPr txBox="1">
            <a:spLocks noGrp="1"/>
          </p:cNvSpPr>
          <p:nvPr>
            <p:ph type="title" idx="2" hasCustomPrompt="1"/>
          </p:nvPr>
        </p:nvSpPr>
        <p:spPr>
          <a:xfrm>
            <a:off x="4956100" y="1402325"/>
            <a:ext cx="1650900" cy="97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7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9pPr>
          </a:lstStyle>
          <a:p>
            <a:r>
              <a:t>xx%</a:t>
            </a:r>
          </a:p>
        </p:txBody>
      </p:sp>
      <p:sp>
        <p:nvSpPr>
          <p:cNvPr id="107" name="Google Shape;107;p17"/>
          <p:cNvSpPr txBox="1">
            <a:spLocks noGrp="1"/>
          </p:cNvSpPr>
          <p:nvPr>
            <p:ph type="subTitle" idx="1"/>
          </p:nvPr>
        </p:nvSpPr>
        <p:spPr>
          <a:xfrm>
            <a:off x="4956100" y="3116275"/>
            <a:ext cx="2475300" cy="62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8" name="Google Shape;108;p17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9" name="Google Shape;109;p17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0" name="Google Shape;110;p17"/>
          <p:cNvCxnSpPr/>
          <p:nvPr/>
        </p:nvCxnSpPr>
        <p:spPr>
          <a:xfrm>
            <a:off x="-209600" y="2402450"/>
            <a:ext cx="3144300" cy="27897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3_1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8"/>
          <p:cNvSpPr txBox="1">
            <a:spLocks noGrp="1"/>
          </p:cNvSpPr>
          <p:nvPr>
            <p:ph type="title"/>
          </p:nvPr>
        </p:nvSpPr>
        <p:spPr>
          <a:xfrm>
            <a:off x="1043725" y="1185550"/>
            <a:ext cx="3123000" cy="201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8"/>
          <p:cNvSpPr txBox="1">
            <a:spLocks noGrp="1"/>
          </p:cNvSpPr>
          <p:nvPr>
            <p:ph type="subTitle" idx="1"/>
          </p:nvPr>
        </p:nvSpPr>
        <p:spPr>
          <a:xfrm>
            <a:off x="1043725" y="3360938"/>
            <a:ext cx="3013500" cy="78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cxnSp>
        <p:nvCxnSpPr>
          <p:cNvPr id="114" name="Google Shape;114;p18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5" name="Google Shape;115;p18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6" name="Google Shape;116;p18"/>
          <p:cNvCxnSpPr/>
          <p:nvPr/>
        </p:nvCxnSpPr>
        <p:spPr>
          <a:xfrm>
            <a:off x="5322650" y="-80625"/>
            <a:ext cx="4005000" cy="20073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4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subTitle" idx="1"/>
          </p:nvPr>
        </p:nvSpPr>
        <p:spPr>
          <a:xfrm>
            <a:off x="3509000" y="2636125"/>
            <a:ext cx="21261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subTitle" idx="2"/>
          </p:nvPr>
        </p:nvSpPr>
        <p:spPr>
          <a:xfrm>
            <a:off x="3509025" y="2976125"/>
            <a:ext cx="2126100" cy="81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9"/>
          <p:cNvSpPr txBox="1">
            <a:spLocks noGrp="1"/>
          </p:cNvSpPr>
          <p:nvPr>
            <p:ph type="subTitle" idx="3"/>
          </p:nvPr>
        </p:nvSpPr>
        <p:spPr>
          <a:xfrm>
            <a:off x="953025" y="2636125"/>
            <a:ext cx="21261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121" name="Google Shape;121;p19"/>
          <p:cNvSpPr txBox="1">
            <a:spLocks noGrp="1"/>
          </p:cNvSpPr>
          <p:nvPr>
            <p:ph type="subTitle" idx="4"/>
          </p:nvPr>
        </p:nvSpPr>
        <p:spPr>
          <a:xfrm>
            <a:off x="953125" y="2976125"/>
            <a:ext cx="2126100" cy="81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9"/>
          <p:cNvSpPr txBox="1">
            <a:spLocks noGrp="1"/>
          </p:cNvSpPr>
          <p:nvPr>
            <p:ph type="subTitle" idx="5"/>
          </p:nvPr>
        </p:nvSpPr>
        <p:spPr>
          <a:xfrm>
            <a:off x="6064875" y="2636125"/>
            <a:ext cx="21261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123" name="Google Shape;123;p19"/>
          <p:cNvSpPr txBox="1">
            <a:spLocks noGrp="1"/>
          </p:cNvSpPr>
          <p:nvPr>
            <p:ph type="subTitle" idx="6"/>
          </p:nvPr>
        </p:nvSpPr>
        <p:spPr>
          <a:xfrm>
            <a:off x="6064875" y="2976125"/>
            <a:ext cx="2126100" cy="81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9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665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  <p:cxnSp>
        <p:nvCxnSpPr>
          <p:cNvPr id="125" name="Google Shape;125;p19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6" name="Google Shape;126;p19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4_2_1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0"/>
          <p:cNvSpPr txBox="1">
            <a:spLocks noGrp="1"/>
          </p:cNvSpPr>
          <p:nvPr>
            <p:ph type="subTitle" idx="1"/>
          </p:nvPr>
        </p:nvSpPr>
        <p:spPr>
          <a:xfrm>
            <a:off x="3718325" y="3391775"/>
            <a:ext cx="16428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129" name="Google Shape;129;p20"/>
          <p:cNvSpPr txBox="1">
            <a:spLocks noGrp="1"/>
          </p:cNvSpPr>
          <p:nvPr>
            <p:ph type="subTitle" idx="2"/>
          </p:nvPr>
        </p:nvSpPr>
        <p:spPr>
          <a:xfrm>
            <a:off x="3617675" y="3731775"/>
            <a:ext cx="1844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130" name="Google Shape;130;p20"/>
          <p:cNvSpPr txBox="1">
            <a:spLocks noGrp="1"/>
          </p:cNvSpPr>
          <p:nvPr>
            <p:ph type="subTitle" idx="3"/>
          </p:nvPr>
        </p:nvSpPr>
        <p:spPr>
          <a:xfrm>
            <a:off x="1328025" y="3391775"/>
            <a:ext cx="16428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131" name="Google Shape;131;p20"/>
          <p:cNvSpPr txBox="1">
            <a:spLocks noGrp="1"/>
          </p:cNvSpPr>
          <p:nvPr>
            <p:ph type="subTitle" idx="4"/>
          </p:nvPr>
        </p:nvSpPr>
        <p:spPr>
          <a:xfrm>
            <a:off x="1227426" y="3731775"/>
            <a:ext cx="1844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132" name="Google Shape;132;p20"/>
          <p:cNvSpPr txBox="1">
            <a:spLocks noGrp="1"/>
          </p:cNvSpPr>
          <p:nvPr>
            <p:ph type="subTitle" idx="5"/>
          </p:nvPr>
        </p:nvSpPr>
        <p:spPr>
          <a:xfrm>
            <a:off x="6108550" y="3391775"/>
            <a:ext cx="16431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133" name="Google Shape;133;p20"/>
          <p:cNvSpPr txBox="1">
            <a:spLocks noGrp="1"/>
          </p:cNvSpPr>
          <p:nvPr>
            <p:ph type="subTitle" idx="6"/>
          </p:nvPr>
        </p:nvSpPr>
        <p:spPr>
          <a:xfrm>
            <a:off x="6008050" y="3731775"/>
            <a:ext cx="1844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134" name="Google Shape;134;p20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3188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  <p:cxnSp>
        <p:nvCxnSpPr>
          <p:cNvPr id="135" name="Google Shape;135;p20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6" name="Google Shape;136;p20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4_1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1"/>
          <p:cNvSpPr txBox="1">
            <a:spLocks noGrp="1"/>
          </p:cNvSpPr>
          <p:nvPr>
            <p:ph type="subTitle" idx="1"/>
          </p:nvPr>
        </p:nvSpPr>
        <p:spPr>
          <a:xfrm>
            <a:off x="3414050" y="1811988"/>
            <a:ext cx="23160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139" name="Google Shape;139;p21"/>
          <p:cNvSpPr txBox="1">
            <a:spLocks noGrp="1"/>
          </p:cNvSpPr>
          <p:nvPr>
            <p:ph type="subTitle" idx="2"/>
          </p:nvPr>
        </p:nvSpPr>
        <p:spPr>
          <a:xfrm>
            <a:off x="3564200" y="2152000"/>
            <a:ext cx="2015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21"/>
          <p:cNvSpPr txBox="1">
            <a:spLocks noGrp="1"/>
          </p:cNvSpPr>
          <p:nvPr>
            <p:ph type="subTitle" idx="3"/>
          </p:nvPr>
        </p:nvSpPr>
        <p:spPr>
          <a:xfrm>
            <a:off x="705725" y="1811988"/>
            <a:ext cx="23160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141" name="Google Shape;141;p21"/>
          <p:cNvSpPr txBox="1">
            <a:spLocks noGrp="1"/>
          </p:cNvSpPr>
          <p:nvPr>
            <p:ph type="subTitle" idx="4"/>
          </p:nvPr>
        </p:nvSpPr>
        <p:spPr>
          <a:xfrm>
            <a:off x="855875" y="2152000"/>
            <a:ext cx="2015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1"/>
          <p:cNvSpPr txBox="1">
            <a:spLocks noGrp="1"/>
          </p:cNvSpPr>
          <p:nvPr>
            <p:ph type="subTitle" idx="5"/>
          </p:nvPr>
        </p:nvSpPr>
        <p:spPr>
          <a:xfrm>
            <a:off x="6122325" y="1811988"/>
            <a:ext cx="23160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143" name="Google Shape;143;p21"/>
          <p:cNvSpPr txBox="1">
            <a:spLocks noGrp="1"/>
          </p:cNvSpPr>
          <p:nvPr>
            <p:ph type="subTitle" idx="6"/>
          </p:nvPr>
        </p:nvSpPr>
        <p:spPr>
          <a:xfrm>
            <a:off x="6272475" y="2152000"/>
            <a:ext cx="2015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21"/>
          <p:cNvSpPr txBox="1">
            <a:spLocks noGrp="1"/>
          </p:cNvSpPr>
          <p:nvPr>
            <p:ph type="subTitle" idx="7"/>
          </p:nvPr>
        </p:nvSpPr>
        <p:spPr>
          <a:xfrm>
            <a:off x="3414050" y="3543463"/>
            <a:ext cx="23160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145" name="Google Shape;145;p21"/>
          <p:cNvSpPr txBox="1">
            <a:spLocks noGrp="1"/>
          </p:cNvSpPr>
          <p:nvPr>
            <p:ph type="subTitle" idx="8"/>
          </p:nvPr>
        </p:nvSpPr>
        <p:spPr>
          <a:xfrm>
            <a:off x="3564200" y="3883475"/>
            <a:ext cx="2015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1"/>
          <p:cNvSpPr txBox="1">
            <a:spLocks noGrp="1"/>
          </p:cNvSpPr>
          <p:nvPr>
            <p:ph type="subTitle" idx="9"/>
          </p:nvPr>
        </p:nvSpPr>
        <p:spPr>
          <a:xfrm>
            <a:off x="705725" y="3543463"/>
            <a:ext cx="23160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147" name="Google Shape;147;p21"/>
          <p:cNvSpPr txBox="1">
            <a:spLocks noGrp="1"/>
          </p:cNvSpPr>
          <p:nvPr>
            <p:ph type="subTitle" idx="13"/>
          </p:nvPr>
        </p:nvSpPr>
        <p:spPr>
          <a:xfrm>
            <a:off x="855875" y="3883475"/>
            <a:ext cx="2015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1"/>
          <p:cNvSpPr txBox="1">
            <a:spLocks noGrp="1"/>
          </p:cNvSpPr>
          <p:nvPr>
            <p:ph type="subTitle" idx="14"/>
          </p:nvPr>
        </p:nvSpPr>
        <p:spPr>
          <a:xfrm>
            <a:off x="6122325" y="3543463"/>
            <a:ext cx="23160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149" name="Google Shape;149;p21"/>
          <p:cNvSpPr txBox="1">
            <a:spLocks noGrp="1"/>
          </p:cNvSpPr>
          <p:nvPr>
            <p:ph type="subTitle" idx="15"/>
          </p:nvPr>
        </p:nvSpPr>
        <p:spPr>
          <a:xfrm>
            <a:off x="6272475" y="3883475"/>
            <a:ext cx="2015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6080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  <p:cxnSp>
        <p:nvCxnSpPr>
          <p:cNvPr id="151" name="Google Shape;151;p21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2" name="Google Shape;152;p21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CUSTOM_4_1_1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2"/>
          <p:cNvSpPr txBox="1">
            <a:spLocks noGrp="1"/>
          </p:cNvSpPr>
          <p:nvPr>
            <p:ph type="subTitle" idx="1"/>
          </p:nvPr>
        </p:nvSpPr>
        <p:spPr>
          <a:xfrm>
            <a:off x="4916850" y="1970400"/>
            <a:ext cx="23160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155" name="Google Shape;155;p22"/>
          <p:cNvSpPr txBox="1">
            <a:spLocks noGrp="1"/>
          </p:cNvSpPr>
          <p:nvPr>
            <p:ph type="subTitle" idx="2"/>
          </p:nvPr>
        </p:nvSpPr>
        <p:spPr>
          <a:xfrm>
            <a:off x="5058900" y="2310413"/>
            <a:ext cx="203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22"/>
          <p:cNvSpPr txBox="1">
            <a:spLocks noGrp="1"/>
          </p:cNvSpPr>
          <p:nvPr>
            <p:ph type="subTitle" idx="3"/>
          </p:nvPr>
        </p:nvSpPr>
        <p:spPr>
          <a:xfrm>
            <a:off x="1911150" y="1970400"/>
            <a:ext cx="23160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157" name="Google Shape;157;p22"/>
          <p:cNvSpPr txBox="1">
            <a:spLocks noGrp="1"/>
          </p:cNvSpPr>
          <p:nvPr>
            <p:ph type="subTitle" idx="4"/>
          </p:nvPr>
        </p:nvSpPr>
        <p:spPr>
          <a:xfrm>
            <a:off x="2053300" y="2310413"/>
            <a:ext cx="203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2"/>
          <p:cNvSpPr txBox="1">
            <a:spLocks noGrp="1"/>
          </p:cNvSpPr>
          <p:nvPr>
            <p:ph type="subTitle" idx="5"/>
          </p:nvPr>
        </p:nvSpPr>
        <p:spPr>
          <a:xfrm>
            <a:off x="4916850" y="3625538"/>
            <a:ext cx="23160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159" name="Google Shape;159;p22"/>
          <p:cNvSpPr txBox="1">
            <a:spLocks noGrp="1"/>
          </p:cNvSpPr>
          <p:nvPr>
            <p:ph type="subTitle" idx="6"/>
          </p:nvPr>
        </p:nvSpPr>
        <p:spPr>
          <a:xfrm>
            <a:off x="5058900" y="3965550"/>
            <a:ext cx="203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22"/>
          <p:cNvSpPr txBox="1">
            <a:spLocks noGrp="1"/>
          </p:cNvSpPr>
          <p:nvPr>
            <p:ph type="subTitle" idx="7"/>
          </p:nvPr>
        </p:nvSpPr>
        <p:spPr>
          <a:xfrm>
            <a:off x="1911150" y="3625538"/>
            <a:ext cx="23160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161" name="Google Shape;161;p22"/>
          <p:cNvSpPr txBox="1">
            <a:spLocks noGrp="1"/>
          </p:cNvSpPr>
          <p:nvPr>
            <p:ph type="subTitle" idx="8"/>
          </p:nvPr>
        </p:nvSpPr>
        <p:spPr>
          <a:xfrm>
            <a:off x="2053200" y="3965550"/>
            <a:ext cx="203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22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6480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  <p:cxnSp>
        <p:nvCxnSpPr>
          <p:cNvPr id="163" name="Google Shape;163;p22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4" name="Google Shape;164;p22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4_2_2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3"/>
          <p:cNvSpPr txBox="1">
            <a:spLocks noGrp="1"/>
          </p:cNvSpPr>
          <p:nvPr>
            <p:ph type="subTitle" idx="1"/>
          </p:nvPr>
        </p:nvSpPr>
        <p:spPr>
          <a:xfrm>
            <a:off x="3568125" y="2994600"/>
            <a:ext cx="20154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167" name="Google Shape;167;p23"/>
          <p:cNvSpPr txBox="1">
            <a:spLocks noGrp="1"/>
          </p:cNvSpPr>
          <p:nvPr>
            <p:ph type="subTitle" idx="2"/>
          </p:nvPr>
        </p:nvSpPr>
        <p:spPr>
          <a:xfrm>
            <a:off x="3568125" y="3334600"/>
            <a:ext cx="201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23"/>
          <p:cNvSpPr txBox="1">
            <a:spLocks noGrp="1"/>
          </p:cNvSpPr>
          <p:nvPr>
            <p:ph type="subTitle" idx="3"/>
          </p:nvPr>
        </p:nvSpPr>
        <p:spPr>
          <a:xfrm>
            <a:off x="1088350" y="2994600"/>
            <a:ext cx="20154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169" name="Google Shape;169;p23"/>
          <p:cNvSpPr txBox="1">
            <a:spLocks noGrp="1"/>
          </p:cNvSpPr>
          <p:nvPr>
            <p:ph type="subTitle" idx="4"/>
          </p:nvPr>
        </p:nvSpPr>
        <p:spPr>
          <a:xfrm>
            <a:off x="1088450" y="3334600"/>
            <a:ext cx="201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23"/>
          <p:cNvSpPr txBox="1">
            <a:spLocks noGrp="1"/>
          </p:cNvSpPr>
          <p:nvPr>
            <p:ph type="subTitle" idx="5"/>
          </p:nvPr>
        </p:nvSpPr>
        <p:spPr>
          <a:xfrm>
            <a:off x="6055450" y="2994600"/>
            <a:ext cx="20154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171" name="Google Shape;171;p23"/>
          <p:cNvSpPr txBox="1">
            <a:spLocks noGrp="1"/>
          </p:cNvSpPr>
          <p:nvPr>
            <p:ph type="subTitle" idx="6"/>
          </p:nvPr>
        </p:nvSpPr>
        <p:spPr>
          <a:xfrm>
            <a:off x="6055450" y="3334600"/>
            <a:ext cx="201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23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4763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  <p:cxnSp>
        <p:nvCxnSpPr>
          <p:cNvPr id="173" name="Google Shape;173;p23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4" name="Google Shape;174;p23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5" name="Google Shape;175;p23"/>
          <p:cNvCxnSpPr/>
          <p:nvPr/>
        </p:nvCxnSpPr>
        <p:spPr>
          <a:xfrm>
            <a:off x="7434175" y="-125600"/>
            <a:ext cx="1993200" cy="13302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2714550" y="2543963"/>
            <a:ext cx="3714900" cy="64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2" hasCustomPrompt="1"/>
          </p:nvPr>
        </p:nvSpPr>
        <p:spPr>
          <a:xfrm>
            <a:off x="3746550" y="1478925"/>
            <a:ext cx="1650900" cy="97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2291400" y="3279625"/>
            <a:ext cx="4561200" cy="39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9" name="Google Shape;19;p3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20;p3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21;p3"/>
          <p:cNvCxnSpPr/>
          <p:nvPr/>
        </p:nvCxnSpPr>
        <p:spPr>
          <a:xfrm flipH="1">
            <a:off x="7948925" y="3979775"/>
            <a:ext cx="1378500" cy="12363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22;p3"/>
          <p:cNvCxnSpPr/>
          <p:nvPr/>
        </p:nvCxnSpPr>
        <p:spPr>
          <a:xfrm flipH="1">
            <a:off x="-112875" y="-88700"/>
            <a:ext cx="1418700" cy="10644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CUSTOM_5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4"/>
          <p:cNvSpPr txBox="1">
            <a:spLocks noGrp="1"/>
          </p:cNvSpPr>
          <p:nvPr>
            <p:ph type="subTitle" idx="1"/>
          </p:nvPr>
        </p:nvSpPr>
        <p:spPr>
          <a:xfrm>
            <a:off x="4750187" y="1722900"/>
            <a:ext cx="20148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178" name="Google Shape;178;p24"/>
          <p:cNvSpPr txBox="1">
            <a:spLocks noGrp="1"/>
          </p:cNvSpPr>
          <p:nvPr>
            <p:ph type="subTitle" idx="2"/>
          </p:nvPr>
        </p:nvSpPr>
        <p:spPr>
          <a:xfrm>
            <a:off x="4750184" y="2062900"/>
            <a:ext cx="2014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24"/>
          <p:cNvSpPr txBox="1">
            <a:spLocks noGrp="1"/>
          </p:cNvSpPr>
          <p:nvPr>
            <p:ph type="subTitle" idx="3"/>
          </p:nvPr>
        </p:nvSpPr>
        <p:spPr>
          <a:xfrm>
            <a:off x="2306462" y="1722900"/>
            <a:ext cx="20148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180" name="Google Shape;180;p24"/>
          <p:cNvSpPr txBox="1">
            <a:spLocks noGrp="1"/>
          </p:cNvSpPr>
          <p:nvPr>
            <p:ph type="subTitle" idx="4"/>
          </p:nvPr>
        </p:nvSpPr>
        <p:spPr>
          <a:xfrm>
            <a:off x="2306462" y="2062900"/>
            <a:ext cx="2014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24"/>
          <p:cNvSpPr txBox="1">
            <a:spLocks noGrp="1"/>
          </p:cNvSpPr>
          <p:nvPr>
            <p:ph type="subTitle" idx="5"/>
          </p:nvPr>
        </p:nvSpPr>
        <p:spPr>
          <a:xfrm>
            <a:off x="4750187" y="3158925"/>
            <a:ext cx="20148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182" name="Google Shape;182;p24"/>
          <p:cNvSpPr txBox="1">
            <a:spLocks noGrp="1"/>
          </p:cNvSpPr>
          <p:nvPr>
            <p:ph type="subTitle" idx="6"/>
          </p:nvPr>
        </p:nvSpPr>
        <p:spPr>
          <a:xfrm>
            <a:off x="4750184" y="3498925"/>
            <a:ext cx="2014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24"/>
          <p:cNvSpPr txBox="1">
            <a:spLocks noGrp="1"/>
          </p:cNvSpPr>
          <p:nvPr>
            <p:ph type="subTitle" idx="7"/>
          </p:nvPr>
        </p:nvSpPr>
        <p:spPr>
          <a:xfrm>
            <a:off x="2306462" y="3158925"/>
            <a:ext cx="20148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184" name="Google Shape;184;p24"/>
          <p:cNvSpPr txBox="1">
            <a:spLocks noGrp="1"/>
          </p:cNvSpPr>
          <p:nvPr>
            <p:ph type="subTitle" idx="8"/>
          </p:nvPr>
        </p:nvSpPr>
        <p:spPr>
          <a:xfrm>
            <a:off x="2306462" y="3498925"/>
            <a:ext cx="2014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24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2785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  <p:cxnSp>
        <p:nvCxnSpPr>
          <p:cNvPr id="186" name="Google Shape;186;p24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7" name="Google Shape;187;p24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6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5"/>
          <p:cNvSpPr txBox="1">
            <a:spLocks noGrp="1"/>
          </p:cNvSpPr>
          <p:nvPr>
            <p:ph type="title" hasCustomPrompt="1"/>
          </p:nvPr>
        </p:nvSpPr>
        <p:spPr>
          <a:xfrm>
            <a:off x="2592925" y="714600"/>
            <a:ext cx="3958200" cy="61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45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t>xx%</a:t>
            </a:r>
          </a:p>
        </p:txBody>
      </p:sp>
      <p:sp>
        <p:nvSpPr>
          <p:cNvPr id="190" name="Google Shape;190;p25"/>
          <p:cNvSpPr txBox="1">
            <a:spLocks noGrp="1"/>
          </p:cNvSpPr>
          <p:nvPr>
            <p:ph type="subTitle" idx="1"/>
          </p:nvPr>
        </p:nvSpPr>
        <p:spPr>
          <a:xfrm>
            <a:off x="2364984" y="1346400"/>
            <a:ext cx="4414200" cy="3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25"/>
          <p:cNvSpPr txBox="1">
            <a:spLocks noGrp="1"/>
          </p:cNvSpPr>
          <p:nvPr>
            <p:ph type="title" idx="2" hasCustomPrompt="1"/>
          </p:nvPr>
        </p:nvSpPr>
        <p:spPr>
          <a:xfrm>
            <a:off x="2592925" y="2063025"/>
            <a:ext cx="3958200" cy="61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43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t>xx%</a:t>
            </a:r>
          </a:p>
        </p:txBody>
      </p:sp>
      <p:sp>
        <p:nvSpPr>
          <p:cNvPr id="192" name="Google Shape;192;p25"/>
          <p:cNvSpPr txBox="1">
            <a:spLocks noGrp="1"/>
          </p:cNvSpPr>
          <p:nvPr>
            <p:ph type="subTitle" idx="3"/>
          </p:nvPr>
        </p:nvSpPr>
        <p:spPr>
          <a:xfrm>
            <a:off x="2364984" y="2694825"/>
            <a:ext cx="4414200" cy="3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25"/>
          <p:cNvSpPr txBox="1">
            <a:spLocks noGrp="1"/>
          </p:cNvSpPr>
          <p:nvPr>
            <p:ph type="title" idx="4" hasCustomPrompt="1"/>
          </p:nvPr>
        </p:nvSpPr>
        <p:spPr>
          <a:xfrm>
            <a:off x="2592925" y="3411450"/>
            <a:ext cx="3958200" cy="61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43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t>xx%</a:t>
            </a:r>
          </a:p>
        </p:txBody>
      </p:sp>
      <p:sp>
        <p:nvSpPr>
          <p:cNvPr id="194" name="Google Shape;194;p25"/>
          <p:cNvSpPr txBox="1">
            <a:spLocks noGrp="1"/>
          </p:cNvSpPr>
          <p:nvPr>
            <p:ph type="subTitle" idx="5"/>
          </p:nvPr>
        </p:nvSpPr>
        <p:spPr>
          <a:xfrm>
            <a:off x="2364950" y="4043250"/>
            <a:ext cx="4414200" cy="3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95" name="Google Shape;195;p25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6" name="Google Shape;196;p25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7_1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6"/>
          <p:cNvSpPr txBox="1">
            <a:spLocks noGrp="1"/>
          </p:cNvSpPr>
          <p:nvPr>
            <p:ph type="title"/>
          </p:nvPr>
        </p:nvSpPr>
        <p:spPr>
          <a:xfrm>
            <a:off x="803750" y="2025800"/>
            <a:ext cx="4087500" cy="6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26"/>
          <p:cNvSpPr txBox="1">
            <a:spLocks noGrp="1"/>
          </p:cNvSpPr>
          <p:nvPr>
            <p:ph type="subTitle" idx="1"/>
          </p:nvPr>
        </p:nvSpPr>
        <p:spPr>
          <a:xfrm>
            <a:off x="803750" y="2693525"/>
            <a:ext cx="3159300" cy="5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Josefin Sans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00" name="Google Shape;200;p26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1" name="Google Shape;201;p26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7_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7"/>
          <p:cNvSpPr txBox="1">
            <a:spLocks noGrp="1"/>
          </p:cNvSpPr>
          <p:nvPr>
            <p:ph type="title"/>
          </p:nvPr>
        </p:nvSpPr>
        <p:spPr>
          <a:xfrm>
            <a:off x="4490150" y="2047725"/>
            <a:ext cx="3364200" cy="6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endParaRPr/>
          </a:p>
        </p:txBody>
      </p:sp>
      <p:sp>
        <p:nvSpPr>
          <p:cNvPr id="204" name="Google Shape;204;p27"/>
          <p:cNvSpPr txBox="1">
            <a:spLocks noGrp="1"/>
          </p:cNvSpPr>
          <p:nvPr>
            <p:ph type="subTitle" idx="1"/>
          </p:nvPr>
        </p:nvSpPr>
        <p:spPr>
          <a:xfrm>
            <a:off x="4855550" y="2694825"/>
            <a:ext cx="2998800" cy="5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Josefin Sans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cxnSp>
        <p:nvCxnSpPr>
          <p:cNvPr id="205" name="Google Shape;205;p27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6" name="Google Shape;206;p27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1">
  <p:cSld name="CUSTOM_8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8"/>
          <p:cNvSpPr txBox="1">
            <a:spLocks noGrp="1"/>
          </p:cNvSpPr>
          <p:nvPr>
            <p:ph type="subTitle" idx="1"/>
          </p:nvPr>
        </p:nvSpPr>
        <p:spPr>
          <a:xfrm>
            <a:off x="4166800" y="1453525"/>
            <a:ext cx="3957600" cy="288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R="3810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9" name="Google Shape;209;p28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4502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  <p:cxnSp>
        <p:nvCxnSpPr>
          <p:cNvPr id="210" name="Google Shape;210;p28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1" name="Google Shape;211;p28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2" name="Google Shape;212;p28"/>
          <p:cNvCxnSpPr/>
          <p:nvPr/>
        </p:nvCxnSpPr>
        <p:spPr>
          <a:xfrm flipH="1">
            <a:off x="6772150" y="3663450"/>
            <a:ext cx="2823300" cy="16332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9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9"/>
          <p:cNvSpPr txBox="1">
            <a:spLocks noGrp="1"/>
          </p:cNvSpPr>
          <p:nvPr>
            <p:ph type="subTitle" idx="1"/>
          </p:nvPr>
        </p:nvSpPr>
        <p:spPr>
          <a:xfrm>
            <a:off x="4816075" y="3616375"/>
            <a:ext cx="29421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215" name="Google Shape;215;p29"/>
          <p:cNvSpPr txBox="1">
            <a:spLocks noGrp="1"/>
          </p:cNvSpPr>
          <p:nvPr>
            <p:ph type="subTitle" idx="2"/>
          </p:nvPr>
        </p:nvSpPr>
        <p:spPr>
          <a:xfrm>
            <a:off x="4816200" y="3956375"/>
            <a:ext cx="2941800" cy="6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29"/>
          <p:cNvSpPr txBox="1">
            <a:spLocks noGrp="1"/>
          </p:cNvSpPr>
          <p:nvPr>
            <p:ph type="subTitle" idx="3"/>
          </p:nvPr>
        </p:nvSpPr>
        <p:spPr>
          <a:xfrm>
            <a:off x="1385829" y="3616375"/>
            <a:ext cx="29421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217" name="Google Shape;217;p29"/>
          <p:cNvSpPr txBox="1">
            <a:spLocks noGrp="1"/>
          </p:cNvSpPr>
          <p:nvPr>
            <p:ph type="subTitle" idx="4"/>
          </p:nvPr>
        </p:nvSpPr>
        <p:spPr>
          <a:xfrm>
            <a:off x="1386025" y="3956375"/>
            <a:ext cx="2941800" cy="6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29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2729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  <p:cxnSp>
        <p:nvCxnSpPr>
          <p:cNvPr id="219" name="Google Shape;219;p29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0" name="Google Shape;220;p29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0"/>
          <p:cNvSpPr txBox="1">
            <a:spLocks noGrp="1"/>
          </p:cNvSpPr>
          <p:nvPr>
            <p:ph type="title"/>
          </p:nvPr>
        </p:nvSpPr>
        <p:spPr>
          <a:xfrm>
            <a:off x="2832900" y="791200"/>
            <a:ext cx="3478200" cy="9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23" name="Google Shape;223;p30"/>
          <p:cNvSpPr txBox="1">
            <a:spLocks noGrp="1"/>
          </p:cNvSpPr>
          <p:nvPr>
            <p:ph type="subTitle" idx="1"/>
          </p:nvPr>
        </p:nvSpPr>
        <p:spPr>
          <a:xfrm>
            <a:off x="2983350" y="1749425"/>
            <a:ext cx="3177300" cy="9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30"/>
          <p:cNvSpPr txBox="1"/>
          <p:nvPr/>
        </p:nvSpPr>
        <p:spPr>
          <a:xfrm>
            <a:off x="2900450" y="3438275"/>
            <a:ext cx="3343200" cy="7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CREDITS</a:t>
            </a:r>
            <a:r>
              <a:rPr lang="en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: This presentation template was created by </a:t>
            </a:r>
            <a:r>
              <a:rPr lang="en" sz="1000" b="1">
                <a:solidFill>
                  <a:schemeClr val="dk2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, including icons by </a:t>
            </a:r>
            <a:r>
              <a:rPr lang="en" sz="1000" b="1">
                <a:solidFill>
                  <a:schemeClr val="dk2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,and infographics &amp; images by </a:t>
            </a:r>
            <a:r>
              <a:rPr lang="en" sz="1000" b="1">
                <a:solidFill>
                  <a:schemeClr val="dk2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0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25" name="Google Shape;225;p30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6" name="Google Shape;226;p30"/>
          <p:cNvCxnSpPr/>
          <p:nvPr/>
        </p:nvCxnSpPr>
        <p:spPr>
          <a:xfrm>
            <a:off x="-257975" y="3935375"/>
            <a:ext cx="3047400" cy="13464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7" name="Google Shape;227;p30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8" name="Google Shape;228;p30"/>
          <p:cNvCxnSpPr/>
          <p:nvPr/>
        </p:nvCxnSpPr>
        <p:spPr>
          <a:xfrm>
            <a:off x="6467450" y="-72550"/>
            <a:ext cx="3047400" cy="13464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0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0" name="Google Shape;230;p31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1" name="Google Shape;231;p31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0_1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3" name="Google Shape;233;p32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4" name="Google Shape;234;p32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5" name="Google Shape;235;p32"/>
          <p:cNvCxnSpPr/>
          <p:nvPr/>
        </p:nvCxnSpPr>
        <p:spPr>
          <a:xfrm>
            <a:off x="7434175" y="-125600"/>
            <a:ext cx="1993200" cy="13302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6" name="Google Shape;236;p32"/>
          <p:cNvCxnSpPr/>
          <p:nvPr/>
        </p:nvCxnSpPr>
        <p:spPr>
          <a:xfrm>
            <a:off x="-147275" y="3943475"/>
            <a:ext cx="1993200" cy="13302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0_1_1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8" name="Google Shape;238;p33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9" name="Google Shape;239;p33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0" name="Google Shape;240;p33"/>
          <p:cNvCxnSpPr/>
          <p:nvPr/>
        </p:nvCxnSpPr>
        <p:spPr>
          <a:xfrm flipH="1">
            <a:off x="6772150" y="3663450"/>
            <a:ext cx="2823300" cy="16332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4711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713250" y="1272925"/>
            <a:ext cx="7717500" cy="329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/>
            </a:lvl9pPr>
          </a:lstStyle>
          <a:p>
            <a:endParaRPr/>
          </a:p>
        </p:txBody>
      </p:sp>
      <p:cxnSp>
        <p:nvCxnSpPr>
          <p:cNvPr id="26" name="Google Shape;26;p4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" name="Google Shape;27;p4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" name="Google Shape;28;p4"/>
          <p:cNvCxnSpPr/>
          <p:nvPr/>
        </p:nvCxnSpPr>
        <p:spPr>
          <a:xfrm>
            <a:off x="6884900" y="-113600"/>
            <a:ext cx="2565600" cy="13062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5681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1"/>
          </p:nvPr>
        </p:nvSpPr>
        <p:spPr>
          <a:xfrm>
            <a:off x="5038975" y="2649025"/>
            <a:ext cx="24861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2400" b="1"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2400" b="1"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2400" b="1"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2400" b="1"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2400" b="1"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2400" b="1"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2400" b="1"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2400" b="1"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2"/>
          </p:nvPr>
        </p:nvSpPr>
        <p:spPr>
          <a:xfrm>
            <a:off x="5038975" y="2961200"/>
            <a:ext cx="2486100" cy="90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3"/>
          </p:nvPr>
        </p:nvSpPr>
        <p:spPr>
          <a:xfrm>
            <a:off x="1693175" y="2649025"/>
            <a:ext cx="24861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2400" b="1"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2400" b="1"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2400" b="1"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2400" b="1"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2400" b="1"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2400" b="1"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2400" b="1"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2400" b="1"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4"/>
          </p:nvPr>
        </p:nvSpPr>
        <p:spPr>
          <a:xfrm>
            <a:off x="1693175" y="2961200"/>
            <a:ext cx="2486100" cy="90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5" name="Google Shape;35;p5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" name="Google Shape;36;p5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" name="Google Shape;37;p5"/>
          <p:cNvCxnSpPr/>
          <p:nvPr/>
        </p:nvCxnSpPr>
        <p:spPr>
          <a:xfrm flipH="1">
            <a:off x="6935750" y="3931325"/>
            <a:ext cx="2549400" cy="13545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cxnSp>
        <p:nvCxnSpPr>
          <p:cNvPr id="40" name="Google Shape;40;p6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" name="Google Shape;41;p6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8"/>
          <p:cNvSpPr txBox="1">
            <a:spLocks noGrp="1"/>
          </p:cNvSpPr>
          <p:nvPr>
            <p:ph type="title"/>
          </p:nvPr>
        </p:nvSpPr>
        <p:spPr>
          <a:xfrm>
            <a:off x="1122500" y="1225400"/>
            <a:ext cx="6899100" cy="26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cxnSp>
        <p:nvCxnSpPr>
          <p:cNvPr id="50" name="Google Shape;50;p8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" name="Google Shape;51;p8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" name="Google Shape;52;p8"/>
          <p:cNvCxnSpPr/>
          <p:nvPr/>
        </p:nvCxnSpPr>
        <p:spPr>
          <a:xfrm flipH="1">
            <a:off x="7093250" y="3935075"/>
            <a:ext cx="2332800" cy="1347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" name="Google Shape;53;p8"/>
          <p:cNvCxnSpPr/>
          <p:nvPr/>
        </p:nvCxnSpPr>
        <p:spPr>
          <a:xfrm flipH="1">
            <a:off x="-420450" y="-121600"/>
            <a:ext cx="2332800" cy="1347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subTitle" idx="1"/>
          </p:nvPr>
        </p:nvSpPr>
        <p:spPr>
          <a:xfrm>
            <a:off x="895950" y="1682000"/>
            <a:ext cx="3847200" cy="237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5679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cxnSp>
        <p:nvCxnSpPr>
          <p:cNvPr id="57" name="Google Shape;57;p9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" name="Google Shape;58;p9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9" name="Google Shape;59;p9"/>
          <p:cNvCxnSpPr/>
          <p:nvPr/>
        </p:nvCxnSpPr>
        <p:spPr>
          <a:xfrm flipH="1">
            <a:off x="5925450" y="2797500"/>
            <a:ext cx="3378000" cy="24669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0"/>
          <p:cNvSpPr txBox="1">
            <a:spLocks noGrp="1"/>
          </p:cNvSpPr>
          <p:nvPr>
            <p:ph type="body" idx="1"/>
          </p:nvPr>
        </p:nvSpPr>
        <p:spPr>
          <a:xfrm>
            <a:off x="713225" y="539500"/>
            <a:ext cx="3557100" cy="97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000">
                <a:latin typeface="Vidaloka"/>
                <a:ea typeface="Vidaloka"/>
                <a:cs typeface="Vidaloka"/>
                <a:sym typeface="Vidaloka"/>
              </a:defRPr>
            </a:lvl1pPr>
          </a:lstStyle>
          <a:p>
            <a:endParaRPr/>
          </a:p>
        </p:txBody>
      </p:sp>
      <p:cxnSp>
        <p:nvCxnSpPr>
          <p:cNvPr id="62" name="Google Shape;62;p10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" name="Google Shape;63;p10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" name="Google Shape;64;p10"/>
          <p:cNvCxnSpPr/>
          <p:nvPr/>
        </p:nvCxnSpPr>
        <p:spPr>
          <a:xfrm rot="10800000" flipH="1">
            <a:off x="6144975" y="3103725"/>
            <a:ext cx="3118200" cy="22011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1"/>
          <p:cNvSpPr txBox="1">
            <a:spLocks noGrp="1"/>
          </p:cNvSpPr>
          <p:nvPr>
            <p:ph type="title" hasCustomPrompt="1"/>
          </p:nvPr>
        </p:nvSpPr>
        <p:spPr>
          <a:xfrm>
            <a:off x="713225" y="1497763"/>
            <a:ext cx="7717500" cy="164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7" name="Google Shape;67;p11"/>
          <p:cNvSpPr txBox="1">
            <a:spLocks noGrp="1"/>
          </p:cNvSpPr>
          <p:nvPr>
            <p:ph type="subTitle" idx="1"/>
          </p:nvPr>
        </p:nvSpPr>
        <p:spPr>
          <a:xfrm>
            <a:off x="1514325" y="3278788"/>
            <a:ext cx="61203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cxnSp>
        <p:nvCxnSpPr>
          <p:cNvPr id="68" name="Google Shape;68;p11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" name="Google Shape;69;p11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0" name="Google Shape;70;p11"/>
          <p:cNvCxnSpPr/>
          <p:nvPr/>
        </p:nvCxnSpPr>
        <p:spPr>
          <a:xfrm>
            <a:off x="-250225" y="4076450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1" name="Google Shape;71;p11"/>
          <p:cNvCxnSpPr/>
          <p:nvPr/>
        </p:nvCxnSpPr>
        <p:spPr>
          <a:xfrm>
            <a:off x="7441150" y="-48375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C9A9F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idaloka"/>
              <a:buNone/>
              <a:defRPr sz="30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i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i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i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i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i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i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i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i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50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Char char="●"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  <p:sldLayoutId id="2147483672" r:id="rId22"/>
    <p:sldLayoutId id="2147483673" r:id="rId23"/>
    <p:sldLayoutId id="2147483674" r:id="rId24"/>
    <p:sldLayoutId id="2147483675" r:id="rId25"/>
    <p:sldLayoutId id="2147483676" r:id="rId26"/>
    <p:sldLayoutId id="2147483677" r:id="rId27"/>
    <p:sldLayoutId id="2147483678" r:id="rId28"/>
    <p:sldLayoutId id="2147483679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4"/>
          <p:cNvSpPr txBox="1">
            <a:spLocks noGrp="1"/>
          </p:cNvSpPr>
          <p:nvPr>
            <p:ph type="ctrTitle" idx="4294967295"/>
          </p:nvPr>
        </p:nvSpPr>
        <p:spPr>
          <a:xfrm>
            <a:off x="0" y="734887"/>
            <a:ext cx="8982635" cy="205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Therapeutic Recreation Ontario</a:t>
            </a:r>
            <a:br>
              <a:rPr lang="en" sz="4000" dirty="0"/>
            </a:br>
            <a:r>
              <a:rPr lang="en" sz="4000" dirty="0"/>
              <a:t> (TRO) </a:t>
            </a:r>
            <a:br>
              <a:rPr lang="en" sz="4400" dirty="0"/>
            </a:br>
            <a:r>
              <a:rPr lang="en" sz="5400" dirty="0"/>
              <a:t>Annual General Meeting</a:t>
            </a:r>
            <a:r>
              <a:rPr lang="en" sz="4000" dirty="0"/>
              <a:t> 2022  </a:t>
            </a:r>
            <a:endParaRPr sz="4000" dirty="0"/>
          </a:p>
        </p:txBody>
      </p:sp>
      <p:sp>
        <p:nvSpPr>
          <p:cNvPr id="246" name="Google Shape;246;p34"/>
          <p:cNvSpPr txBox="1">
            <a:spLocks noGrp="1"/>
          </p:cNvSpPr>
          <p:nvPr>
            <p:ph type="subTitle" idx="4294967295"/>
          </p:nvPr>
        </p:nvSpPr>
        <p:spPr>
          <a:xfrm>
            <a:off x="1039950" y="2995333"/>
            <a:ext cx="7064100" cy="9914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000" dirty="0"/>
              <a:t>Wednesday, June 22, 2022</a:t>
            </a:r>
            <a:endParaRPr sz="2000" dirty="0"/>
          </a:p>
        </p:txBody>
      </p:sp>
      <p:pic>
        <p:nvPicPr>
          <p:cNvPr id="247" name="Google Shape;24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3989" y="3411025"/>
            <a:ext cx="4556175" cy="1732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E1D5DA-C6D7-8A70-406C-C1D2A744A6FB}"/>
              </a:ext>
            </a:extLst>
          </p:cNvPr>
          <p:cNvSpPr/>
          <p:nvPr/>
        </p:nvSpPr>
        <p:spPr>
          <a:xfrm>
            <a:off x="0" y="289111"/>
            <a:ext cx="3045758" cy="4572001"/>
          </a:xfrm>
          <a:prstGeom prst="roundRect">
            <a:avLst/>
          </a:prstGeom>
          <a:solidFill>
            <a:srgbClr val="666699"/>
          </a:solidFill>
          <a:ln>
            <a:solidFill>
              <a:srgbClr val="66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dirty="0"/>
              <a:t>6. Financial Report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82BE958-47F6-DDF3-36B0-CEC5A84F073E}"/>
              </a:ext>
            </a:extLst>
          </p:cNvPr>
          <p:cNvSpPr/>
          <p:nvPr/>
        </p:nvSpPr>
        <p:spPr>
          <a:xfrm>
            <a:off x="3045758" y="289111"/>
            <a:ext cx="6098242" cy="4565278"/>
          </a:xfrm>
          <a:prstGeom prst="roundRect">
            <a:avLst/>
          </a:prstGeom>
          <a:noFill/>
          <a:ln>
            <a:solidFill>
              <a:srgbClr val="66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chemeClr val="tx1"/>
                </a:solidFill>
              </a:rPr>
              <a:t>Sue Talmey, CPA, CMA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4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4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4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4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4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906722-F825-0864-0997-0808C6A9D7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0841" y="2291296"/>
            <a:ext cx="3981504" cy="2563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4553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E1D5DA-C6D7-8A70-406C-C1D2A744A6FB}"/>
              </a:ext>
            </a:extLst>
          </p:cNvPr>
          <p:cNvSpPr/>
          <p:nvPr/>
        </p:nvSpPr>
        <p:spPr>
          <a:xfrm>
            <a:off x="0" y="289111"/>
            <a:ext cx="3045758" cy="4572001"/>
          </a:xfrm>
          <a:prstGeom prst="roundRect">
            <a:avLst/>
          </a:prstGeom>
          <a:solidFill>
            <a:srgbClr val="666699"/>
          </a:solidFill>
          <a:ln>
            <a:solidFill>
              <a:srgbClr val="66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dirty="0"/>
              <a:t>7. 2-1 Designation Update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82BE958-47F6-DDF3-36B0-CEC5A84F073E}"/>
              </a:ext>
            </a:extLst>
          </p:cNvPr>
          <p:cNvSpPr/>
          <p:nvPr/>
        </p:nvSpPr>
        <p:spPr>
          <a:xfrm>
            <a:off x="3045758" y="289111"/>
            <a:ext cx="6098242" cy="4565278"/>
          </a:xfrm>
          <a:prstGeom prst="roundRect">
            <a:avLst/>
          </a:prstGeom>
          <a:noFill/>
          <a:ln>
            <a:solidFill>
              <a:srgbClr val="66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chemeClr val="tx1"/>
                </a:solidFill>
              </a:rPr>
              <a:t>Sue Verrilli, R/TRO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4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4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4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4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4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DEB0E8-7D29-75EB-D40B-6DD1DB296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078931"/>
            <a:ext cx="2706859" cy="270685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E8B9997-AF8A-F45C-77A5-A47A676E0221}"/>
              </a:ext>
            </a:extLst>
          </p:cNvPr>
          <p:cNvSpPr/>
          <p:nvPr/>
        </p:nvSpPr>
        <p:spPr>
          <a:xfrm>
            <a:off x="5681382" y="4121522"/>
            <a:ext cx="1344705" cy="3496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747218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E1D5DA-C6D7-8A70-406C-C1D2A744A6FB}"/>
              </a:ext>
            </a:extLst>
          </p:cNvPr>
          <p:cNvSpPr/>
          <p:nvPr/>
        </p:nvSpPr>
        <p:spPr>
          <a:xfrm>
            <a:off x="0" y="289111"/>
            <a:ext cx="3045758" cy="4572001"/>
          </a:xfrm>
          <a:prstGeom prst="roundRect">
            <a:avLst/>
          </a:prstGeom>
          <a:solidFill>
            <a:srgbClr val="666699"/>
          </a:solidFill>
          <a:ln>
            <a:solidFill>
              <a:srgbClr val="66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dirty="0"/>
              <a:t>8. Other Business and Q&amp;A Segment 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82BE958-47F6-DDF3-36B0-CEC5A84F073E}"/>
              </a:ext>
            </a:extLst>
          </p:cNvPr>
          <p:cNvSpPr/>
          <p:nvPr/>
        </p:nvSpPr>
        <p:spPr>
          <a:xfrm>
            <a:off x="3045758" y="289111"/>
            <a:ext cx="5980581" cy="4565278"/>
          </a:xfrm>
          <a:prstGeom prst="roundRect">
            <a:avLst/>
          </a:prstGeom>
          <a:noFill/>
          <a:ln>
            <a:solidFill>
              <a:srgbClr val="66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CA" sz="14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4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4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4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4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E68439-47F0-64D9-16C0-00BE7E84DB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1806" y="1535147"/>
            <a:ext cx="3188484" cy="239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6119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E1D5DA-C6D7-8A70-406C-C1D2A744A6FB}"/>
              </a:ext>
            </a:extLst>
          </p:cNvPr>
          <p:cNvSpPr/>
          <p:nvPr/>
        </p:nvSpPr>
        <p:spPr>
          <a:xfrm>
            <a:off x="0" y="289111"/>
            <a:ext cx="3045758" cy="4572001"/>
          </a:xfrm>
          <a:prstGeom prst="roundRect">
            <a:avLst/>
          </a:prstGeom>
          <a:solidFill>
            <a:srgbClr val="666699"/>
          </a:solidFill>
          <a:ln>
            <a:solidFill>
              <a:srgbClr val="66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dirty="0"/>
              <a:t>9. TRO’s Annual Report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82BE958-47F6-DDF3-36B0-CEC5A84F073E}"/>
              </a:ext>
            </a:extLst>
          </p:cNvPr>
          <p:cNvSpPr/>
          <p:nvPr/>
        </p:nvSpPr>
        <p:spPr>
          <a:xfrm>
            <a:off x="3045758" y="289111"/>
            <a:ext cx="6098242" cy="4565278"/>
          </a:xfrm>
          <a:prstGeom prst="roundRect">
            <a:avLst/>
          </a:prstGeom>
          <a:noFill/>
          <a:ln>
            <a:solidFill>
              <a:srgbClr val="66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CA" sz="14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4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4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4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4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2669D7-1894-C423-CC16-26CADFFE8A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1109" y="738380"/>
            <a:ext cx="4704556" cy="25055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E47C6B3-B45E-311A-FB11-681D37665389}"/>
              </a:ext>
            </a:extLst>
          </p:cNvPr>
          <p:cNvSpPr txBox="1"/>
          <p:nvPr/>
        </p:nvSpPr>
        <p:spPr>
          <a:xfrm>
            <a:off x="3509528" y="3587494"/>
            <a:ext cx="56344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>
                <a:highlight>
                  <a:srgbClr val="9966FF"/>
                </a:highlight>
              </a:rPr>
              <a:t>Video Link</a:t>
            </a:r>
            <a:r>
              <a:rPr lang="en-CA" dirty="0">
                <a:highlight>
                  <a:srgbClr val="9966FF"/>
                </a:highlight>
              </a:rPr>
              <a:t>: https://www.trontario.org/news-events/events/agm.html </a:t>
            </a:r>
          </a:p>
        </p:txBody>
      </p:sp>
    </p:spTree>
    <p:extLst>
      <p:ext uri="{BB962C8B-B14F-4D97-AF65-F5344CB8AC3E}">
        <p14:creationId xmlns:p14="http://schemas.microsoft.com/office/powerpoint/2010/main" val="26139919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E1D5DA-C6D7-8A70-406C-C1D2A744A6FB}"/>
              </a:ext>
            </a:extLst>
          </p:cNvPr>
          <p:cNvSpPr/>
          <p:nvPr/>
        </p:nvSpPr>
        <p:spPr>
          <a:xfrm>
            <a:off x="0" y="289111"/>
            <a:ext cx="3045758" cy="4572001"/>
          </a:xfrm>
          <a:prstGeom prst="roundRect">
            <a:avLst/>
          </a:prstGeom>
          <a:solidFill>
            <a:srgbClr val="666699"/>
          </a:solidFill>
          <a:ln>
            <a:solidFill>
              <a:srgbClr val="66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dirty="0"/>
              <a:t>10. Adjournment of Meeting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82BE958-47F6-DDF3-36B0-CEC5A84F073E}"/>
              </a:ext>
            </a:extLst>
          </p:cNvPr>
          <p:cNvSpPr/>
          <p:nvPr/>
        </p:nvSpPr>
        <p:spPr>
          <a:xfrm>
            <a:off x="3045758" y="289111"/>
            <a:ext cx="6098242" cy="4565278"/>
          </a:xfrm>
          <a:prstGeom prst="roundRect">
            <a:avLst/>
          </a:prstGeom>
          <a:noFill/>
          <a:ln>
            <a:solidFill>
              <a:srgbClr val="66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CA" sz="14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4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4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4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4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498828-6D4B-D17A-3855-F83744CBDA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954"/>
          <a:stretch/>
        </p:blipFill>
        <p:spPr>
          <a:xfrm>
            <a:off x="6320116" y="2757192"/>
            <a:ext cx="2212041" cy="20139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71AE28-EEC2-C083-7D66-7B062275F268}"/>
              </a:ext>
            </a:extLst>
          </p:cNvPr>
          <p:cNvSpPr txBox="1"/>
          <p:nvPr/>
        </p:nvSpPr>
        <p:spPr>
          <a:xfrm>
            <a:off x="3469340" y="1234085"/>
            <a:ext cx="541244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dirty="0">
                <a:solidFill>
                  <a:schemeClr val="tx1"/>
                </a:solidFill>
              </a:rPr>
              <a:t>AGM attendee to </a:t>
            </a:r>
            <a:r>
              <a:rPr lang="en-CA" sz="1400" u="sng" dirty="0">
                <a:solidFill>
                  <a:schemeClr val="tx1"/>
                </a:solidFill>
              </a:rPr>
              <a:t>move the motion </a:t>
            </a:r>
            <a:r>
              <a:rPr lang="en-CA" sz="1400" dirty="0">
                <a:solidFill>
                  <a:schemeClr val="tx1"/>
                </a:solidFill>
              </a:rPr>
              <a:t>to </a:t>
            </a:r>
            <a:r>
              <a:rPr lang="en-CA" dirty="0">
                <a:solidFill>
                  <a:schemeClr val="tx1"/>
                </a:solidFill>
              </a:rPr>
              <a:t>adjourn the </a:t>
            </a:r>
            <a:r>
              <a:rPr lang="en-CA" sz="1400" dirty="0">
                <a:solidFill>
                  <a:schemeClr val="tx1"/>
                </a:solidFill>
              </a:rPr>
              <a:t> meeting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400" dirty="0">
              <a:solidFill>
                <a:schemeClr val="tx1"/>
              </a:solidFill>
            </a:endParaRPr>
          </a:p>
          <a:p>
            <a:endParaRPr lang="en-CA" sz="14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dirty="0">
                <a:solidFill>
                  <a:schemeClr val="tx1"/>
                </a:solidFill>
              </a:rPr>
              <a:t>AGM attendee to </a:t>
            </a:r>
            <a:r>
              <a:rPr lang="en-CA" sz="1400" u="sng" dirty="0">
                <a:solidFill>
                  <a:schemeClr val="tx1"/>
                </a:solidFill>
              </a:rPr>
              <a:t>second the motion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733DF2-F05A-EA1B-9EF6-15CFAAB8CC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61" r="1296" b="2617"/>
          <a:stretch/>
        </p:blipFill>
        <p:spPr>
          <a:xfrm>
            <a:off x="3798793" y="2769807"/>
            <a:ext cx="2521323" cy="200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3809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8"/>
          <p:cNvSpPr txBox="1">
            <a:spLocks noGrp="1"/>
          </p:cNvSpPr>
          <p:nvPr>
            <p:ph type="title" idx="4294967295"/>
          </p:nvPr>
        </p:nvSpPr>
        <p:spPr>
          <a:xfrm>
            <a:off x="129804" y="374341"/>
            <a:ext cx="5679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2022 AGM Agenda</a:t>
            </a:r>
            <a:endParaRPr dirty="0"/>
          </a:p>
        </p:txBody>
      </p:sp>
      <p:pic>
        <p:nvPicPr>
          <p:cNvPr id="292" name="Google Shape;292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45350" y="237313"/>
            <a:ext cx="2598650" cy="9881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" name="Content Placeholder 5">
            <a:extLst>
              <a:ext uri="{FF2B5EF4-FFF2-40B4-BE49-F238E27FC236}">
                <a16:creationId xmlns:a16="http://schemas.microsoft.com/office/drawing/2014/main" id="{80F508E4-0ECB-E1F7-D171-EFF0DDD1C4D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18124578"/>
              </p:ext>
            </p:extLst>
          </p:nvPr>
        </p:nvGraphicFramePr>
        <p:xfrm>
          <a:off x="363453" y="1084069"/>
          <a:ext cx="8417093" cy="3794579"/>
        </p:xfrm>
        <a:graphic>
          <a:graphicData uri="http://schemas.openxmlformats.org/drawingml/2006/table">
            <a:tbl>
              <a:tblPr firstRow="1" firstCol="1" bandRow="1"/>
              <a:tblGrid>
                <a:gridCol w="340843">
                  <a:extLst>
                    <a:ext uri="{9D8B030D-6E8A-4147-A177-3AD203B41FA5}">
                      <a16:colId xmlns:a16="http://schemas.microsoft.com/office/drawing/2014/main" val="2011878181"/>
                    </a:ext>
                  </a:extLst>
                </a:gridCol>
                <a:gridCol w="3476064">
                  <a:extLst>
                    <a:ext uri="{9D8B030D-6E8A-4147-A177-3AD203B41FA5}">
                      <a16:colId xmlns:a16="http://schemas.microsoft.com/office/drawing/2014/main" val="3560406694"/>
                    </a:ext>
                  </a:extLst>
                </a:gridCol>
                <a:gridCol w="1875865">
                  <a:extLst>
                    <a:ext uri="{9D8B030D-6E8A-4147-A177-3AD203B41FA5}">
                      <a16:colId xmlns:a16="http://schemas.microsoft.com/office/drawing/2014/main" val="223038948"/>
                    </a:ext>
                  </a:extLst>
                </a:gridCol>
                <a:gridCol w="2724321">
                  <a:extLst>
                    <a:ext uri="{9D8B030D-6E8A-4147-A177-3AD203B41FA5}">
                      <a16:colId xmlns:a16="http://schemas.microsoft.com/office/drawing/2014/main" val="4260867584"/>
                    </a:ext>
                  </a:extLst>
                </a:gridCol>
              </a:tblGrid>
              <a:tr h="3545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CA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2608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800" b="1" dirty="0">
                          <a:solidFill>
                            <a:srgbClr val="FFFFFF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Agenda Item</a:t>
                      </a:r>
                      <a:endParaRPr lang="en-CA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260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800" b="1" dirty="0">
                          <a:solidFill>
                            <a:srgbClr val="FFFFFF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Presenter</a:t>
                      </a:r>
                      <a:endParaRPr lang="en-CA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260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800" b="1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Time Allotted</a:t>
                      </a:r>
                      <a:endParaRPr lang="en-CA" sz="1800" strike="noStrike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26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9381441"/>
                  </a:ext>
                </a:extLst>
              </a:tr>
              <a:tr h="2958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Call to Order and Confirmation of Quorum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Shannon McCallum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100" strike="noStrike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12:00 – 12:05 PM (5 min)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2843049"/>
                  </a:ext>
                </a:extLst>
              </a:tr>
              <a:tr h="3160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Approval of 2022 AGM Agenda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Shannon McCallum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100" strike="noStrike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12:05 – 12:10 PM (5 min)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4640661"/>
                  </a:ext>
                </a:extLst>
              </a:tr>
              <a:tr h="3092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Approval of 2021 AGM Minutes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Shannon McCallum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100" strike="noStrike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12:10 – 12:15 PM (5 min)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8824043"/>
                  </a:ext>
                </a:extLst>
              </a:tr>
              <a:tr h="2823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President’s Remarks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CA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Shannon McCallum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100" strike="noStrike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12: 15 – 12:25 PM (10 min)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0688001"/>
                  </a:ext>
                </a:extLst>
              </a:tr>
              <a:tr h="3160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Introduction of the 2022-2023 Board of Directors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Shannon McCallum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100" strike="noStrike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12: 25 – 12:35 PM (10 min)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4115057"/>
                  </a:ext>
                </a:extLst>
              </a:tr>
              <a:tr h="3257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Financial Report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CA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Sue Talmey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100" strike="noStrike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12:35 – 12:40 PM (10 min)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0959691"/>
                  </a:ext>
                </a:extLst>
              </a:tr>
              <a:tr h="3227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CA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2-1 Designation update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CA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Sue Verrilli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100" strike="noStrike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12:40 – 12:50 PM (10 min)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420236"/>
                  </a:ext>
                </a:extLst>
              </a:tr>
              <a:tr h="3227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Other Business and Question and Answer Segment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CA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Shannon McCallum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100" strike="noStrike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12:50 – 12:55 PM (5 min)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0661460"/>
                  </a:ext>
                </a:extLst>
              </a:tr>
              <a:tr h="3294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TRO’s Annual Report (Video)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Melissa Enmore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100" strike="noStrike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12:55 – 12:59 PM (4 min)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9498295"/>
                  </a:ext>
                </a:extLst>
              </a:tr>
              <a:tr h="2764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Adjournment of Meeting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CA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Shannon McCallum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100" strike="noStrike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12:59 – 1:00 PM (1 min)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877878"/>
                  </a:ext>
                </a:extLst>
              </a:tr>
              <a:tr h="343309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CA" sz="1100" b="0" i="1" dirty="0"/>
                        <a:t>Reminder: TRO’s members set the direction for the direction at the Annual General Meeting (AGM)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98B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CA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98B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CA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98B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CA" sz="1800" strike="noStrike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98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758076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E1D5DA-C6D7-8A70-406C-C1D2A744A6FB}"/>
              </a:ext>
            </a:extLst>
          </p:cNvPr>
          <p:cNvSpPr/>
          <p:nvPr/>
        </p:nvSpPr>
        <p:spPr>
          <a:xfrm>
            <a:off x="0" y="289111"/>
            <a:ext cx="3045758" cy="4572001"/>
          </a:xfrm>
          <a:prstGeom prst="roundRect">
            <a:avLst/>
          </a:prstGeom>
          <a:solidFill>
            <a:srgbClr val="666699"/>
          </a:solidFill>
          <a:ln>
            <a:solidFill>
              <a:srgbClr val="66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dirty="0"/>
              <a:t>1. Call to Order and Confirmation of Quorum  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82BE958-47F6-DDF3-36B0-CEC5A84F073E}"/>
              </a:ext>
            </a:extLst>
          </p:cNvPr>
          <p:cNvSpPr/>
          <p:nvPr/>
        </p:nvSpPr>
        <p:spPr>
          <a:xfrm>
            <a:off x="3045758" y="289111"/>
            <a:ext cx="6098242" cy="4565278"/>
          </a:xfrm>
          <a:prstGeom prst="roundRect">
            <a:avLst/>
          </a:prstGeom>
          <a:noFill/>
          <a:ln>
            <a:solidFill>
              <a:srgbClr val="66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chemeClr val="tx1"/>
                </a:solidFill>
              </a:rPr>
              <a:t>AGM attendee to </a:t>
            </a:r>
            <a:r>
              <a:rPr lang="en-CA" sz="1600" u="sng" dirty="0">
                <a:solidFill>
                  <a:schemeClr val="tx1"/>
                </a:solidFill>
              </a:rPr>
              <a:t>move the motion </a:t>
            </a:r>
            <a:r>
              <a:rPr lang="en-CA" sz="1600" dirty="0">
                <a:solidFill>
                  <a:schemeClr val="tx1"/>
                </a:solidFill>
              </a:rPr>
              <a:t>to call the meeting to order</a:t>
            </a:r>
          </a:p>
          <a:p>
            <a:endParaRPr lang="en-CA" sz="16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chemeClr val="tx1"/>
                </a:solidFill>
              </a:rPr>
              <a:t>AGM attendee to </a:t>
            </a:r>
            <a:r>
              <a:rPr lang="en-CA" sz="1600" u="sng" dirty="0">
                <a:solidFill>
                  <a:schemeClr val="tx1"/>
                </a:solidFill>
              </a:rPr>
              <a:t>second the motion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6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6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6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6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6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53DDCC-9850-445B-FDEA-E3DCACE248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61" r="1296" b="2945"/>
          <a:stretch/>
        </p:blipFill>
        <p:spPr>
          <a:xfrm>
            <a:off x="4666129" y="2859742"/>
            <a:ext cx="2521323" cy="1994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1293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E1D5DA-C6D7-8A70-406C-C1D2A744A6FB}"/>
              </a:ext>
            </a:extLst>
          </p:cNvPr>
          <p:cNvSpPr/>
          <p:nvPr/>
        </p:nvSpPr>
        <p:spPr>
          <a:xfrm>
            <a:off x="0" y="289111"/>
            <a:ext cx="3045758" cy="4572001"/>
          </a:xfrm>
          <a:prstGeom prst="roundRect">
            <a:avLst/>
          </a:prstGeom>
          <a:solidFill>
            <a:srgbClr val="666699"/>
          </a:solidFill>
          <a:ln>
            <a:solidFill>
              <a:srgbClr val="66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dirty="0"/>
              <a:t>2. Approval of the 2022 AGM Agenda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82BE958-47F6-DDF3-36B0-CEC5A84F073E}"/>
              </a:ext>
            </a:extLst>
          </p:cNvPr>
          <p:cNvSpPr/>
          <p:nvPr/>
        </p:nvSpPr>
        <p:spPr>
          <a:xfrm>
            <a:off x="3045758" y="289111"/>
            <a:ext cx="6098242" cy="4565278"/>
          </a:xfrm>
          <a:prstGeom prst="roundRect">
            <a:avLst/>
          </a:prstGeom>
          <a:noFill/>
          <a:ln>
            <a:solidFill>
              <a:srgbClr val="66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chemeClr val="tx1"/>
                </a:solidFill>
              </a:rPr>
              <a:t>AGM attendee to </a:t>
            </a:r>
            <a:r>
              <a:rPr lang="en-CA" sz="1600" u="sng" dirty="0">
                <a:solidFill>
                  <a:schemeClr val="tx1"/>
                </a:solidFill>
              </a:rPr>
              <a:t>move the motion </a:t>
            </a:r>
            <a:r>
              <a:rPr lang="en-CA" sz="1600" dirty="0">
                <a:solidFill>
                  <a:schemeClr val="tx1"/>
                </a:solidFill>
              </a:rPr>
              <a:t>to approve the agenda</a:t>
            </a:r>
          </a:p>
          <a:p>
            <a:endParaRPr lang="en-CA" sz="16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chemeClr val="tx1"/>
                </a:solidFill>
              </a:rPr>
              <a:t>AGM attendee to </a:t>
            </a:r>
            <a:r>
              <a:rPr lang="en-CA" sz="1600" u="sng" dirty="0">
                <a:solidFill>
                  <a:schemeClr val="tx1"/>
                </a:solidFill>
              </a:rPr>
              <a:t>second the motion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6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6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6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6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6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6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B22137-28FE-A6A0-4D0B-032C6FD299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61" r="1296" b="2945"/>
          <a:stretch/>
        </p:blipFill>
        <p:spPr>
          <a:xfrm>
            <a:off x="4652682" y="2859742"/>
            <a:ext cx="2521323" cy="1994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3973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E1D5DA-C6D7-8A70-406C-C1D2A744A6FB}"/>
              </a:ext>
            </a:extLst>
          </p:cNvPr>
          <p:cNvSpPr/>
          <p:nvPr/>
        </p:nvSpPr>
        <p:spPr>
          <a:xfrm>
            <a:off x="0" y="289111"/>
            <a:ext cx="3045758" cy="4572001"/>
          </a:xfrm>
          <a:prstGeom prst="roundRect">
            <a:avLst/>
          </a:prstGeom>
          <a:solidFill>
            <a:srgbClr val="666699"/>
          </a:solidFill>
          <a:ln>
            <a:solidFill>
              <a:srgbClr val="66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dirty="0"/>
              <a:t>3. Approval of the 2021 AGM Minutes</a:t>
            </a:r>
          </a:p>
          <a:p>
            <a:pPr algn="ctr"/>
            <a:endParaRPr lang="en-CA" sz="2400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82BE958-47F6-DDF3-36B0-CEC5A84F073E}"/>
              </a:ext>
            </a:extLst>
          </p:cNvPr>
          <p:cNvSpPr/>
          <p:nvPr/>
        </p:nvSpPr>
        <p:spPr>
          <a:xfrm>
            <a:off x="3045758" y="289111"/>
            <a:ext cx="6098242" cy="4565278"/>
          </a:xfrm>
          <a:prstGeom prst="roundRect">
            <a:avLst/>
          </a:prstGeom>
          <a:noFill/>
          <a:ln>
            <a:solidFill>
              <a:srgbClr val="66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chemeClr val="tx1"/>
                </a:solidFill>
              </a:rPr>
              <a:t>AGM attendee to </a:t>
            </a:r>
            <a:r>
              <a:rPr lang="en-CA" sz="1600" u="sng" dirty="0">
                <a:solidFill>
                  <a:schemeClr val="tx1"/>
                </a:solidFill>
              </a:rPr>
              <a:t>move the motion </a:t>
            </a:r>
            <a:r>
              <a:rPr lang="en-CA" sz="1600" dirty="0">
                <a:solidFill>
                  <a:schemeClr val="tx1"/>
                </a:solidFill>
              </a:rPr>
              <a:t>to approve the 2021 AGM minutes</a:t>
            </a:r>
          </a:p>
          <a:p>
            <a:endParaRPr lang="en-CA" sz="16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chemeClr val="tx1"/>
                </a:solidFill>
              </a:rPr>
              <a:t>AGM attendee to </a:t>
            </a:r>
            <a:r>
              <a:rPr lang="en-CA" sz="1600" u="sng" dirty="0">
                <a:solidFill>
                  <a:schemeClr val="tx1"/>
                </a:solidFill>
              </a:rPr>
              <a:t>second the motion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6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6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6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6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6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6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207C58-78B4-4A27-B137-5CA2D4D2E6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61" r="1296" b="2617"/>
          <a:stretch/>
        </p:blipFill>
        <p:spPr>
          <a:xfrm>
            <a:off x="4693023" y="2853020"/>
            <a:ext cx="2521323" cy="200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9418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E1D5DA-C6D7-8A70-406C-C1D2A744A6FB}"/>
              </a:ext>
            </a:extLst>
          </p:cNvPr>
          <p:cNvSpPr/>
          <p:nvPr/>
        </p:nvSpPr>
        <p:spPr>
          <a:xfrm>
            <a:off x="0" y="289111"/>
            <a:ext cx="3045758" cy="4572001"/>
          </a:xfrm>
          <a:prstGeom prst="roundRect">
            <a:avLst/>
          </a:prstGeom>
          <a:solidFill>
            <a:srgbClr val="666699"/>
          </a:solidFill>
          <a:ln>
            <a:solidFill>
              <a:srgbClr val="66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dirty="0"/>
              <a:t>4. President’s Remarks</a:t>
            </a:r>
          </a:p>
          <a:p>
            <a:pPr algn="ctr"/>
            <a:endParaRPr lang="en-CA" sz="2400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82BE958-47F6-DDF3-36B0-CEC5A84F073E}"/>
              </a:ext>
            </a:extLst>
          </p:cNvPr>
          <p:cNvSpPr/>
          <p:nvPr/>
        </p:nvSpPr>
        <p:spPr>
          <a:xfrm>
            <a:off x="3045758" y="289111"/>
            <a:ext cx="6098242" cy="4565278"/>
          </a:xfrm>
          <a:prstGeom prst="roundRect">
            <a:avLst/>
          </a:prstGeom>
          <a:noFill/>
          <a:ln>
            <a:solidFill>
              <a:srgbClr val="66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200" dirty="0">
                <a:solidFill>
                  <a:schemeClr val="tx1"/>
                </a:solidFill>
              </a:rPr>
              <a:t>Shannon McCallum, R/TRO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2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2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200" dirty="0">
                <a:solidFill>
                  <a:schemeClr val="tx1"/>
                </a:solidFill>
              </a:rPr>
              <a:t>TRO’s Board President 2021/2022</a:t>
            </a:r>
          </a:p>
          <a:p>
            <a:endParaRPr lang="en-CA" sz="14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2415CD-439E-C4A2-44D9-843758291D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4900" y="1352550"/>
            <a:ext cx="2787650" cy="278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9938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E1D5DA-C6D7-8A70-406C-C1D2A744A6FB}"/>
              </a:ext>
            </a:extLst>
          </p:cNvPr>
          <p:cNvSpPr/>
          <p:nvPr/>
        </p:nvSpPr>
        <p:spPr>
          <a:xfrm>
            <a:off x="0" y="289111"/>
            <a:ext cx="3045758" cy="4572001"/>
          </a:xfrm>
          <a:prstGeom prst="roundRect">
            <a:avLst/>
          </a:prstGeom>
          <a:solidFill>
            <a:srgbClr val="666699"/>
          </a:solidFill>
          <a:ln>
            <a:solidFill>
              <a:srgbClr val="66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dirty="0"/>
              <a:t>5. Introduction of the 2022-2023 Board of Directors </a:t>
            </a:r>
          </a:p>
          <a:p>
            <a:pPr algn="ctr"/>
            <a:r>
              <a:rPr lang="en-CA" sz="2400" dirty="0"/>
              <a:t>- </a:t>
            </a:r>
            <a:r>
              <a:rPr lang="en-CA" sz="1800" dirty="0"/>
              <a:t>Executive Committee Members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82BE958-47F6-DDF3-36B0-CEC5A84F073E}"/>
              </a:ext>
            </a:extLst>
          </p:cNvPr>
          <p:cNvSpPr/>
          <p:nvPr/>
        </p:nvSpPr>
        <p:spPr>
          <a:xfrm>
            <a:off x="3045758" y="289111"/>
            <a:ext cx="6098242" cy="4565278"/>
          </a:xfrm>
          <a:prstGeom prst="roundRect">
            <a:avLst/>
          </a:prstGeom>
          <a:noFill/>
          <a:ln>
            <a:solidFill>
              <a:srgbClr val="66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CA" sz="1400" dirty="0">
              <a:solidFill>
                <a:schemeClr val="tx1"/>
              </a:solidFill>
            </a:endParaRPr>
          </a:p>
          <a:p>
            <a:pPr algn="ctr"/>
            <a:endParaRPr lang="en-CA" sz="1800" dirty="0">
              <a:solidFill>
                <a:schemeClr val="tx1"/>
              </a:solidFill>
            </a:endParaRPr>
          </a:p>
          <a:p>
            <a:pPr algn="ctr"/>
            <a:endParaRPr lang="en-CA" sz="1800" dirty="0">
              <a:solidFill>
                <a:schemeClr val="tx1"/>
              </a:solidFill>
            </a:endParaRPr>
          </a:p>
          <a:p>
            <a:pPr algn="ctr"/>
            <a:endParaRPr lang="en-CA" sz="1800" dirty="0">
              <a:solidFill>
                <a:schemeClr val="tx1"/>
              </a:solidFill>
            </a:endParaRPr>
          </a:p>
          <a:p>
            <a:pPr algn="ctr"/>
            <a:endParaRPr lang="en-CA" sz="1800" dirty="0">
              <a:solidFill>
                <a:schemeClr val="tx1"/>
              </a:solidFill>
            </a:endParaRPr>
          </a:p>
          <a:p>
            <a:pPr algn="ctr"/>
            <a:r>
              <a:rPr lang="en-CA" sz="1800" dirty="0">
                <a:solidFill>
                  <a:schemeClr val="tx1"/>
                </a:solidFill>
              </a:rPr>
              <a:t>TRO’s 2022-2023 Board of Directors</a:t>
            </a:r>
          </a:p>
          <a:p>
            <a:pPr algn="ctr"/>
            <a:endParaRPr lang="en-CA" sz="1800" dirty="0">
              <a:solidFill>
                <a:schemeClr val="tx1"/>
              </a:solidFill>
            </a:endParaRPr>
          </a:p>
          <a:p>
            <a:pPr algn="ctr"/>
            <a:endParaRPr lang="en-CA" sz="1800" dirty="0">
              <a:solidFill>
                <a:schemeClr val="tx1"/>
              </a:solidFill>
            </a:endParaRPr>
          </a:p>
          <a:p>
            <a:pPr algn="ctr"/>
            <a:endParaRPr lang="en-CA" sz="1800" dirty="0">
              <a:solidFill>
                <a:schemeClr val="tx1"/>
              </a:solidFill>
            </a:endParaRPr>
          </a:p>
          <a:p>
            <a:pPr algn="ctr"/>
            <a:endParaRPr lang="en-CA" sz="1800" dirty="0">
              <a:solidFill>
                <a:schemeClr val="tx1"/>
              </a:solidFill>
            </a:endParaRPr>
          </a:p>
          <a:p>
            <a:pPr algn="ctr"/>
            <a:endParaRPr lang="en-CA" sz="1800" dirty="0">
              <a:solidFill>
                <a:schemeClr val="tx1"/>
              </a:solidFill>
            </a:endParaRPr>
          </a:p>
          <a:p>
            <a:pPr algn="ctr"/>
            <a:endParaRPr lang="en-CA" sz="1800" dirty="0">
              <a:solidFill>
                <a:schemeClr val="tx1"/>
              </a:solidFill>
            </a:endParaRPr>
          </a:p>
          <a:p>
            <a:pPr algn="ctr"/>
            <a:endParaRPr lang="en-CA" sz="1800" dirty="0">
              <a:solidFill>
                <a:schemeClr val="tx1"/>
              </a:solidFill>
            </a:endParaRPr>
          </a:p>
          <a:p>
            <a:pPr algn="ctr"/>
            <a:endParaRPr lang="en-CA" sz="1800" dirty="0">
              <a:solidFill>
                <a:schemeClr val="tx1"/>
              </a:solidFill>
            </a:endParaRPr>
          </a:p>
          <a:p>
            <a:pPr algn="ctr"/>
            <a:endParaRPr lang="en-CA" sz="1800" dirty="0">
              <a:solidFill>
                <a:schemeClr val="tx1"/>
              </a:solidFill>
            </a:endParaRPr>
          </a:p>
          <a:p>
            <a:endParaRPr lang="en-CA" dirty="0">
              <a:solidFill>
                <a:schemeClr val="tx1"/>
              </a:solidFill>
            </a:endParaRPr>
          </a:p>
          <a:p>
            <a:endParaRPr lang="en-CA" dirty="0">
              <a:solidFill>
                <a:schemeClr val="tx1"/>
              </a:solidFill>
            </a:endParaRPr>
          </a:p>
          <a:p>
            <a:endParaRPr lang="en-CA" dirty="0">
              <a:solidFill>
                <a:schemeClr val="tx1"/>
              </a:solidFill>
            </a:endParaRPr>
          </a:p>
          <a:p>
            <a:endParaRPr lang="en-CA" dirty="0">
              <a:solidFill>
                <a:schemeClr val="tx1"/>
              </a:solidFill>
            </a:endParaRPr>
          </a:p>
          <a:p>
            <a:endParaRPr lang="en-CA" dirty="0">
              <a:solidFill>
                <a:schemeClr val="tx1"/>
              </a:solidFill>
            </a:endParaRPr>
          </a:p>
          <a:p>
            <a:endParaRPr lang="en-CA" dirty="0">
              <a:solidFill>
                <a:schemeClr val="tx1"/>
              </a:solidFill>
            </a:endParaRPr>
          </a:p>
          <a:p>
            <a:endParaRPr lang="en-CA" dirty="0">
              <a:solidFill>
                <a:schemeClr val="tx1"/>
              </a:solidFill>
            </a:endParaRPr>
          </a:p>
          <a:p>
            <a:endParaRPr lang="en-CA" dirty="0">
              <a:solidFill>
                <a:schemeClr val="tx1"/>
              </a:solidFill>
            </a:endParaRPr>
          </a:p>
          <a:p>
            <a:r>
              <a:rPr lang="en-CA" dirty="0">
                <a:solidFill>
                  <a:schemeClr val="tx1"/>
                </a:solidFill>
              </a:rPr>
              <a:t> </a:t>
            </a:r>
          </a:p>
          <a:p>
            <a:endParaRPr lang="en-CA" dirty="0">
              <a:solidFill>
                <a:schemeClr val="tx1"/>
              </a:solidFill>
            </a:endParaRPr>
          </a:p>
          <a:p>
            <a:endParaRPr lang="en-CA" dirty="0">
              <a:solidFill>
                <a:schemeClr val="tx1"/>
              </a:solidFill>
            </a:endParaRPr>
          </a:p>
          <a:p>
            <a:endParaRPr lang="en-CA" dirty="0">
              <a:solidFill>
                <a:schemeClr val="tx1"/>
              </a:solidFill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0DAEB32-1994-260F-749F-1AB1CD3306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6681095"/>
              </p:ext>
            </p:extLst>
          </p:nvPr>
        </p:nvGraphicFramePr>
        <p:xfrm>
          <a:off x="3588616" y="931468"/>
          <a:ext cx="5137150" cy="20931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767">
                  <a:extLst>
                    <a:ext uri="{9D8B030D-6E8A-4147-A177-3AD203B41FA5}">
                      <a16:colId xmlns:a16="http://schemas.microsoft.com/office/drawing/2014/main" val="37496204"/>
                    </a:ext>
                  </a:extLst>
                </a:gridCol>
                <a:gridCol w="2252793">
                  <a:extLst>
                    <a:ext uri="{9D8B030D-6E8A-4147-A177-3AD203B41FA5}">
                      <a16:colId xmlns:a16="http://schemas.microsoft.com/office/drawing/2014/main" val="3944566099"/>
                    </a:ext>
                  </a:extLst>
                </a:gridCol>
                <a:gridCol w="2428590">
                  <a:extLst>
                    <a:ext uri="{9D8B030D-6E8A-4147-A177-3AD203B41FA5}">
                      <a16:colId xmlns:a16="http://schemas.microsoft.com/office/drawing/2014/main" val="1960592069"/>
                    </a:ext>
                  </a:extLst>
                </a:gridCol>
              </a:tblGrid>
              <a:tr h="522161">
                <a:tc gridSpan="3">
                  <a:txBody>
                    <a:bodyPr/>
                    <a:lstStyle/>
                    <a:p>
                      <a:pPr algn="ctr"/>
                      <a:r>
                        <a:rPr lang="en-CA" dirty="0"/>
                        <a:t>TRO’s 2022-2023</a:t>
                      </a:r>
                    </a:p>
                    <a:p>
                      <a:pPr algn="ctr"/>
                      <a:r>
                        <a:rPr lang="en-CA" dirty="0"/>
                        <a:t>Executive Committee Members</a:t>
                      </a:r>
                    </a:p>
                  </a:txBody>
                  <a:tcPr>
                    <a:solidFill>
                      <a:srgbClr val="6666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 sz="1200" dirty="0"/>
                    </a:p>
                  </a:txBody>
                  <a:tcPr>
                    <a:solidFill>
                      <a:srgbClr val="6666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 sz="1200" dirty="0"/>
                    </a:p>
                  </a:txBody>
                  <a:tcPr>
                    <a:solidFill>
                      <a:srgbClr val="666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5172894"/>
                  </a:ext>
                </a:extLst>
              </a:tr>
              <a:tr h="314204"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1200" dirty="0"/>
                        <a:t>Name of Board Member</a:t>
                      </a:r>
                    </a:p>
                  </a:txBody>
                  <a:tcP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1200" dirty="0"/>
                        <a:t>Board Position</a:t>
                      </a:r>
                    </a:p>
                  </a:txBody>
                  <a:tcPr>
                    <a:solidFill>
                      <a:srgbClr val="CC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5642329"/>
                  </a:ext>
                </a:extLst>
              </a:tr>
              <a:tr h="314204">
                <a:tc>
                  <a:txBody>
                    <a:bodyPr/>
                    <a:lstStyle/>
                    <a:p>
                      <a:r>
                        <a:rPr lang="en-CA" sz="11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100" dirty="0">
                          <a:solidFill>
                            <a:schemeClr val="tx1"/>
                          </a:solidFill>
                        </a:rPr>
                        <a:t>Katherine Lee, R/TRO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100" dirty="0">
                          <a:solidFill>
                            <a:schemeClr val="tx1"/>
                          </a:solidFill>
                        </a:rPr>
                        <a:t>President-Elect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9769335"/>
                  </a:ext>
                </a:extLst>
              </a:tr>
              <a:tr h="314204">
                <a:tc>
                  <a:txBody>
                    <a:bodyPr/>
                    <a:lstStyle/>
                    <a:p>
                      <a:r>
                        <a:rPr lang="en-CA" sz="11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100" dirty="0">
                          <a:solidFill>
                            <a:schemeClr val="tx1"/>
                          </a:solidFill>
                        </a:rPr>
                        <a:t>Shannon McCallum, R/TRO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100" dirty="0">
                          <a:solidFill>
                            <a:schemeClr val="tx1"/>
                          </a:solidFill>
                        </a:rPr>
                        <a:t>Past-President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1207663"/>
                  </a:ext>
                </a:extLst>
              </a:tr>
              <a:tr h="314204">
                <a:tc>
                  <a:txBody>
                    <a:bodyPr/>
                    <a:lstStyle/>
                    <a:p>
                      <a:r>
                        <a:rPr lang="en-CA" sz="11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100" dirty="0">
                          <a:solidFill>
                            <a:schemeClr val="tx1"/>
                          </a:solidFill>
                        </a:rPr>
                        <a:t>Debbie-Ann Fender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100" dirty="0">
                          <a:solidFill>
                            <a:schemeClr val="tx1"/>
                          </a:solidFill>
                        </a:rPr>
                        <a:t>Vice President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0995479"/>
                  </a:ext>
                </a:extLst>
              </a:tr>
              <a:tr h="314204">
                <a:tc>
                  <a:txBody>
                    <a:bodyPr/>
                    <a:lstStyle/>
                    <a:p>
                      <a:r>
                        <a:rPr lang="en-CA" sz="11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100" dirty="0">
                          <a:solidFill>
                            <a:schemeClr val="tx1"/>
                          </a:solidFill>
                        </a:rPr>
                        <a:t>Katherine Plested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100" dirty="0">
                          <a:solidFill>
                            <a:schemeClr val="tx1"/>
                          </a:solidFill>
                        </a:rPr>
                        <a:t>Secretary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4519914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3FBA4BF5-A541-A50D-2B8D-30E07F1712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46"/>
          <a:stretch/>
        </p:blipFill>
        <p:spPr>
          <a:xfrm>
            <a:off x="3588136" y="3046202"/>
            <a:ext cx="1054900" cy="14977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7E0E7E-6C42-1203-4D91-9F029872F3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2998" y="3040454"/>
            <a:ext cx="1489075" cy="14890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4AC33A-5303-399D-3D87-89084CAB1B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2073" y="3021707"/>
            <a:ext cx="1489075" cy="14890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5B9A93-D15F-EBC6-F3EA-C8DAA9AD1D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1148" y="3034532"/>
            <a:ext cx="1104553" cy="1485623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26809D5-8844-A5B9-DEED-032ACAC76E41}"/>
              </a:ext>
            </a:extLst>
          </p:cNvPr>
          <p:cNvSpPr/>
          <p:nvPr/>
        </p:nvSpPr>
        <p:spPr>
          <a:xfrm>
            <a:off x="3405919" y="4543959"/>
            <a:ext cx="1238250" cy="184150"/>
          </a:xfrm>
          <a:prstGeom prst="roundRect">
            <a:avLst/>
          </a:prstGeom>
          <a:solidFill>
            <a:srgbClr val="666699"/>
          </a:solidFill>
          <a:ln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800" dirty="0"/>
              <a:t>Katherine Lee, R/TRO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6923596-84EF-C3DF-5415-1F1D4E929E7B}"/>
              </a:ext>
            </a:extLst>
          </p:cNvPr>
          <p:cNvSpPr/>
          <p:nvPr/>
        </p:nvSpPr>
        <p:spPr>
          <a:xfrm>
            <a:off x="4571999" y="4538251"/>
            <a:ext cx="1466795" cy="184150"/>
          </a:xfrm>
          <a:prstGeom prst="roundRect">
            <a:avLst/>
          </a:prstGeom>
          <a:solidFill>
            <a:srgbClr val="9966FF"/>
          </a:solidFill>
          <a:ln>
            <a:solidFill>
              <a:srgbClr val="66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800" dirty="0"/>
              <a:t>Shannon McCallum, R/TRO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396802C-CC37-10C8-285D-5E0F4195083B}"/>
              </a:ext>
            </a:extLst>
          </p:cNvPr>
          <p:cNvSpPr/>
          <p:nvPr/>
        </p:nvSpPr>
        <p:spPr>
          <a:xfrm>
            <a:off x="6035420" y="4530548"/>
            <a:ext cx="1526242" cy="194845"/>
          </a:xfrm>
          <a:prstGeom prst="roundRect">
            <a:avLst/>
          </a:prstGeom>
          <a:solidFill>
            <a:srgbClr val="666699"/>
          </a:solidFill>
          <a:ln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800" dirty="0"/>
              <a:t>Debbie-Ann Fender, R/TRO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1F1A857-1AF7-A0AD-7C72-17244B9DC004}"/>
              </a:ext>
            </a:extLst>
          </p:cNvPr>
          <p:cNvSpPr/>
          <p:nvPr/>
        </p:nvSpPr>
        <p:spPr>
          <a:xfrm>
            <a:off x="7467947" y="4536252"/>
            <a:ext cx="1388222" cy="184150"/>
          </a:xfrm>
          <a:prstGeom prst="roundRect">
            <a:avLst/>
          </a:prstGeom>
          <a:solidFill>
            <a:srgbClr val="9966FF"/>
          </a:solidFill>
          <a:ln>
            <a:solidFill>
              <a:srgbClr val="66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800" dirty="0"/>
              <a:t>Katherine Plested, R/TRO</a:t>
            </a:r>
          </a:p>
        </p:txBody>
      </p:sp>
    </p:spTree>
    <p:extLst>
      <p:ext uri="{BB962C8B-B14F-4D97-AF65-F5344CB8AC3E}">
        <p14:creationId xmlns:p14="http://schemas.microsoft.com/office/powerpoint/2010/main" val="9313181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E1D5DA-C6D7-8A70-406C-C1D2A744A6FB}"/>
              </a:ext>
            </a:extLst>
          </p:cNvPr>
          <p:cNvSpPr/>
          <p:nvPr/>
        </p:nvSpPr>
        <p:spPr>
          <a:xfrm>
            <a:off x="0" y="289111"/>
            <a:ext cx="3045758" cy="4572001"/>
          </a:xfrm>
          <a:prstGeom prst="roundRect">
            <a:avLst/>
          </a:prstGeom>
          <a:solidFill>
            <a:srgbClr val="666699"/>
          </a:solidFill>
          <a:ln>
            <a:solidFill>
              <a:srgbClr val="66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dirty="0"/>
              <a:t>5. Introduction of the 2022-2023 Board of Directors  </a:t>
            </a:r>
          </a:p>
          <a:p>
            <a:pPr algn="ctr"/>
            <a:r>
              <a:rPr lang="en-CA" sz="2400" dirty="0"/>
              <a:t>(Cont’d)</a:t>
            </a:r>
          </a:p>
          <a:p>
            <a:pPr algn="ctr"/>
            <a:endParaRPr lang="en-CA" sz="2400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82BE958-47F6-DDF3-36B0-CEC5A84F073E}"/>
              </a:ext>
            </a:extLst>
          </p:cNvPr>
          <p:cNvSpPr/>
          <p:nvPr/>
        </p:nvSpPr>
        <p:spPr>
          <a:xfrm>
            <a:off x="3045758" y="289111"/>
            <a:ext cx="6098242" cy="4565278"/>
          </a:xfrm>
          <a:prstGeom prst="roundRect">
            <a:avLst/>
          </a:prstGeom>
          <a:noFill/>
          <a:ln>
            <a:solidFill>
              <a:srgbClr val="66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CA" sz="1400" dirty="0">
              <a:solidFill>
                <a:schemeClr val="tx1"/>
              </a:solidFill>
            </a:endParaRPr>
          </a:p>
          <a:p>
            <a:pPr algn="ctr"/>
            <a:endParaRPr lang="en-CA" sz="1800" dirty="0">
              <a:solidFill>
                <a:schemeClr val="tx1"/>
              </a:solidFill>
            </a:endParaRPr>
          </a:p>
          <a:p>
            <a:pPr algn="ctr"/>
            <a:r>
              <a:rPr lang="en-CA" sz="1800" dirty="0">
                <a:solidFill>
                  <a:schemeClr val="tx1"/>
                </a:solidFill>
              </a:rPr>
              <a:t>TRO’s 2022-2023 Board of Directors (cont’d)</a:t>
            </a:r>
          </a:p>
          <a:p>
            <a:pPr algn="ctr"/>
            <a:endParaRPr lang="en-CA" sz="1800" dirty="0">
              <a:solidFill>
                <a:schemeClr val="tx1"/>
              </a:solidFill>
            </a:endParaRPr>
          </a:p>
          <a:p>
            <a:pPr algn="ctr"/>
            <a:endParaRPr lang="en-CA" sz="1800" dirty="0">
              <a:solidFill>
                <a:schemeClr val="tx1"/>
              </a:solidFill>
            </a:endParaRPr>
          </a:p>
          <a:p>
            <a:pPr algn="ctr"/>
            <a:endParaRPr lang="en-CA" sz="1800" dirty="0">
              <a:solidFill>
                <a:schemeClr val="tx1"/>
              </a:solidFill>
            </a:endParaRPr>
          </a:p>
          <a:p>
            <a:pPr algn="ctr"/>
            <a:endParaRPr lang="en-CA" sz="1800" dirty="0">
              <a:solidFill>
                <a:schemeClr val="tx1"/>
              </a:solidFill>
            </a:endParaRPr>
          </a:p>
          <a:p>
            <a:pPr algn="ctr"/>
            <a:endParaRPr lang="en-CA" sz="1800" dirty="0">
              <a:solidFill>
                <a:schemeClr val="tx1"/>
              </a:solidFill>
            </a:endParaRPr>
          </a:p>
          <a:p>
            <a:pPr algn="ctr"/>
            <a:endParaRPr lang="en-CA" sz="1800" dirty="0">
              <a:solidFill>
                <a:schemeClr val="tx1"/>
              </a:solidFill>
            </a:endParaRPr>
          </a:p>
          <a:p>
            <a:endParaRPr lang="en-CA" dirty="0">
              <a:solidFill>
                <a:schemeClr val="tx1"/>
              </a:solidFill>
            </a:endParaRPr>
          </a:p>
          <a:p>
            <a:endParaRPr lang="en-CA" dirty="0">
              <a:solidFill>
                <a:schemeClr val="tx1"/>
              </a:solidFill>
            </a:endParaRPr>
          </a:p>
          <a:p>
            <a:endParaRPr lang="en-CA" dirty="0">
              <a:solidFill>
                <a:schemeClr val="tx1"/>
              </a:solidFill>
            </a:endParaRPr>
          </a:p>
          <a:p>
            <a:endParaRPr lang="en-CA" dirty="0">
              <a:solidFill>
                <a:schemeClr val="tx1"/>
              </a:solidFill>
            </a:endParaRPr>
          </a:p>
          <a:p>
            <a:endParaRPr lang="en-CA" dirty="0">
              <a:solidFill>
                <a:schemeClr val="tx1"/>
              </a:solidFill>
            </a:endParaRPr>
          </a:p>
          <a:p>
            <a:endParaRPr lang="en-CA" dirty="0">
              <a:solidFill>
                <a:schemeClr val="tx1"/>
              </a:solidFill>
            </a:endParaRPr>
          </a:p>
          <a:p>
            <a:endParaRPr lang="en-CA" dirty="0">
              <a:solidFill>
                <a:schemeClr val="tx1"/>
              </a:solidFill>
            </a:endParaRPr>
          </a:p>
          <a:p>
            <a:endParaRPr lang="en-CA" dirty="0">
              <a:solidFill>
                <a:schemeClr val="tx1"/>
              </a:solidFill>
            </a:endParaRPr>
          </a:p>
          <a:p>
            <a:r>
              <a:rPr lang="en-CA" dirty="0">
                <a:solidFill>
                  <a:schemeClr val="tx1"/>
                </a:solidFill>
              </a:rPr>
              <a:t> </a:t>
            </a:r>
          </a:p>
          <a:p>
            <a:endParaRPr lang="en-CA" dirty="0">
              <a:solidFill>
                <a:schemeClr val="tx1"/>
              </a:solidFill>
            </a:endParaRPr>
          </a:p>
          <a:p>
            <a:endParaRPr lang="en-CA" dirty="0">
              <a:solidFill>
                <a:schemeClr val="tx1"/>
              </a:solidFill>
            </a:endParaRPr>
          </a:p>
          <a:p>
            <a:endParaRPr lang="en-CA" dirty="0">
              <a:solidFill>
                <a:schemeClr val="tx1"/>
              </a:solidFill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0DAEB32-1994-260F-749F-1AB1CD3306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887867"/>
              </p:ext>
            </p:extLst>
          </p:nvPr>
        </p:nvGraphicFramePr>
        <p:xfrm>
          <a:off x="3045758" y="901700"/>
          <a:ext cx="6098242" cy="20031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0144">
                  <a:extLst>
                    <a:ext uri="{9D8B030D-6E8A-4147-A177-3AD203B41FA5}">
                      <a16:colId xmlns:a16="http://schemas.microsoft.com/office/drawing/2014/main" val="37496204"/>
                    </a:ext>
                  </a:extLst>
                </a:gridCol>
                <a:gridCol w="2186597">
                  <a:extLst>
                    <a:ext uri="{9D8B030D-6E8A-4147-A177-3AD203B41FA5}">
                      <a16:colId xmlns:a16="http://schemas.microsoft.com/office/drawing/2014/main" val="3944566099"/>
                    </a:ext>
                  </a:extLst>
                </a:gridCol>
                <a:gridCol w="1606090">
                  <a:extLst>
                    <a:ext uri="{9D8B030D-6E8A-4147-A177-3AD203B41FA5}">
                      <a16:colId xmlns:a16="http://schemas.microsoft.com/office/drawing/2014/main" val="1960592069"/>
                    </a:ext>
                  </a:extLst>
                </a:gridCol>
                <a:gridCol w="1925411">
                  <a:extLst>
                    <a:ext uri="{9D8B030D-6E8A-4147-A177-3AD203B41FA5}">
                      <a16:colId xmlns:a16="http://schemas.microsoft.com/office/drawing/2014/main" val="1029573755"/>
                    </a:ext>
                  </a:extLst>
                </a:gridCol>
              </a:tblGrid>
              <a:tr h="315278"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6666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1200" dirty="0"/>
                        <a:t>Name of Board Member</a:t>
                      </a:r>
                    </a:p>
                  </a:txBody>
                  <a:tcPr>
                    <a:solidFill>
                      <a:srgbClr val="6666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1200" dirty="0"/>
                        <a:t>Board Position</a:t>
                      </a:r>
                    </a:p>
                  </a:txBody>
                  <a:tcPr>
                    <a:solidFill>
                      <a:srgbClr val="6666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1200" dirty="0"/>
                        <a:t>Year of Term</a:t>
                      </a:r>
                    </a:p>
                  </a:txBody>
                  <a:tcPr>
                    <a:solidFill>
                      <a:srgbClr val="666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5642329"/>
                  </a:ext>
                </a:extLst>
              </a:tr>
              <a:tr h="315278">
                <a:tc>
                  <a:txBody>
                    <a:bodyPr/>
                    <a:lstStyle/>
                    <a:p>
                      <a:r>
                        <a:rPr lang="en-CA" sz="11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CA" sz="1100" dirty="0">
                          <a:solidFill>
                            <a:schemeClr val="tx1"/>
                          </a:solidFill>
                        </a:rPr>
                        <a:t>Alexis More, R/TRO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CA" sz="11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Director-at-Large</a:t>
                      </a:r>
                      <a:endParaRPr kumimoji="0" lang="en-CA" sz="11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CA" sz="1100" dirty="0">
                          <a:solidFill>
                            <a:schemeClr val="tx1"/>
                          </a:solidFill>
                        </a:rPr>
                        <a:t> 2</a:t>
                      </a:r>
                      <a:r>
                        <a:rPr lang="en-CA" sz="1100" baseline="30000" dirty="0">
                          <a:solidFill>
                            <a:schemeClr val="tx1"/>
                          </a:solidFill>
                        </a:rPr>
                        <a:t>nd</a:t>
                      </a:r>
                      <a:r>
                        <a:rPr lang="en-CA" sz="1100" dirty="0">
                          <a:solidFill>
                            <a:schemeClr val="tx1"/>
                          </a:solidFill>
                        </a:rPr>
                        <a:t> Year of Term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9769335"/>
                  </a:ext>
                </a:extLst>
              </a:tr>
              <a:tr h="315278">
                <a:tc>
                  <a:txBody>
                    <a:bodyPr/>
                    <a:lstStyle/>
                    <a:p>
                      <a:r>
                        <a:rPr lang="en-CA" sz="11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CA" sz="1100" dirty="0">
                          <a:solidFill>
                            <a:schemeClr val="tx1"/>
                          </a:solidFill>
                        </a:rPr>
                        <a:t>Blair Chard, R/TRO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CA" sz="11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Director-at-Large</a:t>
                      </a:r>
                      <a:endParaRPr kumimoji="0" lang="en-CA" sz="11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1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CA" sz="1100" baseline="30000" dirty="0">
                          <a:solidFill>
                            <a:schemeClr val="tx1"/>
                          </a:solidFill>
                        </a:rPr>
                        <a:t>nd</a:t>
                      </a:r>
                      <a:r>
                        <a:rPr lang="en-CA" sz="1100" dirty="0">
                          <a:solidFill>
                            <a:schemeClr val="tx1"/>
                          </a:solidFill>
                        </a:rPr>
                        <a:t> Year of Term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1207663"/>
                  </a:ext>
                </a:extLst>
              </a:tr>
              <a:tr h="315278">
                <a:tc>
                  <a:txBody>
                    <a:bodyPr/>
                    <a:lstStyle/>
                    <a:p>
                      <a:r>
                        <a:rPr lang="en-CA" sz="11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CA" sz="1100" dirty="0">
                          <a:solidFill>
                            <a:schemeClr val="tx1"/>
                          </a:solidFill>
                        </a:rPr>
                        <a:t>Jenna Davis, R/TRO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CA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Director-at-Large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1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CA" sz="1100" baseline="30000" dirty="0">
                          <a:solidFill>
                            <a:schemeClr val="tx1"/>
                          </a:solidFill>
                        </a:rPr>
                        <a:t>nd</a:t>
                      </a:r>
                      <a:r>
                        <a:rPr lang="en-CA" sz="1100" dirty="0">
                          <a:solidFill>
                            <a:schemeClr val="tx1"/>
                          </a:solidFill>
                        </a:rPr>
                        <a:t> Year of Term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0995479"/>
                  </a:ext>
                </a:extLst>
              </a:tr>
              <a:tr h="315278">
                <a:tc>
                  <a:txBody>
                    <a:bodyPr/>
                    <a:lstStyle/>
                    <a:p>
                      <a:r>
                        <a:rPr lang="en-CA" sz="11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CA" sz="1100" dirty="0">
                          <a:solidFill>
                            <a:schemeClr val="tx1"/>
                          </a:solidFill>
                        </a:rPr>
                        <a:t>Vicki Di Giovanni, R/TRO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100" dirty="0">
                          <a:solidFill>
                            <a:schemeClr val="tx1"/>
                          </a:solidFill>
                        </a:rPr>
                        <a:t>Director-at-Large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1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CA" sz="1100" baseline="30000" dirty="0">
                          <a:solidFill>
                            <a:schemeClr val="tx1"/>
                          </a:solidFill>
                        </a:rPr>
                        <a:t>st</a:t>
                      </a:r>
                      <a:r>
                        <a:rPr lang="en-CA" sz="1100" dirty="0">
                          <a:solidFill>
                            <a:schemeClr val="tx1"/>
                          </a:solidFill>
                        </a:rPr>
                        <a:t> Year of Term (PRC)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4519914"/>
                  </a:ext>
                </a:extLst>
              </a:tr>
              <a:tr h="315278">
                <a:tc>
                  <a:txBody>
                    <a:bodyPr/>
                    <a:lstStyle/>
                    <a:p>
                      <a:r>
                        <a:rPr lang="en-CA" sz="11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CA" sz="1100" dirty="0">
                          <a:solidFill>
                            <a:schemeClr val="tx1"/>
                          </a:solidFill>
                        </a:rPr>
                        <a:t>Yvonne Ng-Gerritsen</a:t>
                      </a:r>
                      <a:r>
                        <a:rPr lang="en-CA" sz="1100" b="1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,</a:t>
                      </a:r>
                      <a:r>
                        <a:rPr lang="en-CA" sz="11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 MA, CTRS, R/TRO</a:t>
                      </a:r>
                      <a:endParaRPr lang="en-CA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CA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Director-at-Large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1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CA" sz="1100" baseline="30000" dirty="0">
                          <a:solidFill>
                            <a:schemeClr val="tx1"/>
                          </a:solidFill>
                        </a:rPr>
                        <a:t>st</a:t>
                      </a:r>
                      <a:r>
                        <a:rPr lang="en-CA" sz="1100" dirty="0">
                          <a:solidFill>
                            <a:schemeClr val="tx1"/>
                          </a:solidFill>
                        </a:rPr>
                        <a:t> Year of Term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9139294"/>
                  </a:ext>
                </a:extLst>
              </a:tr>
            </a:tbl>
          </a:graphicData>
        </a:graphic>
      </p:graphicFrame>
      <p:pic>
        <p:nvPicPr>
          <p:cNvPr id="5" name="Picture 8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BE860797-36CB-6478-17A2-855D82273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758" y="2904810"/>
            <a:ext cx="1170842" cy="146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3B02EA-310A-1AB2-8F49-D6F0A215B3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4280" y="2904439"/>
            <a:ext cx="1463167" cy="14631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4C97DB-D4E0-AFED-E67C-F22C390ADD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47" r="1004"/>
          <a:stretch/>
        </p:blipFill>
        <p:spPr>
          <a:xfrm>
            <a:off x="5371359" y="2912568"/>
            <a:ext cx="1354151" cy="14631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D71575-F869-CA55-73A8-207012863D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1457" y="2904438"/>
            <a:ext cx="1281499" cy="14631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43673A-1DC6-4009-E486-584B9B1497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9590" y="2904067"/>
            <a:ext cx="1097376" cy="1463167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42B6E11-8C9B-9AD7-4B24-47A9E2AF4711}"/>
              </a:ext>
            </a:extLst>
          </p:cNvPr>
          <p:cNvSpPr/>
          <p:nvPr/>
        </p:nvSpPr>
        <p:spPr>
          <a:xfrm>
            <a:off x="3039054" y="4384331"/>
            <a:ext cx="1110559" cy="313312"/>
          </a:xfrm>
          <a:prstGeom prst="roundRect">
            <a:avLst/>
          </a:prstGeom>
          <a:solidFill>
            <a:srgbClr val="666699"/>
          </a:solidFill>
          <a:ln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800" dirty="0"/>
              <a:t>Alexis More, R/TRO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2B26493-79E1-764D-1BB2-1E356DC9DAC9}"/>
              </a:ext>
            </a:extLst>
          </p:cNvPr>
          <p:cNvSpPr/>
          <p:nvPr/>
        </p:nvSpPr>
        <p:spPr>
          <a:xfrm>
            <a:off x="4149614" y="4376791"/>
            <a:ext cx="1234595" cy="313312"/>
          </a:xfrm>
          <a:prstGeom prst="roundRect">
            <a:avLst/>
          </a:prstGeom>
          <a:solidFill>
            <a:srgbClr val="9966FF"/>
          </a:solidFill>
          <a:ln>
            <a:solidFill>
              <a:srgbClr val="66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800" dirty="0"/>
              <a:t>Blair Chard, </a:t>
            </a:r>
          </a:p>
          <a:p>
            <a:pPr algn="ctr"/>
            <a:r>
              <a:rPr lang="en-CA" sz="800" dirty="0"/>
              <a:t>R/TRO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E6EC64F-81F2-69BA-59D2-15F0712AD2E8}"/>
              </a:ext>
            </a:extLst>
          </p:cNvPr>
          <p:cNvSpPr/>
          <p:nvPr/>
        </p:nvSpPr>
        <p:spPr>
          <a:xfrm>
            <a:off x="5390913" y="4383493"/>
            <a:ext cx="1184391" cy="313312"/>
          </a:xfrm>
          <a:prstGeom prst="roundRect">
            <a:avLst/>
          </a:prstGeom>
          <a:solidFill>
            <a:srgbClr val="666699"/>
          </a:solidFill>
          <a:ln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800" dirty="0"/>
              <a:t>Jenna Davis, </a:t>
            </a:r>
          </a:p>
          <a:p>
            <a:pPr algn="ctr"/>
            <a:r>
              <a:rPr lang="en-CA" sz="800" dirty="0"/>
              <a:t>R/TRO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9961D14-B87E-DF53-3B7F-70289B88FE6B}"/>
              </a:ext>
            </a:extLst>
          </p:cNvPr>
          <p:cNvSpPr/>
          <p:nvPr/>
        </p:nvSpPr>
        <p:spPr>
          <a:xfrm>
            <a:off x="6582008" y="4384095"/>
            <a:ext cx="1347582" cy="306007"/>
          </a:xfrm>
          <a:prstGeom prst="roundRect">
            <a:avLst/>
          </a:prstGeom>
          <a:solidFill>
            <a:srgbClr val="9966FF"/>
          </a:solidFill>
          <a:ln>
            <a:solidFill>
              <a:srgbClr val="66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800" dirty="0"/>
              <a:t>Vicki Di Giovanni, R/TRO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C5CA916-FD40-FA71-7F30-0B8C068EDC4D}"/>
              </a:ext>
            </a:extLst>
          </p:cNvPr>
          <p:cNvSpPr/>
          <p:nvPr/>
        </p:nvSpPr>
        <p:spPr>
          <a:xfrm>
            <a:off x="7886082" y="4375735"/>
            <a:ext cx="1184391" cy="321908"/>
          </a:xfrm>
          <a:prstGeom prst="roundRect">
            <a:avLst/>
          </a:prstGeom>
          <a:solidFill>
            <a:srgbClr val="666699"/>
          </a:solidFill>
          <a:ln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800" dirty="0"/>
              <a:t>Yvonne Ng- </a:t>
            </a:r>
            <a:r>
              <a:rPr lang="en-CA" sz="800" dirty="0" err="1"/>
              <a:t>Gerristen</a:t>
            </a:r>
            <a:r>
              <a:rPr lang="en-CA" sz="800" dirty="0"/>
              <a:t>, MA, CTRS, R/TRO</a:t>
            </a:r>
          </a:p>
        </p:txBody>
      </p:sp>
    </p:spTree>
    <p:extLst>
      <p:ext uri="{BB962C8B-B14F-4D97-AF65-F5344CB8AC3E}">
        <p14:creationId xmlns:p14="http://schemas.microsoft.com/office/powerpoint/2010/main" val="27557660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5"/>
          <p:cNvSpPr txBox="1">
            <a:spLocks noGrp="1"/>
          </p:cNvSpPr>
          <p:nvPr>
            <p:ph type="title"/>
          </p:nvPr>
        </p:nvSpPr>
        <p:spPr>
          <a:xfrm>
            <a:off x="0" y="480688"/>
            <a:ext cx="6716806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TRO’s Current Board of Directors</a:t>
            </a:r>
            <a:endParaRPr sz="2800" dirty="0"/>
          </a:p>
        </p:txBody>
      </p:sp>
      <p:pic>
        <p:nvPicPr>
          <p:cNvPr id="259" name="Google Shape;25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45350" y="237313"/>
            <a:ext cx="2598650" cy="98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B9722D-C4EA-A96E-568E-A68B8FE2B4F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1454038"/>
            <a:ext cx="5489493" cy="3293696"/>
          </a:xfrm>
          <a:prstGeom prst="rect">
            <a:avLst/>
          </a:prstGeom>
          <a:solidFill>
            <a:srgbClr val="62608E">
              <a:alpha val="0"/>
            </a:srgbClr>
          </a:solidFill>
          <a:ln w="28575" cmpd="sng">
            <a:solidFill>
              <a:srgbClr val="62608E">
                <a:alpha val="0"/>
              </a:srgbClr>
            </a:solidFill>
          </a:ln>
          <a:effectLst>
            <a:outerShdw blurRad="457200" dist="50800" dir="2400000" sx="105000" sy="105000" algn="ctr" rotWithShape="0">
              <a:srgbClr val="62608E">
                <a:alpha val="61000"/>
              </a:srgbClr>
            </a:outerShdw>
          </a:effectLst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77AFBEF-218A-555C-D2E7-34EC49E6771D}"/>
              </a:ext>
            </a:extLst>
          </p:cNvPr>
          <p:cNvSpPr/>
          <p:nvPr/>
        </p:nvSpPr>
        <p:spPr>
          <a:xfrm>
            <a:off x="5489493" y="1468812"/>
            <a:ext cx="3654508" cy="3385575"/>
          </a:xfrm>
          <a:prstGeom prst="roundRect">
            <a:avLst/>
          </a:prstGeom>
          <a:noFill/>
          <a:ln>
            <a:solidFill>
              <a:srgbClr val="66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CA" sz="1100" b="1" dirty="0">
              <a:solidFill>
                <a:schemeClr val="tx1"/>
              </a:solidFill>
            </a:endParaRPr>
          </a:p>
          <a:p>
            <a:pPr algn="ctr"/>
            <a:r>
              <a:rPr lang="en-CA" b="1" dirty="0">
                <a:solidFill>
                  <a:schemeClr val="tx1"/>
                </a:solidFill>
              </a:rPr>
              <a:t>TRO’s 2021-2022 Board of Directors:</a:t>
            </a:r>
          </a:p>
          <a:p>
            <a:pPr algn="ctr"/>
            <a:endParaRPr lang="en-CA" sz="1100" b="1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100" dirty="0">
                <a:solidFill>
                  <a:schemeClr val="tx1"/>
                </a:solidFill>
              </a:rPr>
              <a:t>Shannon McCallum, R/TRO -  President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100" dirty="0">
                <a:solidFill>
                  <a:schemeClr val="tx1"/>
                </a:solidFill>
              </a:rPr>
              <a:t>Katherine Plested, R/TRO – Past President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100" dirty="0">
                <a:solidFill>
                  <a:schemeClr val="tx1"/>
                </a:solidFill>
              </a:rPr>
              <a:t>Katherine Lee, R/TRO – President-Elect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100" dirty="0">
                <a:solidFill>
                  <a:schemeClr val="tx1"/>
                </a:solidFill>
              </a:rPr>
              <a:t>Alexis More, R/TRO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100" dirty="0">
                <a:solidFill>
                  <a:schemeClr val="tx1"/>
                </a:solidFill>
              </a:rPr>
              <a:t>Blair Chard, R/TRO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100" dirty="0">
                <a:solidFill>
                  <a:schemeClr val="tx1"/>
                </a:solidFill>
              </a:rPr>
              <a:t>Debbie-Ann Fender, R/TRO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100" dirty="0">
                <a:solidFill>
                  <a:schemeClr val="tx1"/>
                </a:solidFill>
              </a:rPr>
              <a:t>Erin Apothecary Reid, R/TRO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100" dirty="0">
                <a:solidFill>
                  <a:schemeClr val="tx1"/>
                </a:solidFill>
              </a:rPr>
              <a:t>Heidi </a:t>
            </a:r>
            <a:r>
              <a:rPr lang="en-CA" sz="1100" dirty="0" err="1">
                <a:solidFill>
                  <a:schemeClr val="tx1"/>
                </a:solidFill>
              </a:rPr>
              <a:t>Slotegraff</a:t>
            </a:r>
            <a:r>
              <a:rPr lang="en-CA" sz="1100" dirty="0">
                <a:solidFill>
                  <a:schemeClr val="tx1"/>
                </a:solidFill>
              </a:rPr>
              <a:t>, R/TRO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100" dirty="0">
                <a:solidFill>
                  <a:schemeClr val="tx1"/>
                </a:solidFill>
              </a:rPr>
              <a:t>Jenna Davis, R/TRO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100" dirty="0">
                <a:solidFill>
                  <a:schemeClr val="tx1"/>
                </a:solidFill>
              </a:rPr>
              <a:t>Stacey Sestric, R/TRO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100" dirty="0">
                <a:solidFill>
                  <a:schemeClr val="tx1"/>
                </a:solidFill>
              </a:rPr>
              <a:t>Tina </a:t>
            </a:r>
            <a:r>
              <a:rPr lang="en-CA" sz="1100" dirty="0" err="1">
                <a:solidFill>
                  <a:schemeClr val="tx1"/>
                </a:solidFill>
              </a:rPr>
              <a:t>Tyko</a:t>
            </a:r>
            <a:r>
              <a:rPr lang="en-CA" sz="1100" dirty="0">
                <a:solidFill>
                  <a:schemeClr val="tx1"/>
                </a:solidFill>
              </a:rPr>
              <a:t>, R/TRO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100" dirty="0">
                <a:solidFill>
                  <a:schemeClr val="tx1"/>
                </a:solidFill>
              </a:rPr>
              <a:t>Vicki Di Giovanni, R/TRO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1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1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inimalist Business Slides by Slidesgo">
  <a:themeElements>
    <a:clrScheme name="Simple Light">
      <a:dk1>
        <a:srgbClr val="000000"/>
      </a:dk1>
      <a:lt1>
        <a:srgbClr val="F5F2EE"/>
      </a:lt1>
      <a:dk2>
        <a:srgbClr val="000000"/>
      </a:dk2>
      <a:lt2>
        <a:srgbClr val="EEEEEE"/>
      </a:lt2>
      <a:accent1>
        <a:srgbClr val="3F3533"/>
      </a:accent1>
      <a:accent2>
        <a:srgbClr val="3F3533"/>
      </a:accent2>
      <a:accent3>
        <a:srgbClr val="3F3533"/>
      </a:accent3>
      <a:accent4>
        <a:srgbClr val="3F3533"/>
      </a:accent4>
      <a:accent5>
        <a:srgbClr val="3F3533"/>
      </a:accent5>
      <a:accent6>
        <a:srgbClr val="3F3533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8146</TotalTime>
  <Words>677</Words>
  <Application>Microsoft Office PowerPoint</Application>
  <PresentationFormat>On-screen Show (16:9)</PresentationFormat>
  <Paragraphs>237</Paragraphs>
  <Slides>14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Vidaloka</vt:lpstr>
      <vt:lpstr>Arial</vt:lpstr>
      <vt:lpstr>Lato</vt:lpstr>
      <vt:lpstr>Open Sans SemiBold</vt:lpstr>
      <vt:lpstr>Merriweather Light</vt:lpstr>
      <vt:lpstr>Russo One</vt:lpstr>
      <vt:lpstr>Josefin Sans</vt:lpstr>
      <vt:lpstr>Montserrat</vt:lpstr>
      <vt:lpstr>Open Sans</vt:lpstr>
      <vt:lpstr>Minimalist Business Slides by Slidesgo</vt:lpstr>
      <vt:lpstr>Therapeutic Recreation Ontario  (TRO)  Annual General Meeting 2022  </vt:lpstr>
      <vt:lpstr>2022 AGM 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TRO’s Current Board of Directors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Benefits of TRO Student Membership</dc:title>
  <dc:creator>Rozalyn</dc:creator>
  <cp:lastModifiedBy>Rozalyn Werner-Arcé</cp:lastModifiedBy>
  <cp:revision>30</cp:revision>
  <dcterms:modified xsi:type="dcterms:W3CDTF">2022-06-22T00:47:51Z</dcterms:modified>
</cp:coreProperties>
</file>