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66" r:id="rId3"/>
    <p:sldId id="283" r:id="rId4"/>
    <p:sldId id="284" r:id="rId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ikbJbYJP54s70WFIir55D53YNFE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A445"/>
    <a:srgbClr val="C9A9F1"/>
    <a:srgbClr val="7674A6"/>
    <a:srgbClr val="70AD47"/>
    <a:srgbClr val="8D8D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24" autoAdjust="0"/>
    <p:restoredTop sz="95038" autoAdjust="0"/>
  </p:normalViewPr>
  <p:slideViewPr>
    <p:cSldViewPr snapToGrid="0">
      <p:cViewPr varScale="1">
        <p:scale>
          <a:sx n="105" d="100"/>
          <a:sy n="105" d="100"/>
        </p:scale>
        <p:origin x="864" y="1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customschemas.google.com/relationships/presentationmetadata" Target="metadata"/><Relationship Id="rId3" Type="http://schemas.openxmlformats.org/officeDocument/2006/relationships/slide" Target="slides/slide2.xml"/><Relationship Id="rId2" Type="http://schemas.openxmlformats.org/officeDocument/2006/relationships/slide" Target="slides/slide1.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28" Type="http://schemas.openxmlformats.org/officeDocument/2006/relationships/viewProps" Target="viewProps.xml"/><Relationship Id="rId4" Type="http://schemas.openxmlformats.org/officeDocument/2006/relationships/slide" Target="slides/slide3.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CA"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0342351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81618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7" name="Google Shape;267;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6264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a:extLst>
            <a:ext uri="{FF2B5EF4-FFF2-40B4-BE49-F238E27FC236}">
              <a16:creationId xmlns:a16="http://schemas.microsoft.com/office/drawing/2014/main" id="{B0F61C0F-C065-E111-D231-81135AF4CFAE}"/>
            </a:ext>
          </a:extLst>
        </p:cNvPr>
        <p:cNvGrpSpPr/>
        <p:nvPr/>
      </p:nvGrpSpPr>
      <p:grpSpPr>
        <a:xfrm>
          <a:off x="0" y="0"/>
          <a:ext cx="0" cy="0"/>
          <a:chOff x="0" y="0"/>
          <a:chExt cx="0" cy="0"/>
        </a:xfrm>
      </p:grpSpPr>
      <p:sp>
        <p:nvSpPr>
          <p:cNvPr id="266" name="Google Shape;266;p11:notes">
            <a:extLst>
              <a:ext uri="{FF2B5EF4-FFF2-40B4-BE49-F238E27FC236}">
                <a16:creationId xmlns:a16="http://schemas.microsoft.com/office/drawing/2014/main" id="{73D69229-CE31-2688-2A5B-D9B99583F31F}"/>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7" name="Google Shape;267;p11:notes">
            <a:extLst>
              <a:ext uri="{FF2B5EF4-FFF2-40B4-BE49-F238E27FC236}">
                <a16:creationId xmlns:a16="http://schemas.microsoft.com/office/drawing/2014/main" id="{B375F6A2-0075-1084-5B11-85EE7A136CF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3836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a:extLst>
            <a:ext uri="{FF2B5EF4-FFF2-40B4-BE49-F238E27FC236}">
              <a16:creationId xmlns:a16="http://schemas.microsoft.com/office/drawing/2014/main" id="{9976ACCC-9256-93A1-EE5D-ABB4858A0A2D}"/>
            </a:ext>
          </a:extLst>
        </p:cNvPr>
        <p:cNvGrpSpPr/>
        <p:nvPr/>
      </p:nvGrpSpPr>
      <p:grpSpPr>
        <a:xfrm>
          <a:off x="0" y="0"/>
          <a:ext cx="0" cy="0"/>
          <a:chOff x="0" y="0"/>
          <a:chExt cx="0" cy="0"/>
        </a:xfrm>
      </p:grpSpPr>
      <p:sp>
        <p:nvSpPr>
          <p:cNvPr id="266" name="Google Shape;266;p11:notes">
            <a:extLst>
              <a:ext uri="{FF2B5EF4-FFF2-40B4-BE49-F238E27FC236}">
                <a16:creationId xmlns:a16="http://schemas.microsoft.com/office/drawing/2014/main" id="{0CCFB146-CFE4-848F-A7F4-8236D1E2040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7" name="Google Shape;267;p11:notes">
            <a:extLst>
              <a:ext uri="{FF2B5EF4-FFF2-40B4-BE49-F238E27FC236}">
                <a16:creationId xmlns:a16="http://schemas.microsoft.com/office/drawing/2014/main" id="{F9239DDB-D755-C0B2-99BA-46E511DEE7C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8021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3"/>
        <p:cNvGrpSpPr/>
        <p:nvPr/>
      </p:nvGrpSpPr>
      <p:grpSpPr>
        <a:xfrm>
          <a:off x="0" y="0"/>
          <a:ext cx="0" cy="0"/>
          <a:chOff x="0" y="0"/>
          <a:chExt cx="0" cy="0"/>
        </a:xfrm>
      </p:grpSpPr>
      <p:sp>
        <p:nvSpPr>
          <p:cNvPr id="44" name="Google Shape;44;p2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2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46" name="Google Shape;46;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3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3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3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3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3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3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3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3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ctrTitle"/>
          </p:nvPr>
        </p:nvSpPr>
        <p:spPr>
          <a:xfrm>
            <a:off x="402845" y="1771823"/>
            <a:ext cx="11368553" cy="444704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7674A6"/>
              </a:buClr>
              <a:buSzPts val="7200"/>
              <a:buFont typeface="Calibri"/>
              <a:buNone/>
            </a:pPr>
            <a:r>
              <a:rPr lang="en-US" sz="7200" b="1" dirty="0">
                <a:solidFill>
                  <a:srgbClr val="7674A6"/>
                </a:solidFill>
                <a:latin typeface="Calibri"/>
                <a:ea typeface="Calibri"/>
                <a:cs typeface="Calibri"/>
                <a:sym typeface="Calibri"/>
              </a:rPr>
              <a:t>Therapeutic Recreation </a:t>
            </a:r>
            <a:br>
              <a:rPr lang="en-US" sz="7200" b="1" dirty="0">
                <a:solidFill>
                  <a:srgbClr val="7674A6"/>
                </a:solidFill>
                <a:latin typeface="Calibri"/>
                <a:ea typeface="Calibri"/>
                <a:cs typeface="Calibri"/>
                <a:sym typeface="Calibri"/>
              </a:rPr>
            </a:br>
            <a:r>
              <a:rPr lang="en-US" sz="7200" b="1" dirty="0">
                <a:solidFill>
                  <a:srgbClr val="7674A6"/>
                </a:solidFill>
              </a:rPr>
              <a:t>&amp;</a:t>
            </a:r>
            <a:r>
              <a:rPr lang="en-US" sz="7200" b="1" dirty="0">
                <a:solidFill>
                  <a:srgbClr val="7674A6"/>
                </a:solidFill>
                <a:latin typeface="Calibri"/>
                <a:ea typeface="Calibri"/>
                <a:cs typeface="Calibri"/>
                <a:sym typeface="Calibri"/>
              </a:rPr>
              <a:t> Aging</a:t>
            </a:r>
            <a:br>
              <a:rPr lang="en-US" sz="3600" b="1" dirty="0">
                <a:solidFill>
                  <a:srgbClr val="6238A6"/>
                </a:solidFill>
                <a:latin typeface="Calibri"/>
                <a:ea typeface="Calibri"/>
                <a:cs typeface="Calibri"/>
                <a:sym typeface="Calibri"/>
              </a:rPr>
            </a:br>
            <a:br>
              <a:rPr lang="en-US" sz="5400" dirty="0"/>
            </a:br>
            <a:endParaRPr lang="en-US" sz="5400" dirty="0"/>
          </a:p>
        </p:txBody>
      </p:sp>
      <p:pic>
        <p:nvPicPr>
          <p:cNvPr id="90" name="Google Shape;90;p1"/>
          <p:cNvPicPr preferRelativeResize="0"/>
          <p:nvPr/>
        </p:nvPicPr>
        <p:blipFill>
          <a:blip r:embed="rId3"/>
          <a:srcRect/>
          <a:stretch/>
        </p:blipFill>
        <p:spPr>
          <a:xfrm>
            <a:off x="8995481" y="5489022"/>
            <a:ext cx="3196519" cy="1215467"/>
          </a:xfrm>
          <a:prstGeom prst="rect">
            <a:avLst/>
          </a:prstGeom>
          <a:noFill/>
          <a:ln>
            <a:noFill/>
          </a:ln>
        </p:spPr>
      </p:pic>
      <p:pic>
        <p:nvPicPr>
          <p:cNvPr id="8" name="Picture 7" descr="A picture containing text&#10;&#10;Description automatically generated">
            <a:extLst>
              <a:ext uri="{FF2B5EF4-FFF2-40B4-BE49-F238E27FC236}">
                <a16:creationId xmlns:a16="http://schemas.microsoft.com/office/drawing/2014/main" id="{CC6C1E99-9B53-E9DF-E469-4FA5AE216CD4}"/>
              </a:ext>
            </a:extLst>
          </p:cNvPr>
          <p:cNvPicPr>
            <a:picLocks noChangeAspect="1"/>
          </p:cNvPicPr>
          <p:nvPr/>
        </p:nvPicPr>
        <p:blipFill>
          <a:blip r:embed="rId4"/>
          <a:stretch>
            <a:fillRect/>
          </a:stretch>
        </p:blipFill>
        <p:spPr>
          <a:xfrm>
            <a:off x="160712" y="278292"/>
            <a:ext cx="10946795" cy="222337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11"/>
          <p:cNvSpPr txBox="1">
            <a:spLocks noGrp="1"/>
          </p:cNvSpPr>
          <p:nvPr>
            <p:ph type="title"/>
          </p:nvPr>
        </p:nvSpPr>
        <p:spPr>
          <a:xfrm>
            <a:off x="838200" y="434750"/>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7674A6"/>
              </a:buClr>
              <a:buSzPts val="4400"/>
              <a:buFont typeface="Calibri"/>
              <a:buNone/>
            </a:pPr>
            <a:br>
              <a:rPr lang="en-CA" sz="3600" b="1" dirty="0">
                <a:solidFill>
                  <a:srgbClr val="7674A6"/>
                </a:solidFill>
                <a:latin typeface="Calibri"/>
                <a:ea typeface="Calibri"/>
                <a:cs typeface="Calibri"/>
                <a:sym typeface="Calibri"/>
              </a:rPr>
            </a:br>
            <a:r>
              <a:rPr lang="en-CA" sz="4000" b="1" dirty="0">
                <a:solidFill>
                  <a:srgbClr val="7674A6"/>
                </a:solidFill>
                <a:latin typeface="Calibri"/>
                <a:ea typeface="Calibri"/>
                <a:cs typeface="Calibri"/>
                <a:sym typeface="Calibri"/>
              </a:rPr>
              <a:t>What is Therapeutic Recreation? </a:t>
            </a:r>
            <a:br>
              <a:rPr lang="en-CA" dirty="0"/>
            </a:br>
            <a:endParaRPr b="1" dirty="0">
              <a:solidFill>
                <a:srgbClr val="7674A6"/>
              </a:solidFill>
              <a:latin typeface="Calibri"/>
              <a:ea typeface="Calibri"/>
              <a:cs typeface="Calibri"/>
              <a:sym typeface="Calibri"/>
            </a:endParaRPr>
          </a:p>
        </p:txBody>
      </p:sp>
      <p:sp>
        <p:nvSpPr>
          <p:cNvPr id="270" name="Google Shape;270;p11"/>
          <p:cNvSpPr txBox="1">
            <a:spLocks noGrp="1"/>
          </p:cNvSpPr>
          <p:nvPr>
            <p:ph type="body" idx="1"/>
          </p:nvPr>
        </p:nvSpPr>
        <p:spPr>
          <a:xfrm>
            <a:off x="838200" y="1362032"/>
            <a:ext cx="10515600" cy="4842914"/>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endParaRPr lang="en-CA" b="1" dirty="0">
              <a:solidFill>
                <a:srgbClr val="93A445"/>
              </a:solidFill>
            </a:endParaRPr>
          </a:p>
          <a:p>
            <a:pPr marL="0" lvl="0" indent="0" algn="l" rtl="0">
              <a:lnSpc>
                <a:spcPct val="150000"/>
              </a:lnSpc>
              <a:spcBef>
                <a:spcPts val="0"/>
              </a:spcBef>
              <a:spcAft>
                <a:spcPts val="0"/>
              </a:spcAft>
              <a:buClr>
                <a:schemeClr val="dk1"/>
              </a:buClr>
              <a:buSzPts val="2800"/>
              <a:buNone/>
            </a:pPr>
            <a:r>
              <a:rPr lang="en-CA" i="0" dirty="0">
                <a:solidFill>
                  <a:srgbClr val="93A445"/>
                </a:solidFill>
                <a:effectLst/>
                <a:latin typeface="+mn-lt"/>
              </a:rPr>
              <a:t>Therapeutic recreation often allows clients to learn to live to the fullest recognizing their abilities. The therapy promotes physicality and assists older adults to explore, discover, or </a:t>
            </a:r>
          </a:p>
          <a:p>
            <a:pPr marL="0" lvl="0" indent="0" algn="l" rtl="0">
              <a:lnSpc>
                <a:spcPct val="150000"/>
              </a:lnSpc>
              <a:spcBef>
                <a:spcPts val="0"/>
              </a:spcBef>
              <a:spcAft>
                <a:spcPts val="0"/>
              </a:spcAft>
              <a:buClr>
                <a:schemeClr val="dk1"/>
              </a:buClr>
              <a:buSzPts val="2800"/>
              <a:buNone/>
            </a:pPr>
            <a:r>
              <a:rPr lang="en-CA" i="0" dirty="0">
                <a:solidFill>
                  <a:srgbClr val="93A445"/>
                </a:solidFill>
                <a:effectLst/>
                <a:latin typeface="+mn-lt"/>
              </a:rPr>
              <a:t>re-learn activities, focusing on what they can do rather than their limitations.</a:t>
            </a:r>
            <a:endParaRPr dirty="0">
              <a:solidFill>
                <a:srgbClr val="93A445"/>
              </a:solidFill>
              <a:latin typeface="+mn-lt"/>
            </a:endParaRPr>
          </a:p>
        </p:txBody>
      </p:sp>
      <p:pic>
        <p:nvPicPr>
          <p:cNvPr id="3" name="Google Shape;90;p1">
            <a:extLst>
              <a:ext uri="{FF2B5EF4-FFF2-40B4-BE49-F238E27FC236}">
                <a16:creationId xmlns:a16="http://schemas.microsoft.com/office/drawing/2014/main" id="{662B2D3C-0277-D048-E5B8-38679280A5C3}"/>
              </a:ext>
            </a:extLst>
          </p:cNvPr>
          <p:cNvPicPr preferRelativeResize="0"/>
          <p:nvPr/>
        </p:nvPicPr>
        <p:blipFill>
          <a:blip r:embed="rId3"/>
          <a:srcRect/>
          <a:stretch/>
        </p:blipFill>
        <p:spPr>
          <a:xfrm>
            <a:off x="8995481" y="0"/>
            <a:ext cx="3196519" cy="121546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8">
          <a:extLst>
            <a:ext uri="{FF2B5EF4-FFF2-40B4-BE49-F238E27FC236}">
              <a16:creationId xmlns:a16="http://schemas.microsoft.com/office/drawing/2014/main" id="{97F3D8BE-0793-0039-688E-665BA29629EE}"/>
            </a:ext>
          </a:extLst>
        </p:cNvPr>
        <p:cNvGrpSpPr/>
        <p:nvPr/>
      </p:nvGrpSpPr>
      <p:grpSpPr>
        <a:xfrm>
          <a:off x="0" y="0"/>
          <a:ext cx="0" cy="0"/>
          <a:chOff x="0" y="0"/>
          <a:chExt cx="0" cy="0"/>
        </a:xfrm>
      </p:grpSpPr>
      <p:sp>
        <p:nvSpPr>
          <p:cNvPr id="269" name="Google Shape;269;p11">
            <a:extLst>
              <a:ext uri="{FF2B5EF4-FFF2-40B4-BE49-F238E27FC236}">
                <a16:creationId xmlns:a16="http://schemas.microsoft.com/office/drawing/2014/main" id="{C75E9354-240D-869B-6BB7-972578033D2E}"/>
              </a:ext>
            </a:extLst>
          </p:cNvPr>
          <p:cNvSpPr txBox="1">
            <a:spLocks noGrp="1"/>
          </p:cNvSpPr>
          <p:nvPr>
            <p:ph type="title"/>
          </p:nvPr>
        </p:nvSpPr>
        <p:spPr>
          <a:xfrm>
            <a:off x="837460" y="150665"/>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7674A6"/>
              </a:buClr>
              <a:buSzPts val="4400"/>
              <a:buFont typeface="Calibri"/>
              <a:buNone/>
            </a:pPr>
            <a:br>
              <a:rPr lang="en-CA" sz="3600" b="1" dirty="0">
                <a:solidFill>
                  <a:srgbClr val="7674A6"/>
                </a:solidFill>
                <a:latin typeface="Calibri"/>
                <a:ea typeface="Calibri"/>
                <a:cs typeface="Calibri"/>
                <a:sym typeface="Calibri"/>
              </a:rPr>
            </a:br>
            <a:r>
              <a:rPr lang="en-CA" sz="4000" b="1" dirty="0">
                <a:solidFill>
                  <a:srgbClr val="7674A6"/>
                </a:solidFill>
                <a:latin typeface="Calibri"/>
                <a:ea typeface="Calibri"/>
                <a:cs typeface="Calibri"/>
                <a:sym typeface="Calibri"/>
              </a:rPr>
              <a:t>Therapeutic Recreation</a:t>
            </a:r>
            <a:r>
              <a:rPr lang="en-CA" sz="4000" b="1" dirty="0">
                <a:solidFill>
                  <a:srgbClr val="7674A6"/>
                </a:solidFill>
              </a:rPr>
              <a:t> &amp; Aging</a:t>
            </a:r>
            <a:br>
              <a:rPr lang="en-CA" dirty="0"/>
            </a:br>
            <a:endParaRPr b="1" dirty="0">
              <a:solidFill>
                <a:srgbClr val="7674A6"/>
              </a:solidFill>
              <a:latin typeface="Calibri"/>
              <a:ea typeface="Calibri"/>
              <a:cs typeface="Calibri"/>
              <a:sym typeface="Calibri"/>
            </a:endParaRPr>
          </a:p>
        </p:txBody>
      </p:sp>
      <p:sp>
        <p:nvSpPr>
          <p:cNvPr id="270" name="Google Shape;270;p11">
            <a:extLst>
              <a:ext uri="{FF2B5EF4-FFF2-40B4-BE49-F238E27FC236}">
                <a16:creationId xmlns:a16="http://schemas.microsoft.com/office/drawing/2014/main" id="{D35D0C3B-9810-D1DC-3DBE-EDCFCE1C83F6}"/>
              </a:ext>
            </a:extLst>
          </p:cNvPr>
          <p:cNvSpPr txBox="1">
            <a:spLocks noGrp="1"/>
          </p:cNvSpPr>
          <p:nvPr>
            <p:ph type="body" idx="1"/>
          </p:nvPr>
        </p:nvSpPr>
        <p:spPr>
          <a:xfrm>
            <a:off x="837460" y="1060190"/>
            <a:ext cx="10515600" cy="5342458"/>
          </a:xfrm>
          <a:prstGeom prst="rect">
            <a:avLst/>
          </a:prstGeom>
          <a:noFill/>
          <a:ln>
            <a:noFill/>
          </a:ln>
        </p:spPr>
        <p:txBody>
          <a:bodyPr spcFirstLastPara="1" wrap="square" lIns="91425" tIns="45700" rIns="91425" bIns="45700" anchor="t" anchorCtr="0">
            <a:normAutofit lnSpcReduction="10000"/>
          </a:bodyPr>
          <a:lstStyle/>
          <a:p>
            <a:pPr marL="0" marR="0" indent="0" algn="l">
              <a:buNone/>
            </a:pPr>
            <a:r>
              <a:rPr lang="en-CA" sz="2000" b="0" i="0" dirty="0">
                <a:solidFill>
                  <a:srgbClr val="222222"/>
                </a:solidFill>
                <a:effectLst/>
                <a:latin typeface="+mn-lt"/>
              </a:rPr>
              <a:t>Therapeutic recreation can also help aging individuals maintain their existing physical and cognitive abilities. With these points in mind, therapeutic programs typically include:</a:t>
            </a:r>
          </a:p>
          <a:p>
            <a:pPr marL="0" marR="0" indent="0" algn="l">
              <a:buNone/>
            </a:pPr>
            <a:endParaRPr lang="en-CA" sz="2000" b="0" i="0" dirty="0">
              <a:solidFill>
                <a:srgbClr val="222222"/>
              </a:solidFill>
              <a:effectLst/>
              <a:latin typeface="+mn-lt"/>
            </a:endParaRPr>
          </a:p>
          <a:p>
            <a:pPr algn="l">
              <a:spcBef>
                <a:spcPts val="0"/>
              </a:spcBef>
              <a:spcAft>
                <a:spcPts val="0"/>
              </a:spcAft>
              <a:buFont typeface="Arial" panose="020B0604020202020204" pitchFamily="34" charset="0"/>
              <a:buChar char="•"/>
            </a:pPr>
            <a:r>
              <a:rPr lang="en-CA" sz="2000" b="1" i="0" dirty="0">
                <a:solidFill>
                  <a:srgbClr val="222222"/>
                </a:solidFill>
                <a:effectLst/>
                <a:latin typeface="+mn-lt"/>
              </a:rPr>
              <a:t>Light Exercise:</a:t>
            </a:r>
            <a:r>
              <a:rPr lang="en-CA" sz="2000" b="0" i="0" dirty="0">
                <a:solidFill>
                  <a:srgbClr val="222222"/>
                </a:solidFill>
                <a:effectLst/>
                <a:latin typeface="+mn-lt"/>
              </a:rPr>
              <a:t> Activities like swimming, walking or seated chair exercises help seniors improve mobility, joint flexibility, balance, agility and coordination. Low-impact exercise programs have also been known to benefit a range of conditions, including the management of hypertension, diabetes or osteoporosis.</a:t>
            </a:r>
          </a:p>
          <a:p>
            <a:pPr marL="114300" indent="0" algn="l">
              <a:spcBef>
                <a:spcPts val="0"/>
              </a:spcBef>
              <a:spcAft>
                <a:spcPts val="0"/>
              </a:spcAft>
              <a:buNone/>
            </a:pPr>
            <a:endParaRPr lang="en-CA" sz="2000" b="0" i="0" dirty="0">
              <a:solidFill>
                <a:srgbClr val="222222"/>
              </a:solidFill>
              <a:effectLst/>
              <a:latin typeface="+mn-lt"/>
            </a:endParaRPr>
          </a:p>
          <a:p>
            <a:pPr algn="l">
              <a:spcBef>
                <a:spcPts val="0"/>
              </a:spcBef>
              <a:spcAft>
                <a:spcPts val="0"/>
              </a:spcAft>
              <a:buFont typeface="Arial" panose="020B0604020202020204" pitchFamily="34" charset="0"/>
              <a:buChar char="•"/>
            </a:pPr>
            <a:r>
              <a:rPr lang="en-CA" sz="2000" b="1" i="0" dirty="0">
                <a:solidFill>
                  <a:srgbClr val="222222"/>
                </a:solidFill>
                <a:effectLst/>
                <a:latin typeface="+mn-lt"/>
              </a:rPr>
              <a:t>Cognitive Exercise:</a:t>
            </a:r>
            <a:r>
              <a:rPr lang="en-CA" sz="2000" b="0" i="0" dirty="0">
                <a:solidFill>
                  <a:srgbClr val="222222"/>
                </a:solidFill>
                <a:effectLst/>
                <a:latin typeface="+mn-lt"/>
              </a:rPr>
              <a:t> A range of activities can help improve or strengthen problem-solving, organizational skills and general mental agility. Therapeutic recreationists may implement activities like painting, sculpture, drawing, and board or trivia games to stimulate creative thought processes, while engaging fine motor skills.</a:t>
            </a:r>
          </a:p>
          <a:p>
            <a:pPr marL="114300" indent="0" algn="l">
              <a:spcBef>
                <a:spcPts val="0"/>
              </a:spcBef>
              <a:spcAft>
                <a:spcPts val="0"/>
              </a:spcAft>
              <a:buNone/>
            </a:pPr>
            <a:endParaRPr lang="en-CA" sz="2000" b="0" i="0" dirty="0">
              <a:solidFill>
                <a:srgbClr val="222222"/>
              </a:solidFill>
              <a:effectLst/>
              <a:latin typeface="+mn-lt"/>
            </a:endParaRPr>
          </a:p>
          <a:p>
            <a:pPr algn="l">
              <a:spcBef>
                <a:spcPts val="0"/>
              </a:spcBef>
              <a:spcAft>
                <a:spcPts val="0"/>
              </a:spcAft>
              <a:buFont typeface="Arial" panose="020B0604020202020204" pitchFamily="34" charset="0"/>
              <a:buChar char="•"/>
            </a:pPr>
            <a:r>
              <a:rPr lang="en-CA" sz="2000" b="1" i="0" dirty="0">
                <a:solidFill>
                  <a:srgbClr val="222222"/>
                </a:solidFill>
                <a:effectLst/>
                <a:latin typeface="+mn-lt"/>
              </a:rPr>
              <a:t>Stimulation:</a:t>
            </a:r>
            <a:r>
              <a:rPr lang="en-CA" sz="2000" b="0" i="0" dirty="0">
                <a:solidFill>
                  <a:srgbClr val="222222"/>
                </a:solidFill>
                <a:effectLst/>
                <a:latin typeface="+mn-lt"/>
              </a:rPr>
              <a:t> Certain activities, such as music therapy and aromatherapy, are known to calm older adults living with dementia. These activities stimulate the senses and are designed to allow clients to relax or relive specific memories.</a:t>
            </a:r>
          </a:p>
          <a:p>
            <a:pPr marL="114300" indent="0" algn="l">
              <a:spcBef>
                <a:spcPts val="0"/>
              </a:spcBef>
              <a:spcAft>
                <a:spcPts val="0"/>
              </a:spcAft>
              <a:buNone/>
            </a:pPr>
            <a:endParaRPr lang="en-CA" sz="2000" b="0" i="0" dirty="0">
              <a:solidFill>
                <a:srgbClr val="222222"/>
              </a:solidFill>
              <a:effectLst/>
              <a:latin typeface="+mn-lt"/>
            </a:endParaRPr>
          </a:p>
          <a:p>
            <a:pPr algn="l">
              <a:spcBef>
                <a:spcPts val="0"/>
              </a:spcBef>
              <a:spcAft>
                <a:spcPts val="0"/>
              </a:spcAft>
              <a:buFont typeface="Arial" panose="020B0604020202020204" pitchFamily="34" charset="0"/>
              <a:buChar char="•"/>
            </a:pPr>
            <a:r>
              <a:rPr lang="en-CA" sz="2000" b="1" i="0" dirty="0">
                <a:solidFill>
                  <a:srgbClr val="222222"/>
                </a:solidFill>
                <a:effectLst/>
                <a:latin typeface="+mn-lt"/>
              </a:rPr>
              <a:t>Horticulture:</a:t>
            </a:r>
            <a:r>
              <a:rPr lang="en-CA" sz="2000" b="0" i="0" dirty="0">
                <a:solidFill>
                  <a:srgbClr val="222222"/>
                </a:solidFill>
                <a:effectLst/>
                <a:latin typeface="+mn-lt"/>
              </a:rPr>
              <a:t> Older adults may enjoy tending to a garden, perhaps growing fruits, vegetables or flowers. In the process of engaging fine motor skills, they also get to spend time in nature.</a:t>
            </a:r>
          </a:p>
        </p:txBody>
      </p:sp>
      <p:pic>
        <p:nvPicPr>
          <p:cNvPr id="3" name="Google Shape;90;p1">
            <a:extLst>
              <a:ext uri="{FF2B5EF4-FFF2-40B4-BE49-F238E27FC236}">
                <a16:creationId xmlns:a16="http://schemas.microsoft.com/office/drawing/2014/main" id="{70872C9B-BF2A-2DE4-E45C-088E4EB0963C}"/>
              </a:ext>
            </a:extLst>
          </p:cNvPr>
          <p:cNvPicPr preferRelativeResize="0"/>
          <p:nvPr/>
        </p:nvPicPr>
        <p:blipFill>
          <a:blip r:embed="rId3"/>
          <a:srcRect/>
          <a:stretch/>
        </p:blipFill>
        <p:spPr>
          <a:xfrm>
            <a:off x="8995481" y="0"/>
            <a:ext cx="3196519" cy="1215467"/>
          </a:xfrm>
          <a:prstGeom prst="rect">
            <a:avLst/>
          </a:prstGeom>
          <a:noFill/>
          <a:ln>
            <a:noFill/>
          </a:ln>
        </p:spPr>
      </p:pic>
    </p:spTree>
    <p:extLst>
      <p:ext uri="{BB962C8B-B14F-4D97-AF65-F5344CB8AC3E}">
        <p14:creationId xmlns:p14="http://schemas.microsoft.com/office/powerpoint/2010/main" val="68917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8">
          <a:extLst>
            <a:ext uri="{FF2B5EF4-FFF2-40B4-BE49-F238E27FC236}">
              <a16:creationId xmlns:a16="http://schemas.microsoft.com/office/drawing/2014/main" id="{2EA050C4-B414-EC91-892C-CDC2F26CFBAF}"/>
            </a:ext>
          </a:extLst>
        </p:cNvPr>
        <p:cNvGrpSpPr/>
        <p:nvPr/>
      </p:nvGrpSpPr>
      <p:grpSpPr>
        <a:xfrm>
          <a:off x="0" y="0"/>
          <a:ext cx="0" cy="0"/>
          <a:chOff x="0" y="0"/>
          <a:chExt cx="0" cy="0"/>
        </a:xfrm>
      </p:grpSpPr>
      <p:sp>
        <p:nvSpPr>
          <p:cNvPr id="269" name="Google Shape;269;p11">
            <a:extLst>
              <a:ext uri="{FF2B5EF4-FFF2-40B4-BE49-F238E27FC236}">
                <a16:creationId xmlns:a16="http://schemas.microsoft.com/office/drawing/2014/main" id="{D1C0BB5D-0FC3-D1BC-6E93-EA6CA65CA692}"/>
              </a:ext>
            </a:extLst>
          </p:cNvPr>
          <p:cNvSpPr txBox="1">
            <a:spLocks noGrp="1"/>
          </p:cNvSpPr>
          <p:nvPr>
            <p:ph type="title"/>
          </p:nvPr>
        </p:nvSpPr>
        <p:spPr>
          <a:xfrm>
            <a:off x="838200" y="434750"/>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7674A6"/>
              </a:buClr>
              <a:buSzPts val="4400"/>
              <a:buFont typeface="Calibri"/>
              <a:buNone/>
            </a:pPr>
            <a:br>
              <a:rPr lang="en-CA" sz="3600" b="1" dirty="0">
                <a:solidFill>
                  <a:srgbClr val="7674A6"/>
                </a:solidFill>
                <a:latin typeface="Calibri"/>
                <a:ea typeface="Calibri"/>
                <a:cs typeface="Calibri"/>
                <a:sym typeface="Calibri"/>
              </a:rPr>
            </a:br>
            <a:r>
              <a:rPr lang="en-CA" sz="4000" b="1" dirty="0">
                <a:solidFill>
                  <a:srgbClr val="7674A6"/>
                </a:solidFill>
                <a:latin typeface="Calibri"/>
                <a:ea typeface="Calibri"/>
                <a:cs typeface="Calibri"/>
                <a:sym typeface="Calibri"/>
              </a:rPr>
              <a:t>Therapeutic Recreation</a:t>
            </a:r>
            <a:r>
              <a:rPr lang="en-CA" sz="4000" b="1" dirty="0">
                <a:solidFill>
                  <a:srgbClr val="7674A6"/>
                </a:solidFill>
              </a:rPr>
              <a:t> &amp; Aging</a:t>
            </a:r>
            <a:br>
              <a:rPr lang="en-CA" dirty="0"/>
            </a:br>
            <a:endParaRPr b="1" dirty="0">
              <a:solidFill>
                <a:srgbClr val="7674A6"/>
              </a:solidFill>
              <a:latin typeface="Calibri"/>
              <a:ea typeface="Calibri"/>
              <a:cs typeface="Calibri"/>
              <a:sym typeface="Calibri"/>
            </a:endParaRPr>
          </a:p>
        </p:txBody>
      </p:sp>
      <p:sp>
        <p:nvSpPr>
          <p:cNvPr id="270" name="Google Shape;270;p11">
            <a:extLst>
              <a:ext uri="{FF2B5EF4-FFF2-40B4-BE49-F238E27FC236}">
                <a16:creationId xmlns:a16="http://schemas.microsoft.com/office/drawing/2014/main" id="{DFACD6FE-E43E-7EAC-3750-F8DB418FAFA4}"/>
              </a:ext>
            </a:extLst>
          </p:cNvPr>
          <p:cNvSpPr txBox="1">
            <a:spLocks noGrp="1"/>
          </p:cNvSpPr>
          <p:nvPr>
            <p:ph type="body" idx="1"/>
          </p:nvPr>
        </p:nvSpPr>
        <p:spPr>
          <a:xfrm>
            <a:off x="838200" y="1362032"/>
            <a:ext cx="10515600" cy="4842914"/>
          </a:xfrm>
          <a:prstGeom prst="rect">
            <a:avLst/>
          </a:prstGeom>
          <a:noFill/>
          <a:ln>
            <a:noFill/>
          </a:ln>
        </p:spPr>
        <p:txBody>
          <a:bodyPr spcFirstLastPara="1" wrap="square" lIns="91425" tIns="45700" rIns="91425" bIns="45700" anchor="t" anchorCtr="0">
            <a:normAutofit/>
          </a:bodyPr>
          <a:lstStyle/>
          <a:p>
            <a:pPr marL="0" marR="0" indent="0" algn="l" fontAlgn="base">
              <a:spcAft>
                <a:spcPts val="750"/>
              </a:spcAft>
              <a:buNone/>
            </a:pPr>
            <a:r>
              <a:rPr lang="en-CA" sz="2000" b="0" i="0" dirty="0">
                <a:solidFill>
                  <a:srgbClr val="222222"/>
                </a:solidFill>
                <a:effectLst/>
                <a:latin typeface="+mn-lt"/>
              </a:rPr>
              <a:t>Regular engagement in therapeutic recreation offers several long-term benefits:</a:t>
            </a:r>
          </a:p>
          <a:p>
            <a:pPr marL="285750" indent="-285750" fontAlgn="base"/>
            <a:r>
              <a:rPr lang="en-CA" sz="2000" b="1" i="0" dirty="0">
                <a:solidFill>
                  <a:srgbClr val="222222"/>
                </a:solidFill>
                <a:effectLst/>
                <a:latin typeface="+mn-lt"/>
              </a:rPr>
              <a:t>Strengthened Muscles:</a:t>
            </a:r>
            <a:r>
              <a:rPr lang="en-CA" sz="2000" b="0" i="0" dirty="0">
                <a:solidFill>
                  <a:srgbClr val="222222"/>
                </a:solidFill>
                <a:effectLst/>
                <a:latin typeface="+mn-lt"/>
              </a:rPr>
              <a:t> In conjunction with occupational and physical therapy, therapeutic recreation works to strengthen muscles following a health event. Long-term, stronger muscles help reduce the incidence of fall injuries and may help stave off osteoporosis.</a:t>
            </a:r>
          </a:p>
          <a:p>
            <a:pPr marL="285750" indent="-285750" fontAlgn="base"/>
            <a:r>
              <a:rPr lang="en-CA" sz="2000" b="1" i="0" dirty="0">
                <a:solidFill>
                  <a:srgbClr val="222222"/>
                </a:solidFill>
                <a:effectLst/>
                <a:latin typeface="+mn-lt"/>
              </a:rPr>
              <a:t>Improved Cognitive Health:</a:t>
            </a:r>
            <a:r>
              <a:rPr lang="en-CA" sz="2000" b="0" i="0" dirty="0">
                <a:solidFill>
                  <a:srgbClr val="222222"/>
                </a:solidFill>
                <a:effectLst/>
                <a:latin typeface="+mn-lt"/>
              </a:rPr>
              <a:t> Studies have shown that clients living with Alzheimer’s are less likely to engage in dementia-related behaviors, display a more positive mood and tend to be more alert following therapeutic activities.</a:t>
            </a:r>
          </a:p>
          <a:p>
            <a:pPr marL="285750" indent="-285750" fontAlgn="base"/>
            <a:r>
              <a:rPr lang="en-CA" sz="2000" b="1" i="0" dirty="0">
                <a:solidFill>
                  <a:srgbClr val="222222"/>
                </a:solidFill>
                <a:effectLst/>
                <a:latin typeface="+mn-lt"/>
              </a:rPr>
              <a:t>Better Physical Fitness:</a:t>
            </a:r>
            <a:r>
              <a:rPr lang="en-CA" sz="2000" b="0" i="0" dirty="0">
                <a:solidFill>
                  <a:srgbClr val="222222"/>
                </a:solidFill>
                <a:effectLst/>
                <a:latin typeface="+mn-lt"/>
              </a:rPr>
              <a:t> Especially after engaging in light physical activity, older adults have improved cardiovascular fitness, flexibility and lower blood pressure.</a:t>
            </a:r>
          </a:p>
          <a:p>
            <a:pPr marL="285750" indent="-285750" fontAlgn="base"/>
            <a:r>
              <a:rPr lang="en-CA" sz="2000" b="1" i="0" dirty="0">
                <a:solidFill>
                  <a:srgbClr val="222222"/>
                </a:solidFill>
                <a:effectLst/>
                <a:latin typeface="+mn-lt"/>
              </a:rPr>
              <a:t>Contrast to Environment:</a:t>
            </a:r>
            <a:r>
              <a:rPr lang="en-CA" sz="2000" b="0" i="0" dirty="0">
                <a:solidFill>
                  <a:srgbClr val="222222"/>
                </a:solidFill>
                <a:effectLst/>
                <a:latin typeface="+mn-lt"/>
              </a:rPr>
              <a:t> Therapeutic recreation offers some respite outside of the typical long-term care setting. Because most activities are group-based, they further create a sense of community among seniors, helping to reduce feelings of frustration, depression, isolation and anxiety that are common in older adults.</a:t>
            </a:r>
          </a:p>
        </p:txBody>
      </p:sp>
      <p:pic>
        <p:nvPicPr>
          <p:cNvPr id="3" name="Google Shape;90;p1">
            <a:extLst>
              <a:ext uri="{FF2B5EF4-FFF2-40B4-BE49-F238E27FC236}">
                <a16:creationId xmlns:a16="http://schemas.microsoft.com/office/drawing/2014/main" id="{35CFF6FE-6291-BC2B-026D-1A39EB417706}"/>
              </a:ext>
            </a:extLst>
          </p:cNvPr>
          <p:cNvPicPr preferRelativeResize="0"/>
          <p:nvPr/>
        </p:nvPicPr>
        <p:blipFill>
          <a:blip r:embed="rId3"/>
          <a:srcRect/>
          <a:stretch/>
        </p:blipFill>
        <p:spPr>
          <a:xfrm>
            <a:off x="8995481" y="0"/>
            <a:ext cx="3196519" cy="1215467"/>
          </a:xfrm>
          <a:prstGeom prst="rect">
            <a:avLst/>
          </a:prstGeom>
          <a:noFill/>
          <a:ln>
            <a:noFill/>
          </a:ln>
        </p:spPr>
      </p:pic>
    </p:spTree>
    <p:extLst>
      <p:ext uri="{BB962C8B-B14F-4D97-AF65-F5344CB8AC3E}">
        <p14:creationId xmlns:p14="http://schemas.microsoft.com/office/powerpoint/2010/main" val="2527566176"/>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669</TotalTime>
  <Words>436</Words>
  <Application>Microsoft Macintosh PowerPoint</Application>
  <PresentationFormat>Widescreen</PresentationFormat>
  <Paragraphs>21</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Therapeutic Recreation  &amp; Aging  </vt:lpstr>
      <vt:lpstr> What is Therapeutic Recreation?  </vt:lpstr>
      <vt:lpstr> Therapeutic Recreation &amp; Aging </vt:lpstr>
      <vt:lpstr> Therapeutic Recreation &amp; Aging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THERAPEUTIC RECREATION AWARENESS MONTH 2020</dc:title>
  <dc:creator>Gemma Drake-Stafford</dc:creator>
  <cp:lastModifiedBy>Shae Cameron</cp:lastModifiedBy>
  <cp:revision>29</cp:revision>
  <dcterms:created xsi:type="dcterms:W3CDTF">2019-01-01T17:48:16Z</dcterms:created>
  <dcterms:modified xsi:type="dcterms:W3CDTF">2024-01-19T01:38:32Z</dcterms:modified>
</cp:coreProperties>
</file>