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66" r:id="rId3"/>
    <p:sldId id="268" r:id="rId4"/>
    <p:sldId id="260" r:id="rId5"/>
    <p:sldId id="277" r:id="rId6"/>
    <p:sldId id="282" r:id="rId7"/>
    <p:sldId id="279" r:id="rId8"/>
    <p:sldId id="280" r:id="rId9"/>
    <p:sldId id="278" r:id="rId10"/>
    <p:sldId id="257" r:id="rId11"/>
    <p:sldId id="276"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26" roundtripDataSignature="AMtx7mikbJbYJP54s70WFIir55D53YNFE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A9F1"/>
    <a:srgbClr val="93A445"/>
    <a:srgbClr val="7674A6"/>
    <a:srgbClr val="70AD47"/>
    <a:srgbClr val="8D8D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24" autoAdjust="0"/>
    <p:restoredTop sz="95038" autoAdjust="0"/>
  </p:normalViewPr>
  <p:slideViewPr>
    <p:cSldViewPr snapToGrid="0">
      <p:cViewPr>
        <p:scale>
          <a:sx n="94" d="100"/>
          <a:sy n="94" d="100"/>
        </p:scale>
        <p:origin x="1296" y="42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26"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28"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CA"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0342351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8161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7" name="Google Shape;267;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6264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2" name="Google Shape;282;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35970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5405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Standards of Practice:</a:t>
            </a:r>
          </a:p>
          <a:p>
            <a:pPr lvl="1">
              <a:buAutoNum type="arabicPeriod"/>
            </a:pPr>
            <a:r>
              <a:rPr lang="en-US" dirty="0"/>
              <a:t>TR Ax</a:t>
            </a:r>
          </a:p>
          <a:p>
            <a:pPr lvl="1">
              <a:buAutoNum type="arabicPeriod"/>
            </a:pPr>
            <a:r>
              <a:rPr lang="en-US" dirty="0"/>
              <a:t>TR Intervention Plan</a:t>
            </a:r>
          </a:p>
          <a:p>
            <a:pPr lvl="1">
              <a:buAutoNum type="arabicPeriod"/>
            </a:pPr>
            <a:r>
              <a:rPr lang="en-US" dirty="0"/>
              <a:t>TR Program development</a:t>
            </a:r>
          </a:p>
          <a:p>
            <a:pPr lvl="1">
              <a:buAutoNum type="arabicPeriod"/>
            </a:pPr>
            <a:r>
              <a:rPr lang="en-US" dirty="0"/>
              <a:t>TR Program Delivery</a:t>
            </a:r>
          </a:p>
          <a:p>
            <a:pPr lvl="1">
              <a:buAutoNum type="arabicPeriod"/>
            </a:pPr>
            <a:r>
              <a:rPr lang="en-US" dirty="0"/>
              <a:t>TR Documentation</a:t>
            </a:r>
          </a:p>
          <a:p>
            <a:pPr lvl="1">
              <a:buAutoNum type="arabicPeriod"/>
            </a:pPr>
            <a:r>
              <a:rPr lang="en-US" dirty="0"/>
              <a:t>TR Evaluation</a:t>
            </a:r>
          </a:p>
          <a:p>
            <a:pPr lvl="1">
              <a:buAutoNum type="arabicPeriod"/>
            </a:pPr>
            <a:r>
              <a:rPr lang="en-US" dirty="0"/>
              <a:t>TR Research</a:t>
            </a:r>
          </a:p>
          <a:p>
            <a:pPr lvl="1">
              <a:buAutoNum type="arabicPeriod"/>
            </a:pPr>
            <a:r>
              <a:rPr lang="en-US" dirty="0"/>
              <a:t>TR Professional Development</a:t>
            </a:r>
          </a:p>
          <a:p>
            <a:pPr lvl="1">
              <a:buAutoNum type="arabicPeriod"/>
            </a:pPr>
            <a:r>
              <a:rPr lang="en-US" dirty="0"/>
              <a:t>TR and Community Practice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CA" sz="1200" b="0" i="0" u="none" strike="noStrike" cap="none" smtClean="0">
                <a:solidFill>
                  <a:schemeClr val="dk1"/>
                </a:solidFill>
                <a:latin typeface="Calibri"/>
                <a:ea typeface="Calibri"/>
                <a:cs typeface="Calibri"/>
                <a:sym typeface="Calibri"/>
              </a:rPr>
              <a:t>8</a:t>
            </a:fld>
            <a:endParaRPr lang="en-CA"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14687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09966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46" name="Google Shape;346;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90868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4"/>
        <p:cNvGrpSpPr/>
        <p:nvPr/>
      </p:nvGrpSpPr>
      <p:grpSpPr>
        <a:xfrm>
          <a:off x="0" y="0"/>
          <a:ext cx="0" cy="0"/>
          <a:chOff x="0" y="0"/>
          <a:chExt cx="0" cy="0"/>
        </a:xfrm>
      </p:grpSpPr>
      <p:sp>
        <p:nvSpPr>
          <p:cNvPr id="35" name="Google Shape;35;p2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2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2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2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3"/>
        <p:cNvGrpSpPr/>
        <p:nvPr/>
      </p:nvGrpSpPr>
      <p:grpSpPr>
        <a:xfrm>
          <a:off x="0" y="0"/>
          <a:ext cx="0" cy="0"/>
          <a:chOff x="0" y="0"/>
          <a:chExt cx="0" cy="0"/>
        </a:xfrm>
      </p:grpSpPr>
      <p:sp>
        <p:nvSpPr>
          <p:cNvPr id="44" name="Google Shape;44;p2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2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6" name="Google Shape;46;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3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3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3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3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3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lin.ca/resource/html/bencat.ht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ctrTitle"/>
          </p:nvPr>
        </p:nvSpPr>
        <p:spPr>
          <a:xfrm>
            <a:off x="411723" y="2051291"/>
            <a:ext cx="11368553" cy="44470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7674A6"/>
              </a:buClr>
              <a:buSzPts val="7200"/>
              <a:buFont typeface="Calibri"/>
              <a:buNone/>
            </a:pPr>
            <a:r>
              <a:rPr lang="en-US" sz="7200" b="1" dirty="0">
                <a:solidFill>
                  <a:srgbClr val="7674A6"/>
                </a:solidFill>
                <a:latin typeface="Calibri"/>
                <a:ea typeface="Calibri"/>
                <a:cs typeface="Calibri"/>
                <a:sym typeface="Calibri"/>
              </a:rPr>
              <a:t>THERAPEUTIC RECREATION AWARENESS</a:t>
            </a:r>
            <a:br>
              <a:rPr lang="en-US" sz="3600" b="1" dirty="0">
                <a:solidFill>
                  <a:srgbClr val="6238A6"/>
                </a:solidFill>
                <a:latin typeface="Calibri"/>
                <a:ea typeface="Calibri"/>
                <a:cs typeface="Calibri"/>
                <a:sym typeface="Calibri"/>
              </a:rPr>
            </a:br>
            <a:br>
              <a:rPr lang="en-US" sz="5400" dirty="0"/>
            </a:br>
            <a:endParaRPr lang="en-US" sz="5400" dirty="0"/>
          </a:p>
        </p:txBody>
      </p:sp>
      <p:pic>
        <p:nvPicPr>
          <p:cNvPr id="90" name="Google Shape;90;p1"/>
          <p:cNvPicPr preferRelativeResize="0"/>
          <p:nvPr/>
        </p:nvPicPr>
        <p:blipFill>
          <a:blip r:embed="rId3"/>
          <a:srcRect/>
          <a:stretch/>
        </p:blipFill>
        <p:spPr>
          <a:xfrm>
            <a:off x="8995481" y="5489022"/>
            <a:ext cx="3196519" cy="1215467"/>
          </a:xfrm>
          <a:prstGeom prst="rect">
            <a:avLst/>
          </a:prstGeom>
          <a:noFill/>
          <a:ln>
            <a:noFill/>
          </a:ln>
        </p:spPr>
      </p:pic>
      <p:pic>
        <p:nvPicPr>
          <p:cNvPr id="8" name="Picture 7" descr="A picture containing text&#10;&#10;Description automatically generated">
            <a:extLst>
              <a:ext uri="{FF2B5EF4-FFF2-40B4-BE49-F238E27FC236}">
                <a16:creationId xmlns:a16="http://schemas.microsoft.com/office/drawing/2014/main" id="{CC6C1E99-9B53-E9DF-E469-4FA5AE216CD4}"/>
              </a:ext>
            </a:extLst>
          </p:cNvPr>
          <p:cNvPicPr>
            <a:picLocks noChangeAspect="1"/>
          </p:cNvPicPr>
          <p:nvPr/>
        </p:nvPicPr>
        <p:blipFill>
          <a:blip r:embed="rId4"/>
          <a:stretch>
            <a:fillRect/>
          </a:stretch>
        </p:blipFill>
        <p:spPr>
          <a:xfrm>
            <a:off x="160712" y="278292"/>
            <a:ext cx="10946795" cy="222337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94"/>
        <p:cNvGrpSpPr/>
        <p:nvPr/>
      </p:nvGrpSpPr>
      <p:grpSpPr>
        <a:xfrm>
          <a:off x="0" y="0"/>
          <a:ext cx="0" cy="0"/>
          <a:chOff x="0" y="0"/>
          <a:chExt cx="0" cy="0"/>
        </a:xfrm>
      </p:grpSpPr>
      <p:sp useBgFill="1">
        <p:nvSpPr>
          <p:cNvPr id="175" name="Rectangle 174">
            <a:extLst>
              <a:ext uri="{FF2B5EF4-FFF2-40B4-BE49-F238E27FC236}">
                <a16:creationId xmlns:a16="http://schemas.microsoft.com/office/drawing/2014/main" id="{2221AA6A-14A3-4CB1-A46D-4BBC72A286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Google Shape;96;p2"/>
          <p:cNvSpPr txBox="1">
            <a:spLocks noGrp="1"/>
          </p:cNvSpPr>
          <p:nvPr>
            <p:ph type="body" idx="1"/>
          </p:nvPr>
        </p:nvSpPr>
        <p:spPr>
          <a:xfrm>
            <a:off x="695064" y="1690688"/>
            <a:ext cx="11116294" cy="3345336"/>
          </a:xfrm>
          <a:prstGeom prst="rect">
            <a:avLst/>
          </a:prstGeom>
        </p:spPr>
        <p:txBody>
          <a:bodyPr spcFirstLastPara="1" lIns="91425" tIns="45700" rIns="91425" bIns="45700" anchorCtr="0">
            <a:noAutofit/>
          </a:bodyPr>
          <a:lstStyle/>
          <a:p>
            <a:pPr marL="342900">
              <a:spcBef>
                <a:spcPts val="0"/>
              </a:spcBef>
              <a:buSzPts val="2800"/>
            </a:pPr>
            <a:r>
              <a:rPr lang="en-US" sz="2400" dirty="0"/>
              <a:t>TR and active living are essential to personal health; a key determinant of health status </a:t>
            </a:r>
          </a:p>
          <a:p>
            <a:pPr marL="342900">
              <a:buSzPts val="2800"/>
            </a:pPr>
            <a:r>
              <a:rPr lang="en-US" sz="2400" dirty="0"/>
              <a:t>TR is a key to balanced human development – helping Canadians reach for their potential </a:t>
            </a:r>
          </a:p>
          <a:p>
            <a:pPr marL="342900">
              <a:spcBef>
                <a:spcPts val="500"/>
              </a:spcBef>
              <a:buSzPts val="2400"/>
            </a:pPr>
            <a:r>
              <a:rPr lang="en-US" sz="2400" dirty="0"/>
              <a:t>TR is essential to QUALITY OF LIFE</a:t>
            </a:r>
          </a:p>
          <a:p>
            <a:pPr marL="342900">
              <a:buSzPts val="2400"/>
            </a:pPr>
            <a:r>
              <a:rPr lang="en-US" sz="2400" dirty="0"/>
              <a:t>TR reduces self-destructive and anti-social </a:t>
            </a:r>
            <a:r>
              <a:rPr lang="en-US" sz="2400" dirty="0" err="1"/>
              <a:t>behaviour</a:t>
            </a:r>
            <a:endParaRPr lang="en-US" sz="2400" dirty="0"/>
          </a:p>
        </p:txBody>
      </p:sp>
      <p:pic>
        <p:nvPicPr>
          <p:cNvPr id="2" name="Google Shape;90;p1">
            <a:extLst>
              <a:ext uri="{FF2B5EF4-FFF2-40B4-BE49-F238E27FC236}">
                <a16:creationId xmlns:a16="http://schemas.microsoft.com/office/drawing/2014/main" id="{E7E918F8-F850-C8B2-5CA5-CA34E25B04F0}"/>
              </a:ext>
            </a:extLst>
          </p:cNvPr>
          <p:cNvPicPr preferRelativeResize="0"/>
          <p:nvPr/>
        </p:nvPicPr>
        <p:blipFill>
          <a:blip r:embed="rId3"/>
          <a:srcRect/>
          <a:stretch/>
        </p:blipFill>
        <p:spPr>
          <a:xfrm>
            <a:off x="8995481" y="5489022"/>
            <a:ext cx="3196519" cy="1215467"/>
          </a:xfrm>
          <a:prstGeom prst="rect">
            <a:avLst/>
          </a:prstGeom>
          <a:noFill/>
          <a:ln>
            <a:noFill/>
          </a:ln>
        </p:spPr>
      </p:pic>
      <p:sp>
        <p:nvSpPr>
          <p:cNvPr id="6" name="Title 1">
            <a:extLst>
              <a:ext uri="{FF2B5EF4-FFF2-40B4-BE49-F238E27FC236}">
                <a16:creationId xmlns:a16="http://schemas.microsoft.com/office/drawing/2014/main" id="{8A8E143A-6C7D-0E5E-6FE8-3BA08FD6E3D1}"/>
              </a:ext>
            </a:extLst>
          </p:cNvPr>
          <p:cNvSpPr>
            <a:spLocks noGrp="1"/>
          </p:cNvSpPr>
          <p:nvPr>
            <p:ph type="title"/>
          </p:nvPr>
        </p:nvSpPr>
        <p:spPr>
          <a:xfrm>
            <a:off x="838200" y="365126"/>
            <a:ext cx="10515600" cy="1170712"/>
          </a:xfrm>
        </p:spPr>
        <p:txBody>
          <a:bodyPr>
            <a:normAutofit/>
          </a:bodyPr>
          <a:lstStyle/>
          <a:p>
            <a:r>
              <a:rPr lang="en-US" sz="3600" b="1" dirty="0">
                <a:solidFill>
                  <a:srgbClr val="7674A6"/>
                </a:solidFill>
              </a:rPr>
              <a:t>Benefits of Therapeutic Recreation continued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7674A6"/>
              </a:buClr>
              <a:buSzPts val="4400"/>
              <a:buFont typeface="Calibri"/>
              <a:buNone/>
            </a:pPr>
            <a:r>
              <a:rPr lang="en-CA" b="1">
                <a:solidFill>
                  <a:srgbClr val="7674A6"/>
                </a:solidFill>
              </a:rPr>
              <a:t>References</a:t>
            </a:r>
            <a:endParaRPr b="1">
              <a:solidFill>
                <a:srgbClr val="7674A6"/>
              </a:solidFill>
            </a:endParaRPr>
          </a:p>
        </p:txBody>
      </p:sp>
      <p:sp>
        <p:nvSpPr>
          <p:cNvPr id="349" name="Google Shape;349;p21"/>
          <p:cNvSpPr txBox="1">
            <a:spLocks noGrp="1"/>
          </p:cNvSpPr>
          <p:nvPr>
            <p:ph type="body" idx="1"/>
          </p:nvPr>
        </p:nvSpPr>
        <p:spPr>
          <a:xfrm>
            <a:off x="838200" y="1443886"/>
            <a:ext cx="10515600" cy="4351338"/>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70000"/>
              </a:lnSpc>
              <a:spcBef>
                <a:spcPts val="1000"/>
              </a:spcBef>
              <a:spcAft>
                <a:spcPts val="0"/>
              </a:spcAft>
              <a:buClr>
                <a:schemeClr val="dk1"/>
              </a:buClr>
              <a:buSzPts val="2380"/>
              <a:buNone/>
            </a:pPr>
            <a:r>
              <a:rPr lang="en-CA" sz="2380" dirty="0"/>
              <a:t>Anderson, L., &amp; </a:t>
            </a:r>
            <a:r>
              <a:rPr lang="en-CA" sz="2380" dirty="0" err="1"/>
              <a:t>Heyne</a:t>
            </a:r>
            <a:r>
              <a:rPr lang="en-CA" sz="2380" dirty="0"/>
              <a:t>, L. (2012). </a:t>
            </a:r>
            <a:r>
              <a:rPr lang="en-CA" sz="2380" i="1" dirty="0"/>
              <a:t>Therapeutic Recreation Practice: A Strengths Approach. </a:t>
            </a:r>
            <a:r>
              <a:rPr lang="en-CA" sz="2380" dirty="0"/>
              <a:t>State College, PA: Venture Publishing</a:t>
            </a:r>
          </a:p>
          <a:p>
            <a:pPr marL="0" lvl="0" indent="0" algn="l" rtl="0">
              <a:lnSpc>
                <a:spcPct val="70000"/>
              </a:lnSpc>
              <a:spcBef>
                <a:spcPts val="1000"/>
              </a:spcBef>
              <a:spcAft>
                <a:spcPts val="0"/>
              </a:spcAft>
              <a:buClr>
                <a:schemeClr val="dk1"/>
              </a:buClr>
              <a:buSzPts val="2380"/>
              <a:buNone/>
            </a:pPr>
            <a:endParaRPr dirty="0"/>
          </a:p>
          <a:p>
            <a:pPr marL="0" lvl="0" indent="0" algn="l" rtl="0">
              <a:lnSpc>
                <a:spcPct val="70000"/>
              </a:lnSpc>
              <a:spcBef>
                <a:spcPts val="1000"/>
              </a:spcBef>
              <a:spcAft>
                <a:spcPts val="0"/>
              </a:spcAft>
              <a:buClr>
                <a:schemeClr val="dk1"/>
              </a:buClr>
              <a:buSzPts val="2380"/>
              <a:buNone/>
            </a:pPr>
            <a:r>
              <a:rPr lang="en-CA" sz="2380" dirty="0"/>
              <a:t>Austin, D.R. (1998). The Health Promotion/Health Promotion Model. </a:t>
            </a:r>
            <a:r>
              <a:rPr lang="en-CA" sz="2380" i="1" dirty="0"/>
              <a:t>Therapeutic Recreation Journal, 32, </a:t>
            </a:r>
            <a:r>
              <a:rPr lang="en-CA" sz="2380" dirty="0"/>
              <a:t>109‐117.</a:t>
            </a:r>
          </a:p>
          <a:p>
            <a:pPr marL="0" lvl="0" indent="0" algn="l" rtl="0">
              <a:lnSpc>
                <a:spcPct val="70000"/>
              </a:lnSpc>
              <a:spcBef>
                <a:spcPts val="1000"/>
              </a:spcBef>
              <a:spcAft>
                <a:spcPts val="0"/>
              </a:spcAft>
              <a:buClr>
                <a:schemeClr val="dk1"/>
              </a:buClr>
              <a:buSzPts val="2380"/>
              <a:buNone/>
            </a:pPr>
            <a:endParaRPr sz="2380" dirty="0"/>
          </a:p>
          <a:p>
            <a:pPr marL="0" lvl="0" indent="0" algn="l" rtl="0">
              <a:lnSpc>
                <a:spcPct val="70000"/>
              </a:lnSpc>
              <a:spcBef>
                <a:spcPts val="1000"/>
              </a:spcBef>
              <a:spcAft>
                <a:spcPts val="0"/>
              </a:spcAft>
              <a:buClr>
                <a:schemeClr val="dk1"/>
              </a:buClr>
              <a:buSzPts val="2380"/>
              <a:buNone/>
            </a:pPr>
            <a:r>
              <a:rPr lang="en-CA" sz="2380" dirty="0"/>
              <a:t>Hood, C., &amp; Carruthers, C. (2007).  Enhancing leisure experience and developing resources:  Leisure and Well Being Model, Part II. </a:t>
            </a:r>
            <a:r>
              <a:rPr lang="en-CA" sz="2380" i="1" dirty="0"/>
              <a:t>Therapeutic Recreation Journal (41) </a:t>
            </a:r>
            <a:r>
              <a:rPr lang="en-CA" sz="2380" dirty="0"/>
              <a:t>298-325.</a:t>
            </a:r>
          </a:p>
          <a:p>
            <a:pPr marL="0" lvl="0" indent="0" algn="l" rtl="0">
              <a:lnSpc>
                <a:spcPct val="70000"/>
              </a:lnSpc>
              <a:spcBef>
                <a:spcPts val="1000"/>
              </a:spcBef>
              <a:spcAft>
                <a:spcPts val="0"/>
              </a:spcAft>
              <a:buClr>
                <a:schemeClr val="dk1"/>
              </a:buClr>
              <a:buSzPts val="2380"/>
              <a:buNone/>
            </a:pPr>
            <a:endParaRPr dirty="0"/>
          </a:p>
          <a:p>
            <a:pPr marL="0" lvl="0" indent="0" algn="l" rtl="0">
              <a:lnSpc>
                <a:spcPct val="70000"/>
              </a:lnSpc>
              <a:spcBef>
                <a:spcPts val="1000"/>
              </a:spcBef>
              <a:spcAft>
                <a:spcPts val="0"/>
              </a:spcAft>
              <a:buClr>
                <a:schemeClr val="dk1"/>
              </a:buClr>
              <a:buSzPts val="2380"/>
              <a:buNone/>
            </a:pPr>
            <a:r>
              <a:rPr lang="en-CA" sz="2380" dirty="0"/>
              <a:t>Leisure Information Network (2017). Benefits of Therapeutic Recreation. Retrieved from </a:t>
            </a:r>
            <a:r>
              <a:rPr lang="en-CA" sz="2380" u="sng" dirty="0">
                <a:solidFill>
                  <a:schemeClr val="hlink"/>
                </a:solidFill>
                <a:hlinkClick r:id="rId3"/>
              </a:rPr>
              <a:t>http://www.lin.ca/resource/html/bencat.htm</a:t>
            </a:r>
            <a:endParaRPr lang="en-CA" sz="2380" u="sng" dirty="0">
              <a:solidFill>
                <a:schemeClr val="hlink"/>
              </a:solidFill>
            </a:endParaRPr>
          </a:p>
          <a:p>
            <a:pPr marL="0" lvl="0" indent="0" algn="l" rtl="0">
              <a:lnSpc>
                <a:spcPct val="70000"/>
              </a:lnSpc>
              <a:spcBef>
                <a:spcPts val="1000"/>
              </a:spcBef>
              <a:spcAft>
                <a:spcPts val="0"/>
              </a:spcAft>
              <a:buClr>
                <a:schemeClr val="dk1"/>
              </a:buClr>
              <a:buSzPts val="2380"/>
              <a:buNone/>
            </a:pPr>
            <a:endParaRPr sz="2380" dirty="0"/>
          </a:p>
          <a:p>
            <a:pPr marL="0" lvl="0" indent="0" algn="l" rtl="0">
              <a:lnSpc>
                <a:spcPct val="70000"/>
              </a:lnSpc>
              <a:spcBef>
                <a:spcPts val="1000"/>
              </a:spcBef>
              <a:spcAft>
                <a:spcPts val="0"/>
              </a:spcAft>
              <a:buClr>
                <a:schemeClr val="dk1"/>
              </a:buClr>
              <a:buSzPts val="2380"/>
              <a:buNone/>
            </a:pPr>
            <a:r>
              <a:rPr lang="en-CA" sz="2380" dirty="0"/>
              <a:t>Stumbo, N.J., &amp; Peterson, C.A. (2009). </a:t>
            </a:r>
            <a:r>
              <a:rPr lang="en-CA" sz="2380" i="1" dirty="0"/>
              <a:t>Therapeutic Recreation Program Design,</a:t>
            </a:r>
            <a:r>
              <a:rPr lang="en-CA" sz="2380" dirty="0"/>
              <a:t> </a:t>
            </a:r>
            <a:r>
              <a:rPr lang="en-CA" sz="2380" i="1" dirty="0"/>
              <a:t>5</a:t>
            </a:r>
            <a:r>
              <a:rPr lang="en-CA" sz="2380" i="1" baseline="30000" dirty="0"/>
              <a:t>th</a:t>
            </a:r>
            <a:r>
              <a:rPr lang="en-CA" sz="2380" i="1" dirty="0"/>
              <a:t> ed. </a:t>
            </a:r>
            <a:r>
              <a:rPr lang="en-CA" sz="2380" dirty="0"/>
              <a:t>San Francisco, CA: Pearson Education, Inc. </a:t>
            </a:r>
            <a:br>
              <a:rPr lang="en-CA" sz="2380" dirty="0"/>
            </a:br>
            <a:r>
              <a:rPr lang="en-CA" sz="2380" dirty="0"/>
              <a:t> </a:t>
            </a:r>
            <a:endParaRPr sz="238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11"/>
          <p:cNvSpPr txBox="1">
            <a:spLocks noGrp="1"/>
          </p:cNvSpPr>
          <p:nvPr>
            <p:ph type="title"/>
          </p:nvPr>
        </p:nvSpPr>
        <p:spPr>
          <a:xfrm>
            <a:off x="838200" y="434750"/>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7674A6"/>
              </a:buClr>
              <a:buSzPts val="4400"/>
              <a:buFont typeface="Calibri"/>
              <a:buNone/>
            </a:pPr>
            <a:br>
              <a:rPr lang="en-CA" sz="3600" b="1" dirty="0">
                <a:solidFill>
                  <a:srgbClr val="7674A6"/>
                </a:solidFill>
                <a:latin typeface="Calibri"/>
                <a:ea typeface="Calibri"/>
                <a:cs typeface="Calibri"/>
                <a:sym typeface="Calibri"/>
              </a:rPr>
            </a:br>
            <a:r>
              <a:rPr lang="en-CA" sz="4000" b="1" dirty="0">
                <a:solidFill>
                  <a:srgbClr val="7674A6"/>
                </a:solidFill>
                <a:latin typeface="Calibri"/>
                <a:ea typeface="Calibri"/>
                <a:cs typeface="Calibri"/>
                <a:sym typeface="Calibri"/>
              </a:rPr>
              <a:t>What is Therapeutic Recreation? </a:t>
            </a:r>
            <a:br>
              <a:rPr lang="en-CA" dirty="0"/>
            </a:br>
            <a:endParaRPr b="1" dirty="0">
              <a:solidFill>
                <a:srgbClr val="7674A6"/>
              </a:solidFill>
              <a:latin typeface="Calibri"/>
              <a:ea typeface="Calibri"/>
              <a:cs typeface="Calibri"/>
              <a:sym typeface="Calibri"/>
            </a:endParaRPr>
          </a:p>
        </p:txBody>
      </p:sp>
      <p:sp>
        <p:nvSpPr>
          <p:cNvPr id="270" name="Google Shape;270;p11"/>
          <p:cNvSpPr txBox="1">
            <a:spLocks noGrp="1"/>
          </p:cNvSpPr>
          <p:nvPr>
            <p:ph type="body" idx="1"/>
          </p:nvPr>
        </p:nvSpPr>
        <p:spPr>
          <a:xfrm>
            <a:off x="838200" y="1362032"/>
            <a:ext cx="10515600" cy="4842914"/>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endParaRPr lang="en-CA" b="1" dirty="0">
              <a:solidFill>
                <a:srgbClr val="93A445"/>
              </a:solidFill>
            </a:endParaRPr>
          </a:p>
          <a:p>
            <a:pPr marL="0" lvl="0" indent="0" algn="l" rtl="0">
              <a:lnSpc>
                <a:spcPct val="90000"/>
              </a:lnSpc>
              <a:spcBef>
                <a:spcPts val="0"/>
              </a:spcBef>
              <a:spcAft>
                <a:spcPts val="0"/>
              </a:spcAft>
              <a:buClr>
                <a:schemeClr val="dk1"/>
              </a:buClr>
              <a:buSzPts val="2800"/>
              <a:buNone/>
            </a:pPr>
            <a:r>
              <a:rPr lang="en-CA" sz="2400" b="1" dirty="0">
                <a:solidFill>
                  <a:srgbClr val="93A445"/>
                </a:solidFill>
              </a:rPr>
              <a:t>Therapeutic Recreation Ontario (TRO) defines Therapeutic Recreation as a process that:</a:t>
            </a:r>
          </a:p>
          <a:p>
            <a:pPr marL="0" lvl="0" indent="0" algn="l" rtl="0">
              <a:lnSpc>
                <a:spcPct val="90000"/>
              </a:lnSpc>
              <a:spcBef>
                <a:spcPts val="0"/>
              </a:spcBef>
              <a:spcAft>
                <a:spcPts val="0"/>
              </a:spcAft>
              <a:buClr>
                <a:schemeClr val="dk1"/>
              </a:buClr>
              <a:buSzPts val="2800"/>
              <a:buNone/>
            </a:pPr>
            <a:endParaRPr b="1" dirty="0">
              <a:solidFill>
                <a:srgbClr val="7674A6"/>
              </a:solidFill>
            </a:endParaRPr>
          </a:p>
          <a:p>
            <a:pPr marL="228600" lvl="0" indent="-228600" algn="l" rtl="0">
              <a:lnSpc>
                <a:spcPct val="90000"/>
              </a:lnSpc>
              <a:spcBef>
                <a:spcPts val="1000"/>
              </a:spcBef>
              <a:spcAft>
                <a:spcPts val="0"/>
              </a:spcAft>
              <a:buClr>
                <a:schemeClr val="dk1"/>
              </a:buClr>
              <a:buSzPts val="2800"/>
              <a:buChar char="•"/>
            </a:pPr>
            <a:r>
              <a:rPr lang="en-CA" sz="2400" dirty="0"/>
              <a:t>Utilizes functional intervention, leisure education and recreation participation </a:t>
            </a:r>
            <a:endParaRPr sz="2400" dirty="0"/>
          </a:p>
          <a:p>
            <a:pPr marL="228600" lvl="0" indent="-228600" algn="l" rtl="0">
              <a:lnSpc>
                <a:spcPct val="90000"/>
              </a:lnSpc>
              <a:spcBef>
                <a:spcPts val="1000"/>
              </a:spcBef>
              <a:spcAft>
                <a:spcPts val="0"/>
              </a:spcAft>
              <a:buClr>
                <a:schemeClr val="dk1"/>
              </a:buClr>
              <a:buSzPts val="2800"/>
              <a:buChar char="•"/>
            </a:pPr>
            <a:r>
              <a:rPr lang="en-CA" sz="2400" dirty="0"/>
              <a:t>Enables persons with physical, cognitive, emotional and/or social limitations to acquire and/or maintain the skills, knowledge and behaviours that will allow them to enjoy their leisure optimally, function independently with the least amount of assistance and participate as fully as possible in society </a:t>
            </a:r>
            <a:endParaRPr sz="2400" dirty="0"/>
          </a:p>
          <a:p>
            <a:pPr marL="228600" lvl="0" indent="-228600" algn="l" rtl="0">
              <a:lnSpc>
                <a:spcPct val="90000"/>
              </a:lnSpc>
              <a:spcBef>
                <a:spcPts val="1000"/>
              </a:spcBef>
              <a:spcAft>
                <a:spcPts val="0"/>
              </a:spcAft>
              <a:buClr>
                <a:schemeClr val="dk1"/>
              </a:buClr>
              <a:buSzPts val="2800"/>
              <a:buChar char="•"/>
            </a:pPr>
            <a:r>
              <a:rPr lang="en-CA" sz="2400" dirty="0"/>
              <a:t>Is provided by trained professionals in clinical and/or community settings </a:t>
            </a:r>
            <a:endParaRPr sz="2400" dirty="0"/>
          </a:p>
          <a:p>
            <a:pPr marL="228600" lvl="0" indent="-50800" algn="l" rtl="0">
              <a:lnSpc>
                <a:spcPct val="90000"/>
              </a:lnSpc>
              <a:spcBef>
                <a:spcPts val="1000"/>
              </a:spcBef>
              <a:spcAft>
                <a:spcPts val="0"/>
              </a:spcAft>
              <a:buClr>
                <a:schemeClr val="dk1"/>
              </a:buClr>
              <a:buSzPts val="2800"/>
              <a:buNone/>
            </a:pPr>
            <a:endParaRPr dirty="0"/>
          </a:p>
        </p:txBody>
      </p:sp>
      <p:pic>
        <p:nvPicPr>
          <p:cNvPr id="2" name="Google Shape;90;p1">
            <a:extLst>
              <a:ext uri="{FF2B5EF4-FFF2-40B4-BE49-F238E27FC236}">
                <a16:creationId xmlns:a16="http://schemas.microsoft.com/office/drawing/2014/main" id="{00F2BAB0-4792-60F4-7FEB-9D57C5959F14}"/>
              </a:ext>
            </a:extLst>
          </p:cNvPr>
          <p:cNvPicPr preferRelativeResize="0"/>
          <p:nvPr/>
        </p:nvPicPr>
        <p:blipFill>
          <a:blip r:embed="rId3"/>
          <a:srcRect/>
          <a:stretch/>
        </p:blipFill>
        <p:spPr>
          <a:xfrm>
            <a:off x="8995481" y="5489022"/>
            <a:ext cx="3196519" cy="121546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13"/>
          <p:cNvSpPr txBox="1">
            <a:spLocks noGrp="1"/>
          </p:cNvSpPr>
          <p:nvPr>
            <p:ph type="title"/>
          </p:nvPr>
        </p:nvSpPr>
        <p:spPr>
          <a:xfrm>
            <a:off x="838199" y="365125"/>
            <a:ext cx="10715625" cy="1330325"/>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7674A6"/>
              </a:buClr>
              <a:buSzPts val="3959"/>
              <a:buFont typeface="Calibri"/>
              <a:buNone/>
            </a:pPr>
            <a:r>
              <a:rPr lang="en-CA" sz="3600" b="1" dirty="0">
                <a:solidFill>
                  <a:srgbClr val="7674A6"/>
                </a:solidFill>
                <a:latin typeface="Calibri"/>
                <a:ea typeface="Calibri"/>
                <a:cs typeface="Calibri"/>
                <a:sym typeface="Calibri"/>
              </a:rPr>
              <a:t>Scope of Practice</a:t>
            </a:r>
            <a:endParaRPr sz="3959" dirty="0">
              <a:latin typeface="Calibri"/>
              <a:ea typeface="Calibri"/>
              <a:cs typeface="Calibri"/>
              <a:sym typeface="Calibri"/>
            </a:endParaRPr>
          </a:p>
        </p:txBody>
      </p:sp>
      <p:sp>
        <p:nvSpPr>
          <p:cNvPr id="285" name="Google Shape;285;p13"/>
          <p:cNvSpPr txBox="1">
            <a:spLocks noGrp="1"/>
          </p:cNvSpPr>
          <p:nvPr>
            <p:ph type="body" idx="1"/>
          </p:nvPr>
        </p:nvSpPr>
        <p:spPr>
          <a:xfrm>
            <a:off x="838200" y="1297180"/>
            <a:ext cx="10515600" cy="4884959"/>
          </a:xfrm>
          <a:prstGeom prst="rect">
            <a:avLst/>
          </a:prstGeom>
          <a:noFill/>
          <a:ln>
            <a:noFill/>
          </a:ln>
        </p:spPr>
        <p:txBody>
          <a:bodyPr spcFirstLastPara="1" wrap="square" lIns="91425" tIns="45700" rIns="91425" bIns="45700" anchor="t" anchorCtr="0">
            <a:normAutofit/>
          </a:bodyPr>
          <a:lstStyle/>
          <a:p>
            <a:pPr marL="0" indent="0">
              <a:buSzPts val="2590"/>
              <a:buNone/>
            </a:pPr>
            <a:endParaRPr lang="en-CA" sz="2400" dirty="0">
              <a:solidFill>
                <a:schemeClr val="tx1">
                  <a:lumMod val="85000"/>
                  <a:lumOff val="15000"/>
                </a:schemeClr>
              </a:solidFill>
              <a:latin typeface="Calibri" panose="020F0502020204030204" pitchFamily="34" charset="0"/>
              <a:cs typeface="Calibri" panose="020F0502020204030204" pitchFamily="34" charset="0"/>
            </a:endParaRPr>
          </a:p>
          <a:p>
            <a:pPr marL="0" indent="0">
              <a:buSzPts val="2590"/>
              <a:buNone/>
            </a:pPr>
            <a:r>
              <a:rPr lang="en-CA" sz="2400" dirty="0">
                <a:solidFill>
                  <a:schemeClr val="tx1">
                    <a:lumMod val="85000"/>
                    <a:lumOff val="15000"/>
                  </a:schemeClr>
                </a:solidFill>
                <a:latin typeface="Calibri" panose="020F0502020204030204" pitchFamily="34" charset="0"/>
                <a:cs typeface="Calibri" panose="020F0502020204030204" pitchFamily="34" charset="0"/>
              </a:rPr>
              <a:t>Therapeutic Recreation is a </a:t>
            </a:r>
            <a:r>
              <a:rPr lang="en-CA" sz="2400" b="1" dirty="0">
                <a:solidFill>
                  <a:srgbClr val="93A445"/>
                </a:solidFill>
                <a:latin typeface="Calibri" panose="020F0502020204030204" pitchFamily="34" charset="0"/>
                <a:cs typeface="Calibri" panose="020F0502020204030204" pitchFamily="34" charset="0"/>
              </a:rPr>
              <a:t>collaborative and purposeful </a:t>
            </a:r>
            <a:r>
              <a:rPr lang="en-CA" sz="2400" dirty="0">
                <a:solidFill>
                  <a:schemeClr val="tx1">
                    <a:lumMod val="85000"/>
                    <a:lumOff val="15000"/>
                  </a:schemeClr>
                </a:solidFill>
                <a:latin typeface="Calibri" panose="020F0502020204030204" pitchFamily="34" charset="0"/>
                <a:cs typeface="Calibri" panose="020F0502020204030204" pitchFamily="34" charset="0"/>
              </a:rPr>
              <a:t>process facilitated by </a:t>
            </a:r>
            <a:r>
              <a:rPr lang="en-CA" sz="2400" b="1" dirty="0">
                <a:solidFill>
                  <a:srgbClr val="93A445"/>
                </a:solidFill>
                <a:latin typeface="Calibri" panose="020F0502020204030204" pitchFamily="34" charset="0"/>
                <a:cs typeface="Calibri" panose="020F0502020204030204" pitchFamily="34" charset="0"/>
              </a:rPr>
              <a:t>trained professionals </a:t>
            </a:r>
            <a:r>
              <a:rPr lang="en-CA" sz="2400" dirty="0">
                <a:solidFill>
                  <a:schemeClr val="tx1">
                    <a:lumMod val="85000"/>
                    <a:lumOff val="15000"/>
                  </a:schemeClr>
                </a:solidFill>
                <a:latin typeface="Calibri" panose="020F0502020204030204" pitchFamily="34" charset="0"/>
                <a:cs typeface="Calibri" panose="020F0502020204030204" pitchFamily="34" charset="0"/>
              </a:rPr>
              <a:t>offering recreation and leisure assessment, planning, intervention and evaluation to </a:t>
            </a:r>
            <a:r>
              <a:rPr lang="en-CA" sz="2400" b="1" dirty="0">
                <a:solidFill>
                  <a:srgbClr val="93A445"/>
                </a:solidFill>
                <a:latin typeface="Calibri" panose="020F0502020204030204" pitchFamily="34" charset="0"/>
                <a:cs typeface="Calibri" panose="020F0502020204030204" pitchFamily="34" charset="0"/>
              </a:rPr>
              <a:t>achieve individual goals.</a:t>
            </a:r>
            <a:r>
              <a:rPr lang="en-CA" sz="2400" dirty="0">
                <a:solidFill>
                  <a:srgbClr val="93A445"/>
                </a:solidFill>
                <a:latin typeface="Calibri" panose="020F0502020204030204" pitchFamily="34" charset="0"/>
                <a:cs typeface="Calibri" panose="020F0502020204030204" pitchFamily="34" charset="0"/>
              </a:rPr>
              <a:t> </a:t>
            </a:r>
          </a:p>
          <a:p>
            <a:pPr marL="0" indent="0">
              <a:buSzPts val="2590"/>
              <a:buNone/>
            </a:pPr>
            <a:endParaRPr lang="en-CA" sz="2400" dirty="0">
              <a:solidFill>
                <a:schemeClr val="tx1">
                  <a:lumMod val="85000"/>
                  <a:lumOff val="15000"/>
                </a:schemeClr>
              </a:solidFill>
              <a:latin typeface="Calibri" panose="020F0502020204030204" pitchFamily="34" charset="0"/>
              <a:cs typeface="Calibri" panose="020F0502020204030204" pitchFamily="34" charset="0"/>
            </a:endParaRPr>
          </a:p>
          <a:p>
            <a:pPr marL="0" indent="0">
              <a:buSzPts val="2590"/>
              <a:buNone/>
            </a:pPr>
            <a:r>
              <a:rPr lang="en-CA" sz="2400" dirty="0">
                <a:solidFill>
                  <a:schemeClr val="tx1">
                    <a:lumMod val="85000"/>
                    <a:lumOff val="15000"/>
                  </a:schemeClr>
                </a:solidFill>
                <a:latin typeface="Calibri" panose="020F0502020204030204" pitchFamily="34" charset="0"/>
                <a:cs typeface="Calibri" panose="020F0502020204030204" pitchFamily="34" charset="0"/>
              </a:rPr>
              <a:t>The profession uses </a:t>
            </a:r>
            <a:r>
              <a:rPr lang="en-CA" sz="2400" b="1" dirty="0">
                <a:solidFill>
                  <a:srgbClr val="93A445"/>
                </a:solidFill>
                <a:latin typeface="Calibri" panose="020F0502020204030204" pitchFamily="34" charset="0"/>
                <a:cs typeface="Calibri" panose="020F0502020204030204" pitchFamily="34" charset="0"/>
              </a:rPr>
              <a:t>meaningful recreation and leisure education</a:t>
            </a:r>
            <a:r>
              <a:rPr lang="en-CA" sz="2400" dirty="0">
                <a:solidFill>
                  <a:schemeClr val="tx1">
                    <a:lumMod val="85000"/>
                    <a:lumOff val="15000"/>
                  </a:schemeClr>
                </a:solidFill>
                <a:latin typeface="Calibri" panose="020F0502020204030204" pitchFamily="34" charset="0"/>
                <a:cs typeface="Calibri" panose="020F0502020204030204" pitchFamily="34" charset="0"/>
              </a:rPr>
              <a:t>, counselling and experiences to promote, restore, rehabilitate and/or maintain quality of life and well-being. </a:t>
            </a:r>
          </a:p>
          <a:p>
            <a:pPr marL="0" indent="0">
              <a:buSzPts val="2590"/>
              <a:buNone/>
            </a:pPr>
            <a:endParaRPr lang="en-CA" sz="2400" dirty="0">
              <a:solidFill>
                <a:schemeClr val="tx1">
                  <a:lumMod val="85000"/>
                  <a:lumOff val="15000"/>
                </a:schemeClr>
              </a:solidFill>
              <a:latin typeface="Calibri" panose="020F0502020204030204" pitchFamily="34" charset="0"/>
              <a:cs typeface="Calibri" panose="020F0502020204030204" pitchFamily="34" charset="0"/>
            </a:endParaRPr>
          </a:p>
          <a:p>
            <a:pPr marL="0" indent="0">
              <a:buSzPts val="2590"/>
              <a:buNone/>
            </a:pPr>
            <a:r>
              <a:rPr lang="en-CA" sz="2400" dirty="0">
                <a:solidFill>
                  <a:schemeClr val="tx1">
                    <a:lumMod val="85000"/>
                    <a:lumOff val="15000"/>
                  </a:schemeClr>
                </a:solidFill>
                <a:latin typeface="Calibri" panose="020F0502020204030204" pitchFamily="34" charset="0"/>
                <a:cs typeface="Calibri" panose="020F0502020204030204" pitchFamily="34" charset="0"/>
              </a:rPr>
              <a:t>Therapeutic Recreation supports the </a:t>
            </a:r>
            <a:r>
              <a:rPr lang="en-CA" sz="2400" b="1" dirty="0">
                <a:solidFill>
                  <a:srgbClr val="93A445"/>
                </a:solidFill>
                <a:latin typeface="Calibri" panose="020F0502020204030204" pitchFamily="34" charset="0"/>
                <a:cs typeface="Calibri" panose="020F0502020204030204" pitchFamily="34" charset="0"/>
              </a:rPr>
              <a:t>development of strengths </a:t>
            </a:r>
            <a:r>
              <a:rPr lang="en-CA" sz="2400" dirty="0">
                <a:solidFill>
                  <a:schemeClr val="tx1">
                    <a:lumMod val="85000"/>
                    <a:lumOff val="15000"/>
                  </a:schemeClr>
                </a:solidFill>
                <a:latin typeface="Calibri" panose="020F0502020204030204" pitchFamily="34" charset="0"/>
                <a:cs typeface="Calibri" panose="020F0502020204030204" pitchFamily="34" charset="0"/>
              </a:rPr>
              <a:t>while addressing social, emotional, physical, spiritual and cognitive needs</a:t>
            </a:r>
            <a:r>
              <a:rPr lang="en-CA" sz="2400" b="1" dirty="0">
                <a:solidFill>
                  <a:schemeClr val="tx1">
                    <a:lumMod val="85000"/>
                    <a:lumOff val="15000"/>
                  </a:schemeClr>
                </a:solidFill>
                <a:latin typeface="Calibri" panose="020F0502020204030204" pitchFamily="34" charset="0"/>
                <a:cs typeface="Calibri" panose="020F0502020204030204" pitchFamily="34" charset="0"/>
              </a:rPr>
              <a:t>.</a:t>
            </a:r>
            <a:r>
              <a:rPr lang="en-CA" sz="2400" dirty="0">
                <a:solidFill>
                  <a:schemeClr val="tx1">
                    <a:lumMod val="85000"/>
                    <a:lumOff val="15000"/>
                  </a:schemeClr>
                </a:solidFill>
                <a:latin typeface="Calibri" panose="020F0502020204030204" pitchFamily="34" charset="0"/>
                <a:cs typeface="Calibri" panose="020F0502020204030204" pitchFamily="34" charset="0"/>
              </a:rPr>
              <a:t> </a:t>
            </a:r>
          </a:p>
          <a:p>
            <a:pPr marL="0" lvl="0" indent="0" algn="l" rtl="0">
              <a:lnSpc>
                <a:spcPct val="90000"/>
              </a:lnSpc>
              <a:spcBef>
                <a:spcPts val="1000"/>
              </a:spcBef>
              <a:spcAft>
                <a:spcPts val="0"/>
              </a:spcAft>
              <a:buClr>
                <a:schemeClr val="dk1"/>
              </a:buClr>
              <a:buSzPts val="2590"/>
              <a:buNone/>
            </a:pPr>
            <a:endParaRPr sz="2590" dirty="0"/>
          </a:p>
        </p:txBody>
      </p:sp>
      <p:pic>
        <p:nvPicPr>
          <p:cNvPr id="2" name="Google Shape;90;p1">
            <a:extLst>
              <a:ext uri="{FF2B5EF4-FFF2-40B4-BE49-F238E27FC236}">
                <a16:creationId xmlns:a16="http://schemas.microsoft.com/office/drawing/2014/main" id="{2C6A6640-514B-7360-1663-CD4CD27A5AEE}"/>
              </a:ext>
            </a:extLst>
          </p:cNvPr>
          <p:cNvPicPr preferRelativeResize="0"/>
          <p:nvPr/>
        </p:nvPicPr>
        <p:blipFill>
          <a:blip r:embed="rId3"/>
          <a:srcRect/>
          <a:stretch/>
        </p:blipFill>
        <p:spPr>
          <a:xfrm>
            <a:off x="8995481" y="5489022"/>
            <a:ext cx="3196519" cy="121546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7" name="Google Shape;117;p5"/>
          <p:cNvSpPr txBox="1">
            <a:spLocks noGrp="1"/>
          </p:cNvSpPr>
          <p:nvPr>
            <p:ph type="body" idx="1"/>
          </p:nvPr>
        </p:nvSpPr>
        <p:spPr>
          <a:xfrm>
            <a:off x="195478" y="1236839"/>
            <a:ext cx="11594948" cy="766251"/>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1000"/>
              </a:spcBef>
              <a:spcAft>
                <a:spcPts val="0"/>
              </a:spcAft>
              <a:buClr>
                <a:schemeClr val="dk1"/>
              </a:buClr>
              <a:buSzPts val="2800"/>
              <a:buNone/>
            </a:pPr>
            <a:r>
              <a:rPr lang="en-CA" i="1" dirty="0">
                <a:solidFill>
                  <a:srgbClr val="93A445"/>
                </a:solidFill>
              </a:rPr>
              <a:t>Ask your Recreation Therapist which model they use!</a:t>
            </a:r>
            <a:endParaRPr i="1" dirty="0">
              <a:solidFill>
                <a:srgbClr val="93A445"/>
              </a:solidFill>
            </a:endParaRPr>
          </a:p>
        </p:txBody>
      </p:sp>
      <p:sp>
        <p:nvSpPr>
          <p:cNvPr id="3" name="TextBox 2"/>
          <p:cNvSpPr txBox="1"/>
          <p:nvPr/>
        </p:nvSpPr>
        <p:spPr>
          <a:xfrm>
            <a:off x="8231800" y="2248754"/>
            <a:ext cx="3603823" cy="3385542"/>
          </a:xfrm>
          <a:prstGeom prst="rect">
            <a:avLst/>
          </a:prstGeom>
          <a:noFill/>
        </p:spPr>
        <p:txBody>
          <a:bodyPr wrap="square" rtlCol="0">
            <a:spAutoFit/>
          </a:bodyPr>
          <a:lstStyle/>
          <a:p>
            <a:r>
              <a:rPr lang="en-US" sz="2000" b="1" dirty="0">
                <a:solidFill>
                  <a:srgbClr val="7674A6"/>
                </a:solidFill>
              </a:rPr>
              <a:t>The Leisure Ability Model</a:t>
            </a:r>
            <a:br>
              <a:rPr lang="en-US" sz="2000" b="1" dirty="0">
                <a:solidFill>
                  <a:srgbClr val="7674A6"/>
                </a:solidFill>
              </a:rPr>
            </a:br>
            <a:r>
              <a:rPr lang="en-US" sz="2000" b="1" dirty="0">
                <a:solidFill>
                  <a:srgbClr val="7674A6"/>
                </a:solidFill>
              </a:rPr>
              <a:t>(</a:t>
            </a:r>
            <a:r>
              <a:rPr lang="en-US" sz="2000" b="1" dirty="0" err="1">
                <a:solidFill>
                  <a:srgbClr val="7674A6"/>
                </a:solidFill>
              </a:rPr>
              <a:t>Stumbo</a:t>
            </a:r>
            <a:r>
              <a:rPr lang="en-US" sz="2000" b="1" dirty="0">
                <a:solidFill>
                  <a:srgbClr val="7674A6"/>
                </a:solidFill>
              </a:rPr>
              <a:t> &amp; Peterson, 2009)</a:t>
            </a:r>
            <a:br>
              <a:rPr lang="en-US" sz="2000" b="1" dirty="0">
                <a:solidFill>
                  <a:srgbClr val="7030A0"/>
                </a:solidFill>
              </a:rPr>
            </a:br>
            <a:endParaRPr lang="en-US" sz="2000" b="1" dirty="0">
              <a:solidFill>
                <a:srgbClr val="7030A0"/>
              </a:solidFill>
            </a:endParaRPr>
          </a:p>
          <a:p>
            <a:endParaRPr lang="en-US" sz="2000" dirty="0"/>
          </a:p>
          <a:p>
            <a:r>
              <a:rPr lang="en-US" sz="2000" dirty="0"/>
              <a:t>There are 3 main components to The Leisure Ability Model:</a:t>
            </a:r>
          </a:p>
          <a:p>
            <a:endParaRPr lang="en-US" sz="2000" dirty="0"/>
          </a:p>
          <a:p>
            <a:pPr marL="285750" indent="-285750">
              <a:buFont typeface="Arial" panose="020B0604020202020204" pitchFamily="34" charset="0"/>
              <a:buChar char="•"/>
            </a:pPr>
            <a:r>
              <a:rPr lang="en-US" sz="2000" dirty="0"/>
              <a:t>Recreation Participation</a:t>
            </a:r>
          </a:p>
          <a:p>
            <a:pPr marL="285750" indent="-285750">
              <a:buFont typeface="Arial" panose="020B0604020202020204" pitchFamily="34" charset="0"/>
              <a:buChar char="•"/>
            </a:pPr>
            <a:r>
              <a:rPr lang="en-US" sz="2000" dirty="0"/>
              <a:t>Leisure Education</a:t>
            </a:r>
          </a:p>
          <a:p>
            <a:pPr marL="285750" indent="-285750">
              <a:buFont typeface="Arial" panose="020B0604020202020204" pitchFamily="34" charset="0"/>
              <a:buChar char="•"/>
            </a:pPr>
            <a:r>
              <a:rPr lang="en-US" sz="2000" dirty="0"/>
              <a:t>Functional Intervention</a:t>
            </a:r>
          </a:p>
          <a:p>
            <a:endParaRPr lang="en-US" dirty="0"/>
          </a:p>
        </p:txBody>
      </p:sp>
      <p:sp>
        <p:nvSpPr>
          <p:cNvPr id="5" name="TextBox 4"/>
          <p:cNvSpPr txBox="1"/>
          <p:nvPr/>
        </p:nvSpPr>
        <p:spPr>
          <a:xfrm>
            <a:off x="356377" y="2248754"/>
            <a:ext cx="3603824" cy="3385542"/>
          </a:xfrm>
          <a:prstGeom prst="rect">
            <a:avLst/>
          </a:prstGeom>
          <a:noFill/>
        </p:spPr>
        <p:txBody>
          <a:bodyPr wrap="square" rtlCol="0">
            <a:spAutoFit/>
          </a:bodyPr>
          <a:lstStyle/>
          <a:p>
            <a:r>
              <a:rPr lang="en-US" sz="2000" b="1" dirty="0">
                <a:solidFill>
                  <a:srgbClr val="7674A6"/>
                </a:solidFill>
              </a:rPr>
              <a:t>Strengths-Based Approach</a:t>
            </a:r>
            <a:br>
              <a:rPr lang="en-US" sz="2000" b="1" dirty="0">
                <a:solidFill>
                  <a:srgbClr val="7674A6"/>
                </a:solidFill>
              </a:rPr>
            </a:br>
            <a:r>
              <a:rPr lang="en-US" sz="2000" b="1" dirty="0">
                <a:solidFill>
                  <a:srgbClr val="7674A6"/>
                </a:solidFill>
              </a:rPr>
              <a:t>(Anderson &amp; </a:t>
            </a:r>
            <a:r>
              <a:rPr lang="en-US" sz="2000" b="1" dirty="0" err="1">
                <a:solidFill>
                  <a:srgbClr val="7674A6"/>
                </a:solidFill>
              </a:rPr>
              <a:t>Heyne</a:t>
            </a:r>
            <a:r>
              <a:rPr lang="en-US" sz="2000" b="1" dirty="0">
                <a:solidFill>
                  <a:srgbClr val="7674A6"/>
                </a:solidFill>
              </a:rPr>
              <a:t>, 2012)</a:t>
            </a:r>
          </a:p>
          <a:p>
            <a:endParaRPr lang="en-US" sz="2000" dirty="0"/>
          </a:p>
          <a:p>
            <a:r>
              <a:rPr lang="en-US" sz="2000" dirty="0"/>
              <a:t>The strengths-based approach utilized in Therapeutic Recreation focuses on an individuals internal and external strengths for optimizing an individual’s quality of life. </a:t>
            </a:r>
          </a:p>
          <a:p>
            <a:endParaRPr lang="en-US" dirty="0"/>
          </a:p>
        </p:txBody>
      </p:sp>
      <p:sp>
        <p:nvSpPr>
          <p:cNvPr id="6" name="TextBox 5"/>
          <p:cNvSpPr txBox="1"/>
          <p:nvPr/>
        </p:nvSpPr>
        <p:spPr>
          <a:xfrm>
            <a:off x="4294088" y="2248754"/>
            <a:ext cx="3603824" cy="4616648"/>
          </a:xfrm>
          <a:prstGeom prst="rect">
            <a:avLst/>
          </a:prstGeom>
          <a:noFill/>
        </p:spPr>
        <p:txBody>
          <a:bodyPr wrap="square" rtlCol="0">
            <a:spAutoFit/>
          </a:bodyPr>
          <a:lstStyle/>
          <a:p>
            <a:r>
              <a:rPr lang="en-US" sz="2000" b="1" dirty="0">
                <a:solidFill>
                  <a:srgbClr val="7674A6"/>
                </a:solidFill>
              </a:rPr>
              <a:t>Leisure and Well-Being Model</a:t>
            </a:r>
            <a:br>
              <a:rPr lang="en-US" sz="2000" b="1" dirty="0">
                <a:solidFill>
                  <a:srgbClr val="7674A6"/>
                </a:solidFill>
              </a:rPr>
            </a:br>
            <a:r>
              <a:rPr lang="en-US" sz="2000" b="1" dirty="0">
                <a:solidFill>
                  <a:srgbClr val="7674A6"/>
                </a:solidFill>
              </a:rPr>
              <a:t>(Carruthers &amp; Hood, 2007)</a:t>
            </a:r>
          </a:p>
          <a:p>
            <a:endParaRPr lang="en-US" sz="2000" dirty="0"/>
          </a:p>
          <a:p>
            <a:r>
              <a:rPr lang="en-US" sz="2000" dirty="0"/>
              <a:t>The Leisure and Well-Being Model (LWM) is a strengths-based therapeutic recreation service delivery model that provides a theoretical framework for TR practice designed to facilitate clients’ development of the skills, knowledge, and resources essential to well-being. </a:t>
            </a:r>
          </a:p>
          <a:p>
            <a:endParaRPr lang="en-US" dirty="0"/>
          </a:p>
        </p:txBody>
      </p:sp>
      <p:pic>
        <p:nvPicPr>
          <p:cNvPr id="2" name="Google Shape;90;p1">
            <a:extLst>
              <a:ext uri="{FF2B5EF4-FFF2-40B4-BE49-F238E27FC236}">
                <a16:creationId xmlns:a16="http://schemas.microsoft.com/office/drawing/2014/main" id="{FCF99051-3D63-DA6C-3EAC-C10780B7FD23}"/>
              </a:ext>
            </a:extLst>
          </p:cNvPr>
          <p:cNvPicPr preferRelativeResize="0"/>
          <p:nvPr/>
        </p:nvPicPr>
        <p:blipFill>
          <a:blip r:embed="rId3"/>
          <a:srcRect/>
          <a:stretch/>
        </p:blipFill>
        <p:spPr>
          <a:xfrm>
            <a:off x="8995481" y="5489022"/>
            <a:ext cx="3196519" cy="1215467"/>
          </a:xfrm>
          <a:prstGeom prst="rect">
            <a:avLst/>
          </a:prstGeom>
          <a:noFill/>
          <a:ln>
            <a:noFill/>
          </a:ln>
        </p:spPr>
      </p:pic>
      <p:sp>
        <p:nvSpPr>
          <p:cNvPr id="8" name="Google Shape;269;p11">
            <a:extLst>
              <a:ext uri="{FF2B5EF4-FFF2-40B4-BE49-F238E27FC236}">
                <a16:creationId xmlns:a16="http://schemas.microsoft.com/office/drawing/2014/main" id="{274800ED-7858-4CEE-9B12-3802175781C2}"/>
              </a:ext>
            </a:extLst>
          </p:cNvPr>
          <p:cNvSpPr txBox="1">
            <a:spLocks noGrp="1"/>
          </p:cNvSpPr>
          <p:nvPr>
            <p:ph type="title"/>
          </p:nvPr>
        </p:nvSpPr>
        <p:spPr>
          <a:xfrm>
            <a:off x="838200" y="434750"/>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7674A6"/>
              </a:buClr>
              <a:buSzPts val="4400"/>
              <a:buFont typeface="Calibri"/>
              <a:buNone/>
            </a:pPr>
            <a:r>
              <a:rPr lang="en-CA" sz="3600" b="1" dirty="0">
                <a:solidFill>
                  <a:srgbClr val="7674A6"/>
                </a:solidFill>
                <a:latin typeface="Calibri"/>
                <a:ea typeface="Calibri"/>
                <a:cs typeface="Calibri"/>
                <a:sym typeface="Calibri"/>
              </a:rPr>
              <a:t>Common Models of Practice</a:t>
            </a:r>
            <a:endParaRPr b="1" dirty="0">
              <a:solidFill>
                <a:srgbClr val="7674A6"/>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3A1F7-3EED-47C5-963E-F8AAFD345E5C}"/>
              </a:ext>
            </a:extLst>
          </p:cNvPr>
          <p:cNvSpPr>
            <a:spLocks noGrp="1"/>
          </p:cNvSpPr>
          <p:nvPr>
            <p:ph type="title"/>
          </p:nvPr>
        </p:nvSpPr>
        <p:spPr>
          <a:xfrm>
            <a:off x="838200" y="365126"/>
            <a:ext cx="10515600" cy="1170712"/>
          </a:xfrm>
        </p:spPr>
        <p:txBody>
          <a:bodyPr>
            <a:normAutofit/>
          </a:bodyPr>
          <a:lstStyle/>
          <a:p>
            <a:r>
              <a:rPr lang="en-US" sz="3600" b="1" dirty="0">
                <a:solidFill>
                  <a:srgbClr val="7674A6"/>
                </a:solidFill>
              </a:rPr>
              <a:t>Therapeutic Recreation Is NOT</a:t>
            </a:r>
          </a:p>
        </p:txBody>
      </p:sp>
      <p:sp>
        <p:nvSpPr>
          <p:cNvPr id="3" name="Text Placeholder 2">
            <a:extLst>
              <a:ext uri="{FF2B5EF4-FFF2-40B4-BE49-F238E27FC236}">
                <a16:creationId xmlns:a16="http://schemas.microsoft.com/office/drawing/2014/main" id="{D0A14CE9-A5A0-4C47-A23B-EA325D39409E}"/>
              </a:ext>
            </a:extLst>
          </p:cNvPr>
          <p:cNvSpPr>
            <a:spLocks noGrp="1"/>
          </p:cNvSpPr>
          <p:nvPr>
            <p:ph type="body" idx="1"/>
          </p:nvPr>
        </p:nvSpPr>
        <p:spPr>
          <a:xfrm>
            <a:off x="838200" y="1291387"/>
            <a:ext cx="10515600" cy="5041174"/>
          </a:xfrm>
        </p:spPr>
        <p:txBody>
          <a:bodyPr>
            <a:normAutofit/>
          </a:bodyPr>
          <a:lstStyle/>
          <a:p>
            <a:pPr marL="114300" indent="0">
              <a:buNone/>
            </a:pPr>
            <a:r>
              <a:rPr lang="en-US" sz="2400" dirty="0">
                <a:solidFill>
                  <a:schemeClr val="tx1">
                    <a:lumMod val="95000"/>
                    <a:lumOff val="5000"/>
                  </a:schemeClr>
                </a:solidFill>
                <a:latin typeface="Calibri" panose="020F0502020204030204" pitchFamily="34" charset="0"/>
                <a:cs typeface="Calibri" panose="020F0502020204030204" pitchFamily="34" charset="0"/>
                <a:sym typeface="Arial" panose="020B0604020202020204" pitchFamily="34" charset="0"/>
              </a:rPr>
              <a:t>Therapeutic Recreation is NOT:</a:t>
            </a:r>
            <a:endParaRPr lang="en-US" sz="2400" b="1" dirty="0">
              <a:solidFill>
                <a:schemeClr val="tx1">
                  <a:lumMod val="95000"/>
                  <a:lumOff val="5000"/>
                </a:schemeClr>
              </a:solidFill>
              <a:latin typeface="Calibri" panose="020F0502020204030204" pitchFamily="34" charset="0"/>
              <a:cs typeface="Calibri" panose="020F0502020204030204" pitchFamily="34" charset="0"/>
              <a:sym typeface="Arial" panose="020B0604020202020204" pitchFamily="34" charset="0"/>
            </a:endParaRPr>
          </a:p>
          <a:p>
            <a:pPr marL="985838" lvl="3" indent="-338138">
              <a:buFont typeface="Arial" panose="020B0604020202020204" pitchFamily="34" charset="0"/>
              <a:buChar char="•"/>
              <a:defRPr/>
            </a:pPr>
            <a:r>
              <a:rPr lang="en-US" sz="2400" dirty="0">
                <a:solidFill>
                  <a:schemeClr val="tx1">
                    <a:lumMod val="85000"/>
                    <a:lumOff val="15000"/>
                  </a:schemeClr>
                </a:solidFill>
                <a:latin typeface="Calibri" panose="020F0502020204030204" pitchFamily="34" charset="0"/>
                <a:cs typeface="Calibri" panose="020F0502020204030204" pitchFamily="34" charset="0"/>
                <a:sym typeface="Arial" panose="020B0604020202020204" pitchFamily="34" charset="0"/>
              </a:rPr>
              <a:t>Diversional Therapy</a:t>
            </a:r>
          </a:p>
          <a:p>
            <a:pPr marL="985838" lvl="3" indent="-338138">
              <a:buFont typeface="Arial" panose="020B0604020202020204" pitchFamily="34" charset="0"/>
              <a:buChar char="•"/>
              <a:defRPr/>
            </a:pPr>
            <a:r>
              <a:rPr lang="en-US" sz="2400" dirty="0">
                <a:solidFill>
                  <a:schemeClr val="tx1">
                    <a:lumMod val="85000"/>
                    <a:lumOff val="15000"/>
                  </a:schemeClr>
                </a:solidFill>
                <a:latin typeface="Calibri" panose="020F0502020204030204" pitchFamily="34" charset="0"/>
                <a:cs typeface="Calibri" panose="020F0502020204030204" pitchFamily="34" charset="0"/>
                <a:sym typeface="Arial" panose="020B0604020202020204" pitchFamily="34" charset="0"/>
              </a:rPr>
              <a:t>Activity for the sake of being busy</a:t>
            </a:r>
          </a:p>
          <a:p>
            <a:pPr marL="985838" lvl="3" indent="-338138">
              <a:buFont typeface="Arial" panose="020B0604020202020204" pitchFamily="34" charset="0"/>
              <a:buChar char="•"/>
              <a:defRPr/>
            </a:pPr>
            <a:r>
              <a:rPr lang="en-US" sz="2400" dirty="0">
                <a:solidFill>
                  <a:schemeClr val="tx1">
                    <a:lumMod val="85000"/>
                    <a:lumOff val="15000"/>
                  </a:schemeClr>
                </a:solidFill>
                <a:latin typeface="Calibri" panose="020F0502020204030204" pitchFamily="34" charset="0"/>
                <a:cs typeface="Calibri" panose="020F0502020204030204" pitchFamily="34" charset="0"/>
                <a:sym typeface="Arial" panose="020B0604020202020204" pitchFamily="34" charset="0"/>
              </a:rPr>
              <a:t>A distraction</a:t>
            </a:r>
          </a:p>
        </p:txBody>
      </p:sp>
      <p:pic>
        <p:nvPicPr>
          <p:cNvPr id="5" name="Google Shape;90;p1">
            <a:extLst>
              <a:ext uri="{FF2B5EF4-FFF2-40B4-BE49-F238E27FC236}">
                <a16:creationId xmlns:a16="http://schemas.microsoft.com/office/drawing/2014/main" id="{11AD1959-F2A3-8562-BFEF-02648B19A121}"/>
              </a:ext>
            </a:extLst>
          </p:cNvPr>
          <p:cNvPicPr preferRelativeResize="0"/>
          <p:nvPr/>
        </p:nvPicPr>
        <p:blipFill>
          <a:blip r:embed="rId2"/>
          <a:srcRect/>
          <a:stretch/>
        </p:blipFill>
        <p:spPr>
          <a:xfrm>
            <a:off x="8999963" y="5717980"/>
            <a:ext cx="3196519" cy="1215467"/>
          </a:xfrm>
          <a:prstGeom prst="rect">
            <a:avLst/>
          </a:prstGeom>
          <a:noFill/>
          <a:ln>
            <a:noFill/>
          </a:ln>
        </p:spPr>
      </p:pic>
    </p:spTree>
    <p:extLst>
      <p:ext uri="{BB962C8B-B14F-4D97-AF65-F5344CB8AC3E}">
        <p14:creationId xmlns:p14="http://schemas.microsoft.com/office/powerpoint/2010/main" val="2591888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3A1F7-3EED-47C5-963E-F8AAFD345E5C}"/>
              </a:ext>
            </a:extLst>
          </p:cNvPr>
          <p:cNvSpPr>
            <a:spLocks noGrp="1"/>
          </p:cNvSpPr>
          <p:nvPr>
            <p:ph type="title"/>
          </p:nvPr>
        </p:nvSpPr>
        <p:spPr>
          <a:xfrm>
            <a:off x="838200" y="365126"/>
            <a:ext cx="10515600" cy="1170712"/>
          </a:xfrm>
        </p:spPr>
        <p:txBody>
          <a:bodyPr>
            <a:normAutofit/>
          </a:bodyPr>
          <a:lstStyle/>
          <a:p>
            <a:r>
              <a:rPr lang="en-US" sz="3600" b="1" dirty="0">
                <a:solidFill>
                  <a:srgbClr val="7674A6"/>
                </a:solidFill>
              </a:rPr>
              <a:t>Therapeutic Recreation IS</a:t>
            </a:r>
          </a:p>
        </p:txBody>
      </p:sp>
      <p:sp>
        <p:nvSpPr>
          <p:cNvPr id="3" name="Text Placeholder 2">
            <a:extLst>
              <a:ext uri="{FF2B5EF4-FFF2-40B4-BE49-F238E27FC236}">
                <a16:creationId xmlns:a16="http://schemas.microsoft.com/office/drawing/2014/main" id="{D0A14CE9-A5A0-4C47-A23B-EA325D39409E}"/>
              </a:ext>
            </a:extLst>
          </p:cNvPr>
          <p:cNvSpPr>
            <a:spLocks noGrp="1"/>
          </p:cNvSpPr>
          <p:nvPr>
            <p:ph type="body" idx="1"/>
          </p:nvPr>
        </p:nvSpPr>
        <p:spPr>
          <a:xfrm>
            <a:off x="838200" y="1291387"/>
            <a:ext cx="10515600" cy="5041174"/>
          </a:xfrm>
        </p:spPr>
        <p:txBody>
          <a:bodyPr>
            <a:normAutofit/>
          </a:bodyPr>
          <a:lstStyle/>
          <a:p>
            <a:pPr lvl="0">
              <a:buFont typeface="Arial" panose="020B0604020202020204" pitchFamily="34" charset="0"/>
              <a:buNone/>
              <a:defRPr/>
            </a:pPr>
            <a:r>
              <a:rPr lang="en-US" sz="2600" dirty="0">
                <a:solidFill>
                  <a:schemeClr val="tx1">
                    <a:lumMod val="95000"/>
                    <a:lumOff val="5000"/>
                  </a:schemeClr>
                </a:solidFill>
                <a:latin typeface="Calibri" panose="020F0502020204030204" pitchFamily="34" charset="0"/>
                <a:cs typeface="Calibri" panose="020F0502020204030204" pitchFamily="34" charset="0"/>
                <a:sym typeface="Arial" panose="020B0604020202020204" pitchFamily="34" charset="0"/>
              </a:rPr>
              <a:t>Therapeutic Recreation IS:</a:t>
            </a:r>
            <a:endParaRPr lang="en-US" sz="2600" dirty="0">
              <a:solidFill>
                <a:prstClr val="black">
                  <a:lumMod val="75000"/>
                  <a:lumOff val="25000"/>
                </a:prstClr>
              </a:solidFill>
              <a:latin typeface="Calibri" panose="020F0502020204030204" pitchFamily="34" charset="0"/>
              <a:cs typeface="Calibri" panose="020F0502020204030204" pitchFamily="34" charset="0"/>
              <a:sym typeface="Arial" panose="020B0604020202020204" pitchFamily="34" charset="0"/>
            </a:endParaRPr>
          </a:p>
          <a:p>
            <a:pPr marL="944563" lvl="2" indent="-338138">
              <a:buFont typeface="Arial" panose="020B0604020202020204" pitchFamily="34" charset="0"/>
              <a:buChar char="•"/>
              <a:defRPr/>
            </a:pPr>
            <a:r>
              <a:rPr lang="en-US" sz="2600" dirty="0">
                <a:solidFill>
                  <a:schemeClr val="tx1">
                    <a:lumMod val="85000"/>
                    <a:lumOff val="15000"/>
                  </a:schemeClr>
                </a:solidFill>
                <a:latin typeface="Calibri" panose="020F0502020204030204" pitchFamily="34" charset="0"/>
                <a:cs typeface="Calibri" panose="020F0502020204030204" pitchFamily="34" charset="0"/>
                <a:sym typeface="Arial" panose="020B0604020202020204" pitchFamily="34" charset="0"/>
              </a:rPr>
              <a:t>The difference between living vs. surviving/existing</a:t>
            </a:r>
          </a:p>
          <a:p>
            <a:pPr marL="944563" lvl="2" indent="-338138">
              <a:buFont typeface="Arial" panose="020B0604020202020204" pitchFamily="34" charset="0"/>
              <a:buChar char="•"/>
              <a:defRPr/>
            </a:pPr>
            <a:r>
              <a:rPr lang="en-US" sz="2600" dirty="0">
                <a:solidFill>
                  <a:schemeClr val="tx1">
                    <a:lumMod val="85000"/>
                    <a:lumOff val="15000"/>
                  </a:schemeClr>
                </a:solidFill>
                <a:latin typeface="Calibri" panose="020F0502020204030204" pitchFamily="34" charset="0"/>
                <a:cs typeface="Calibri" panose="020F0502020204030204" pitchFamily="34" charset="0"/>
                <a:sym typeface="Arial" panose="020B0604020202020204" pitchFamily="34" charset="0"/>
              </a:rPr>
              <a:t>Maintaining continuity in life through valued activities as well as opportunities to grow and develop by discovering new abilities and learning new skills and talents</a:t>
            </a:r>
          </a:p>
          <a:p>
            <a:pPr marL="944563" lvl="2" indent="-338138">
              <a:buFont typeface="Arial" panose="020B0604020202020204" pitchFamily="34" charset="0"/>
              <a:buChar char="•"/>
              <a:defRPr/>
            </a:pPr>
            <a:r>
              <a:rPr lang="en-US" sz="2600" dirty="0">
                <a:solidFill>
                  <a:schemeClr val="tx1">
                    <a:lumMod val="85000"/>
                    <a:lumOff val="15000"/>
                  </a:schemeClr>
                </a:solidFill>
                <a:latin typeface="Calibri" panose="020F0502020204030204" pitchFamily="34" charset="0"/>
                <a:cs typeface="Calibri" panose="020F0502020204030204" pitchFamily="34" charset="0"/>
                <a:sym typeface="Arial" panose="020B0604020202020204" pitchFamily="34" charset="0"/>
              </a:rPr>
              <a:t>Developing and nurturing strong relationships critical for quality care and support</a:t>
            </a:r>
          </a:p>
          <a:p>
            <a:pPr marL="944563" lvl="2" indent="-338138">
              <a:buFont typeface="Arial" panose="020B0604020202020204" pitchFamily="34" charset="0"/>
              <a:buChar char="•"/>
              <a:defRPr/>
            </a:pPr>
            <a:r>
              <a:rPr lang="en-US" sz="2600" dirty="0">
                <a:solidFill>
                  <a:schemeClr val="tx1">
                    <a:lumMod val="85000"/>
                    <a:lumOff val="15000"/>
                  </a:schemeClr>
                </a:solidFill>
                <a:latin typeface="Calibri" panose="020F0502020204030204" pitchFamily="34" charset="0"/>
                <a:cs typeface="Calibri" panose="020F0502020204030204" pitchFamily="34" charset="0"/>
                <a:sym typeface="Arial" panose="020B0604020202020204" pitchFamily="34" charset="0"/>
              </a:rPr>
              <a:t>Providing non-pharmacological interventions</a:t>
            </a:r>
            <a:endParaRPr lang="en-CA" sz="2600" dirty="0">
              <a:solidFill>
                <a:schemeClr val="tx1"/>
              </a:solidFill>
              <a:latin typeface="Calibri" panose="020F0502020204030204" pitchFamily="34" charset="0"/>
              <a:cs typeface="Calibri" panose="020F0502020204030204" pitchFamily="34" charset="0"/>
              <a:sym typeface="Arial" panose="020B0604020202020204" pitchFamily="34" charset="0"/>
            </a:endParaRPr>
          </a:p>
          <a:p>
            <a:pPr lvl="0">
              <a:buFont typeface="Arial" panose="020B0604020202020204" pitchFamily="34" charset="0"/>
              <a:buNone/>
              <a:defRPr/>
            </a:pPr>
            <a:endParaRPr lang="en-CA" sz="2600" b="1" dirty="0">
              <a:solidFill>
                <a:srgbClr val="93A445"/>
              </a:solidFill>
              <a:latin typeface="Calibri" panose="020F0502020204030204" pitchFamily="34" charset="0"/>
              <a:cs typeface="Calibri" panose="020F0502020204030204" pitchFamily="34" charset="0"/>
              <a:sym typeface="Arial" panose="020B0604020202020204" pitchFamily="34" charset="0"/>
            </a:endParaRPr>
          </a:p>
          <a:p>
            <a:pPr lvl="0">
              <a:buFont typeface="Arial" panose="020B0604020202020204" pitchFamily="34" charset="0"/>
              <a:buNone/>
              <a:defRPr/>
            </a:pPr>
            <a:r>
              <a:rPr lang="en-CA" sz="2600" b="1" dirty="0">
                <a:solidFill>
                  <a:srgbClr val="93A445"/>
                </a:solidFill>
                <a:latin typeface="Calibri" panose="020F0502020204030204" pitchFamily="34" charset="0"/>
                <a:cs typeface="Calibri" panose="020F0502020204030204" pitchFamily="34" charset="0"/>
                <a:sym typeface="Arial" panose="020B0604020202020204" pitchFamily="34" charset="0"/>
              </a:rPr>
              <a:t>All through learning a person’s story, identifying their strengths and challenges and connecting them to meaningful and authentic leisure experiences. </a:t>
            </a:r>
            <a:endParaRPr lang="en-US" sz="2600" b="1" dirty="0">
              <a:solidFill>
                <a:srgbClr val="93A445"/>
              </a:solidFill>
              <a:latin typeface="Calibri" panose="020F0502020204030204" pitchFamily="34" charset="0"/>
              <a:cs typeface="Calibri" panose="020F0502020204030204" pitchFamily="34" charset="0"/>
              <a:sym typeface="Arial" panose="020B0604020202020204" pitchFamily="34" charset="0"/>
            </a:endParaRPr>
          </a:p>
          <a:p>
            <a:endParaRPr lang="en-US" dirty="0"/>
          </a:p>
        </p:txBody>
      </p:sp>
      <p:pic>
        <p:nvPicPr>
          <p:cNvPr id="5" name="Google Shape;90;p1">
            <a:extLst>
              <a:ext uri="{FF2B5EF4-FFF2-40B4-BE49-F238E27FC236}">
                <a16:creationId xmlns:a16="http://schemas.microsoft.com/office/drawing/2014/main" id="{11AD1959-F2A3-8562-BFEF-02648B19A121}"/>
              </a:ext>
            </a:extLst>
          </p:cNvPr>
          <p:cNvPicPr preferRelativeResize="0"/>
          <p:nvPr/>
        </p:nvPicPr>
        <p:blipFill>
          <a:blip r:embed="rId2"/>
          <a:srcRect/>
          <a:stretch/>
        </p:blipFill>
        <p:spPr>
          <a:xfrm>
            <a:off x="8999963" y="5717980"/>
            <a:ext cx="3196519" cy="1215467"/>
          </a:xfrm>
          <a:prstGeom prst="rect">
            <a:avLst/>
          </a:prstGeom>
          <a:noFill/>
          <a:ln>
            <a:noFill/>
          </a:ln>
        </p:spPr>
      </p:pic>
    </p:spTree>
    <p:extLst>
      <p:ext uri="{BB962C8B-B14F-4D97-AF65-F5344CB8AC3E}">
        <p14:creationId xmlns:p14="http://schemas.microsoft.com/office/powerpoint/2010/main" val="3536544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4FCBDC9-14B8-466B-B542-A97C0BC0B8B6}"/>
              </a:ext>
            </a:extLst>
          </p:cNvPr>
          <p:cNvSpPr>
            <a:spLocks noGrp="1"/>
          </p:cNvSpPr>
          <p:nvPr>
            <p:ph type="body" idx="1"/>
          </p:nvPr>
        </p:nvSpPr>
        <p:spPr>
          <a:xfrm>
            <a:off x="938213" y="1400676"/>
            <a:ext cx="5157787" cy="580023"/>
          </a:xfrm>
          <a:solidFill>
            <a:srgbClr val="93A445"/>
          </a:solidFill>
        </p:spPr>
        <p:txBody>
          <a:bodyPr anchor="ctr"/>
          <a:lstStyle/>
          <a:p>
            <a:pPr algn="ctr"/>
            <a:r>
              <a:rPr lang="en-US" dirty="0">
                <a:solidFill>
                  <a:schemeClr val="tx1"/>
                </a:solidFill>
              </a:rPr>
              <a:t>Who do we work with?</a:t>
            </a:r>
          </a:p>
        </p:txBody>
      </p:sp>
      <p:sp>
        <p:nvSpPr>
          <p:cNvPr id="4" name="Text Placeholder 3">
            <a:extLst>
              <a:ext uri="{FF2B5EF4-FFF2-40B4-BE49-F238E27FC236}">
                <a16:creationId xmlns:a16="http://schemas.microsoft.com/office/drawing/2014/main" id="{2153757D-6C54-4628-9278-B39F84EA9FA4}"/>
              </a:ext>
            </a:extLst>
          </p:cNvPr>
          <p:cNvSpPr>
            <a:spLocks noGrp="1"/>
          </p:cNvSpPr>
          <p:nvPr>
            <p:ph type="body" idx="2"/>
          </p:nvPr>
        </p:nvSpPr>
        <p:spPr>
          <a:xfrm>
            <a:off x="938212" y="1959642"/>
            <a:ext cx="5157787" cy="3684588"/>
          </a:xfrm>
          <a:noFill/>
        </p:spPr>
        <p:txBody>
          <a:bodyPr/>
          <a:lstStyle/>
          <a:p>
            <a:r>
              <a:rPr lang="en-US" dirty="0"/>
              <a:t>Older Adults</a:t>
            </a:r>
          </a:p>
          <a:p>
            <a:r>
              <a:rPr lang="en-US" dirty="0"/>
              <a:t>Mental Health</a:t>
            </a:r>
          </a:p>
          <a:p>
            <a:r>
              <a:rPr lang="en-US" dirty="0" err="1"/>
              <a:t>Pedeatrics</a:t>
            </a:r>
            <a:endParaRPr lang="en-US" dirty="0"/>
          </a:p>
          <a:p>
            <a:r>
              <a:rPr lang="en-US" dirty="0"/>
              <a:t>Private Practice</a:t>
            </a:r>
          </a:p>
          <a:p>
            <a:r>
              <a:rPr lang="en-US" dirty="0"/>
              <a:t>Physical Rehabilitation.</a:t>
            </a:r>
          </a:p>
        </p:txBody>
      </p:sp>
      <p:sp>
        <p:nvSpPr>
          <p:cNvPr id="5" name="Text Placeholder 4">
            <a:extLst>
              <a:ext uri="{FF2B5EF4-FFF2-40B4-BE49-F238E27FC236}">
                <a16:creationId xmlns:a16="http://schemas.microsoft.com/office/drawing/2014/main" id="{20C3F927-BFBE-4C86-964A-96FE25D6676D}"/>
              </a:ext>
            </a:extLst>
          </p:cNvPr>
          <p:cNvSpPr>
            <a:spLocks noGrp="1"/>
          </p:cNvSpPr>
          <p:nvPr>
            <p:ph type="body" idx="3"/>
          </p:nvPr>
        </p:nvSpPr>
        <p:spPr>
          <a:xfrm>
            <a:off x="6259513" y="1379622"/>
            <a:ext cx="5183188" cy="580022"/>
          </a:xfrm>
          <a:solidFill>
            <a:srgbClr val="93A445"/>
          </a:solidFill>
        </p:spPr>
        <p:txBody>
          <a:bodyPr anchor="ctr"/>
          <a:lstStyle/>
          <a:p>
            <a:pPr algn="ctr"/>
            <a:r>
              <a:rPr lang="en-US" dirty="0"/>
              <a:t>Where do we work?</a:t>
            </a:r>
          </a:p>
        </p:txBody>
      </p:sp>
      <p:sp>
        <p:nvSpPr>
          <p:cNvPr id="6" name="Text Placeholder 5">
            <a:extLst>
              <a:ext uri="{FF2B5EF4-FFF2-40B4-BE49-F238E27FC236}">
                <a16:creationId xmlns:a16="http://schemas.microsoft.com/office/drawing/2014/main" id="{E17FD85A-A269-4616-9E11-13D3F2080681}"/>
              </a:ext>
            </a:extLst>
          </p:cNvPr>
          <p:cNvSpPr>
            <a:spLocks noGrp="1"/>
          </p:cNvSpPr>
          <p:nvPr>
            <p:ph type="body" idx="4"/>
          </p:nvPr>
        </p:nvSpPr>
        <p:spPr>
          <a:xfrm>
            <a:off x="6259513" y="1925051"/>
            <a:ext cx="5183188" cy="3684588"/>
          </a:xfrm>
          <a:noFill/>
        </p:spPr>
        <p:txBody>
          <a:bodyPr/>
          <a:lstStyle/>
          <a:p>
            <a:r>
              <a:rPr lang="en-US" dirty="0"/>
              <a:t>Hospitals</a:t>
            </a:r>
          </a:p>
          <a:p>
            <a:r>
              <a:rPr lang="en-US" dirty="0"/>
              <a:t>Long Term Care facilities</a:t>
            </a:r>
          </a:p>
          <a:p>
            <a:r>
              <a:rPr lang="en-US" dirty="0"/>
              <a:t>Community</a:t>
            </a:r>
          </a:p>
          <a:p>
            <a:r>
              <a:rPr lang="en-US" dirty="0"/>
              <a:t>Day programs</a:t>
            </a:r>
          </a:p>
          <a:p>
            <a:r>
              <a:rPr lang="en-US" dirty="0"/>
              <a:t>Children </a:t>
            </a:r>
            <a:r>
              <a:rPr lang="en-US" dirty="0" err="1"/>
              <a:t>Centres</a:t>
            </a:r>
            <a:endParaRPr lang="en-US" dirty="0"/>
          </a:p>
          <a:p>
            <a:endParaRPr lang="en-US" dirty="0"/>
          </a:p>
        </p:txBody>
      </p:sp>
      <p:pic>
        <p:nvPicPr>
          <p:cNvPr id="8" name="Google Shape;90;p1">
            <a:extLst>
              <a:ext uri="{FF2B5EF4-FFF2-40B4-BE49-F238E27FC236}">
                <a16:creationId xmlns:a16="http://schemas.microsoft.com/office/drawing/2014/main" id="{2EE8DD9B-B1B2-EB3D-7319-C05156B85280}"/>
              </a:ext>
            </a:extLst>
          </p:cNvPr>
          <p:cNvPicPr preferRelativeResize="0"/>
          <p:nvPr/>
        </p:nvPicPr>
        <p:blipFill>
          <a:blip r:embed="rId2"/>
          <a:srcRect/>
          <a:stretch/>
        </p:blipFill>
        <p:spPr>
          <a:xfrm>
            <a:off x="8995481" y="5642533"/>
            <a:ext cx="3196519" cy="1215467"/>
          </a:xfrm>
          <a:prstGeom prst="rect">
            <a:avLst/>
          </a:prstGeom>
          <a:noFill/>
          <a:ln>
            <a:noFill/>
          </a:ln>
        </p:spPr>
      </p:pic>
      <p:sp>
        <p:nvSpPr>
          <p:cNvPr id="10" name="Title 1">
            <a:extLst>
              <a:ext uri="{FF2B5EF4-FFF2-40B4-BE49-F238E27FC236}">
                <a16:creationId xmlns:a16="http://schemas.microsoft.com/office/drawing/2014/main" id="{0267E7AD-590B-7EF7-35F9-4CEDE7C97141}"/>
              </a:ext>
            </a:extLst>
          </p:cNvPr>
          <p:cNvSpPr>
            <a:spLocks noGrp="1"/>
          </p:cNvSpPr>
          <p:nvPr>
            <p:ph type="title"/>
          </p:nvPr>
        </p:nvSpPr>
        <p:spPr>
          <a:xfrm>
            <a:off x="838200" y="365126"/>
            <a:ext cx="10515600" cy="1170712"/>
          </a:xfrm>
        </p:spPr>
        <p:txBody>
          <a:bodyPr>
            <a:normAutofit/>
          </a:bodyPr>
          <a:lstStyle/>
          <a:p>
            <a:r>
              <a:rPr lang="en-US" sz="3600" b="1" dirty="0">
                <a:solidFill>
                  <a:srgbClr val="7674A6"/>
                </a:solidFill>
              </a:rPr>
              <a:t>Who do we serve? Where do we work?</a:t>
            </a:r>
          </a:p>
        </p:txBody>
      </p:sp>
    </p:spTree>
    <p:extLst>
      <p:ext uri="{BB962C8B-B14F-4D97-AF65-F5344CB8AC3E}">
        <p14:creationId xmlns:p14="http://schemas.microsoft.com/office/powerpoint/2010/main" val="2076617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35EB951-047E-49D0-8D07-266EF22C09FC}"/>
              </a:ext>
            </a:extLst>
          </p:cNvPr>
          <p:cNvSpPr>
            <a:spLocks noGrp="1"/>
          </p:cNvSpPr>
          <p:nvPr>
            <p:ph type="body" idx="1"/>
          </p:nvPr>
        </p:nvSpPr>
        <p:spPr/>
        <p:txBody>
          <a:bodyPr>
            <a:normAutofit/>
          </a:bodyPr>
          <a:lstStyle/>
          <a:p>
            <a:r>
              <a:rPr lang="en-US" sz="2400" dirty="0"/>
              <a:t>TRs can choose to enroll in either a University or College Program</a:t>
            </a:r>
          </a:p>
          <a:p>
            <a:pPr lvl="1"/>
            <a:r>
              <a:rPr lang="en-US" dirty="0"/>
              <a:t>3 Degree Programs in Ontario</a:t>
            </a:r>
          </a:p>
          <a:p>
            <a:pPr lvl="1"/>
            <a:r>
              <a:rPr lang="en-US" dirty="0"/>
              <a:t>10 Diploma Programs (including 4 certificate programs) in Ontario</a:t>
            </a:r>
          </a:p>
          <a:p>
            <a:pPr marL="228600" lvl="0" indent="-50800">
              <a:lnSpc>
                <a:spcPct val="80000"/>
              </a:lnSpc>
              <a:buSzPts val="2800"/>
              <a:buNone/>
            </a:pPr>
            <a:r>
              <a:rPr lang="en-US" sz="2400" dirty="0"/>
              <a:t>TRO has developed a designation called the R/TRO </a:t>
            </a:r>
          </a:p>
          <a:p>
            <a:pPr marL="635000" lvl="0" indent="-457200">
              <a:lnSpc>
                <a:spcPct val="80000"/>
              </a:lnSpc>
              <a:buSzPts val="2800"/>
              <a:buFontTx/>
              <a:buChar char="-"/>
            </a:pPr>
            <a:r>
              <a:rPr lang="en-US" sz="2400" dirty="0"/>
              <a:t>The R/TRO is a voluntary designation in which a qualified TR practitioner completes an application outlining a blend of education and demonstrated standards of practice that are then reviewed by a committee of peer volunteers</a:t>
            </a:r>
          </a:p>
          <a:p>
            <a:pPr marL="635000" lvl="0" indent="-457200">
              <a:lnSpc>
                <a:spcPct val="80000"/>
              </a:lnSpc>
              <a:buSzPts val="2800"/>
              <a:buFontTx/>
              <a:buChar char="-"/>
            </a:pPr>
            <a:r>
              <a:rPr lang="en-US" sz="2400" dirty="0"/>
              <a:t>Once received, successful recipients must complete a maintenance process every 5 years, demonstrating continued engagement in the profession and standards of practice.</a:t>
            </a:r>
          </a:p>
          <a:p>
            <a:endParaRPr lang="en-US" dirty="0"/>
          </a:p>
          <a:p>
            <a:endParaRPr lang="en-US" dirty="0"/>
          </a:p>
        </p:txBody>
      </p:sp>
      <p:pic>
        <p:nvPicPr>
          <p:cNvPr id="5" name="Google Shape;90;p1">
            <a:extLst>
              <a:ext uri="{FF2B5EF4-FFF2-40B4-BE49-F238E27FC236}">
                <a16:creationId xmlns:a16="http://schemas.microsoft.com/office/drawing/2014/main" id="{BD6C6372-5094-17AF-5555-55D5CCA748D5}"/>
              </a:ext>
            </a:extLst>
          </p:cNvPr>
          <p:cNvPicPr preferRelativeResize="0"/>
          <p:nvPr/>
        </p:nvPicPr>
        <p:blipFill>
          <a:blip r:embed="rId3"/>
          <a:srcRect/>
          <a:stretch/>
        </p:blipFill>
        <p:spPr>
          <a:xfrm>
            <a:off x="8995481" y="5489022"/>
            <a:ext cx="3196519" cy="1215467"/>
          </a:xfrm>
          <a:prstGeom prst="rect">
            <a:avLst/>
          </a:prstGeom>
          <a:noFill/>
          <a:ln>
            <a:noFill/>
          </a:ln>
        </p:spPr>
      </p:pic>
      <p:sp>
        <p:nvSpPr>
          <p:cNvPr id="6" name="Title 1">
            <a:extLst>
              <a:ext uri="{FF2B5EF4-FFF2-40B4-BE49-F238E27FC236}">
                <a16:creationId xmlns:a16="http://schemas.microsoft.com/office/drawing/2014/main" id="{0679BE59-951D-7D1B-5321-CD61A8DA307F}"/>
              </a:ext>
            </a:extLst>
          </p:cNvPr>
          <p:cNvSpPr txBox="1">
            <a:spLocks/>
          </p:cNvSpPr>
          <p:nvPr/>
        </p:nvSpPr>
        <p:spPr>
          <a:xfrm>
            <a:off x="838200" y="365126"/>
            <a:ext cx="10515600" cy="117071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3600" b="1" dirty="0">
                <a:solidFill>
                  <a:srgbClr val="7674A6"/>
                </a:solidFill>
              </a:rPr>
              <a:t>What training do QUALIFIED TR professionals have?</a:t>
            </a:r>
          </a:p>
        </p:txBody>
      </p:sp>
    </p:spTree>
    <p:extLst>
      <p:ext uri="{BB962C8B-B14F-4D97-AF65-F5344CB8AC3E}">
        <p14:creationId xmlns:p14="http://schemas.microsoft.com/office/powerpoint/2010/main" val="3124203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1C305E3-3FAB-46DD-8081-93264FBD0EF6}"/>
              </a:ext>
            </a:extLst>
          </p:cNvPr>
          <p:cNvSpPr>
            <a:spLocks noGrp="1"/>
          </p:cNvSpPr>
          <p:nvPr>
            <p:ph type="body" idx="2"/>
          </p:nvPr>
        </p:nvSpPr>
        <p:spPr>
          <a:xfrm>
            <a:off x="938213" y="1690688"/>
            <a:ext cx="5157787" cy="3684588"/>
          </a:xfrm>
        </p:spPr>
        <p:txBody>
          <a:bodyPr>
            <a:normAutofit/>
          </a:bodyPr>
          <a:lstStyle/>
          <a:p>
            <a:r>
              <a:rPr lang="en-US" sz="2400" dirty="0"/>
              <a:t>Decrease in responsive </a:t>
            </a:r>
            <a:r>
              <a:rPr lang="en-US" sz="2400" dirty="0" err="1"/>
              <a:t>behaviours</a:t>
            </a:r>
            <a:endParaRPr lang="en-US" sz="2400" dirty="0"/>
          </a:p>
          <a:p>
            <a:r>
              <a:rPr lang="en-US" sz="2400" dirty="0"/>
              <a:t>Decreased in loneliness, boredom and depression</a:t>
            </a:r>
          </a:p>
          <a:p>
            <a:r>
              <a:rPr lang="en-US" sz="2400" dirty="0"/>
              <a:t>Improvement in overall Quality of Life and Wellbeing</a:t>
            </a:r>
          </a:p>
          <a:p>
            <a:r>
              <a:rPr lang="en-US" sz="2400" dirty="0"/>
              <a:t>Decrease stress levels</a:t>
            </a:r>
          </a:p>
          <a:p>
            <a:r>
              <a:rPr lang="en-US" sz="2400" dirty="0"/>
              <a:t>Improves feelings of joy</a:t>
            </a:r>
          </a:p>
        </p:txBody>
      </p:sp>
      <p:sp>
        <p:nvSpPr>
          <p:cNvPr id="6" name="Text Placeholder 5">
            <a:extLst>
              <a:ext uri="{FF2B5EF4-FFF2-40B4-BE49-F238E27FC236}">
                <a16:creationId xmlns:a16="http://schemas.microsoft.com/office/drawing/2014/main" id="{5E44E628-C7EE-4E30-BF64-2D12C8EF2C24}"/>
              </a:ext>
            </a:extLst>
          </p:cNvPr>
          <p:cNvSpPr>
            <a:spLocks noGrp="1"/>
          </p:cNvSpPr>
          <p:nvPr>
            <p:ph type="body" idx="4"/>
          </p:nvPr>
        </p:nvSpPr>
        <p:spPr>
          <a:xfrm>
            <a:off x="6210300" y="1690688"/>
            <a:ext cx="5183188" cy="3684588"/>
          </a:xfrm>
        </p:spPr>
        <p:txBody>
          <a:bodyPr>
            <a:normAutofit/>
          </a:bodyPr>
          <a:lstStyle/>
          <a:p>
            <a:r>
              <a:rPr lang="en-US" sz="2400" dirty="0"/>
              <a:t>Improvement of cognitive abilities</a:t>
            </a:r>
          </a:p>
          <a:p>
            <a:r>
              <a:rPr lang="en-US" sz="2400" dirty="0"/>
              <a:t>Sense of Belonging</a:t>
            </a:r>
          </a:p>
          <a:p>
            <a:r>
              <a:rPr lang="en-US" sz="2400" dirty="0"/>
              <a:t>Increased Sense of self worth</a:t>
            </a:r>
          </a:p>
          <a:p>
            <a:r>
              <a:rPr lang="en-US" sz="2400" dirty="0"/>
              <a:t>Increased Functional Independence</a:t>
            </a:r>
          </a:p>
          <a:p>
            <a:r>
              <a:rPr lang="en-US" sz="2400" dirty="0"/>
              <a:t>Increased physical activity</a:t>
            </a:r>
          </a:p>
          <a:p>
            <a:r>
              <a:rPr lang="en-US" sz="2400" dirty="0"/>
              <a:t>Reduces Hospital re-admission rates</a:t>
            </a:r>
          </a:p>
          <a:p>
            <a:pPr marL="114300" indent="0">
              <a:buNone/>
            </a:pPr>
            <a:endParaRPr lang="en-US" sz="2400" dirty="0"/>
          </a:p>
        </p:txBody>
      </p:sp>
      <p:pic>
        <p:nvPicPr>
          <p:cNvPr id="3" name="Google Shape;90;p1">
            <a:extLst>
              <a:ext uri="{FF2B5EF4-FFF2-40B4-BE49-F238E27FC236}">
                <a16:creationId xmlns:a16="http://schemas.microsoft.com/office/drawing/2014/main" id="{695D66A5-B407-414E-CC99-9E4EB0F400CF}"/>
              </a:ext>
            </a:extLst>
          </p:cNvPr>
          <p:cNvPicPr preferRelativeResize="0"/>
          <p:nvPr/>
        </p:nvPicPr>
        <p:blipFill>
          <a:blip r:embed="rId2"/>
          <a:srcRect/>
          <a:stretch/>
        </p:blipFill>
        <p:spPr>
          <a:xfrm>
            <a:off x="8995481" y="5489022"/>
            <a:ext cx="3196519" cy="1215467"/>
          </a:xfrm>
          <a:prstGeom prst="rect">
            <a:avLst/>
          </a:prstGeom>
          <a:noFill/>
          <a:ln>
            <a:noFill/>
          </a:ln>
        </p:spPr>
      </p:pic>
      <p:sp>
        <p:nvSpPr>
          <p:cNvPr id="8" name="Title 1">
            <a:extLst>
              <a:ext uri="{FF2B5EF4-FFF2-40B4-BE49-F238E27FC236}">
                <a16:creationId xmlns:a16="http://schemas.microsoft.com/office/drawing/2014/main" id="{DD6B78B3-31F2-1AB7-5F4E-0C4336DE1863}"/>
              </a:ext>
            </a:extLst>
          </p:cNvPr>
          <p:cNvSpPr>
            <a:spLocks noGrp="1"/>
          </p:cNvSpPr>
          <p:nvPr>
            <p:ph type="title"/>
          </p:nvPr>
        </p:nvSpPr>
        <p:spPr>
          <a:xfrm>
            <a:off x="838200" y="365126"/>
            <a:ext cx="10515600" cy="1170712"/>
          </a:xfrm>
        </p:spPr>
        <p:txBody>
          <a:bodyPr>
            <a:normAutofit/>
          </a:bodyPr>
          <a:lstStyle/>
          <a:p>
            <a:r>
              <a:rPr lang="en-US" sz="3600" b="1" dirty="0">
                <a:solidFill>
                  <a:srgbClr val="7674A6"/>
                </a:solidFill>
              </a:rPr>
              <a:t>Benefits of Therapeutic Recreation</a:t>
            </a:r>
          </a:p>
        </p:txBody>
      </p:sp>
    </p:spTree>
    <p:extLst>
      <p:ext uri="{BB962C8B-B14F-4D97-AF65-F5344CB8AC3E}">
        <p14:creationId xmlns:p14="http://schemas.microsoft.com/office/powerpoint/2010/main" val="4292459120"/>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TotalTime>
  <Words>836</Words>
  <Application>Microsoft Macintosh PowerPoint</Application>
  <PresentationFormat>Widescreen</PresentationFormat>
  <Paragraphs>101</Paragraphs>
  <Slides>11</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THERAPEUTIC RECREATION AWARENESS  </vt:lpstr>
      <vt:lpstr> What is Therapeutic Recreation?  </vt:lpstr>
      <vt:lpstr>Scope of Practice</vt:lpstr>
      <vt:lpstr>Common Models of Practice</vt:lpstr>
      <vt:lpstr>Therapeutic Recreation Is NOT</vt:lpstr>
      <vt:lpstr>Therapeutic Recreation IS</vt:lpstr>
      <vt:lpstr>Who do we serve? Where do we work?</vt:lpstr>
      <vt:lpstr>PowerPoint Presentation</vt:lpstr>
      <vt:lpstr>Benefits of Therapeutic Recreation</vt:lpstr>
      <vt:lpstr>Benefits of Therapeutic Recreation continued</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THERAPEUTIC RECREATION AWARENESS MONTH 2020</dc:title>
  <dc:creator>Gemma Drake-Stafford</dc:creator>
  <cp:lastModifiedBy>Shae Cameron</cp:lastModifiedBy>
  <cp:revision>27</cp:revision>
  <dcterms:created xsi:type="dcterms:W3CDTF">2019-01-01T17:48:16Z</dcterms:created>
  <dcterms:modified xsi:type="dcterms:W3CDTF">2024-01-05T18:20:59Z</dcterms:modified>
</cp:coreProperties>
</file>