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8288000" cy="10287000"/>
  <p:notesSz cx="6858000" cy="9144000"/>
  <p:embeddedFontLst>
    <p:embeddedFont>
      <p:font typeface="A Day Without Sun Text Bold" panose="020B0604020202020204" charset="0"/>
      <p:regular r:id="rId24"/>
    </p:embeddedFont>
    <p:embeddedFont>
      <p:font typeface="Agrandir" panose="020B0604020202020204" charset="0"/>
      <p:regular r:id="rId25"/>
    </p:embeddedFont>
    <p:embeddedFont>
      <p:font typeface="Ballpoint" panose="020B0604020202020204" charset="0"/>
      <p:regular r:id="rId26"/>
    </p:embeddedFont>
    <p:embeddedFont>
      <p:font typeface="Bio Rhyme Expanded Ultra-Bold" panose="020B0604020202020204" charset="0"/>
      <p:regular r:id="rId27"/>
    </p:embeddedFont>
    <p:embeddedFont>
      <p:font typeface="Bobby Jones" panose="020B0604020202020204" charset="0"/>
      <p:regular r:id="rId28"/>
    </p:embeddedFont>
    <p:embeddedFont>
      <p:font typeface="Canva Sans" panose="020B0604020202020204" charset="0"/>
      <p:regular r:id="rId29"/>
    </p:embeddedFont>
    <p:embeddedFont>
      <p:font typeface="Canva Sans Bold" panose="020B0604020202020204" charset="0"/>
      <p:regular r:id="rId30"/>
    </p:embeddedFont>
    <p:embeddedFont>
      <p:font typeface="Dekko" panose="020B0604020202020204" charset="0"/>
      <p:regular r:id="rId31"/>
    </p:embeddedFont>
    <p:embeddedFont>
      <p:font typeface="Fraunces" panose="020B0604020202020204" charset="0"/>
      <p:regular r:id="rId32"/>
    </p:embeddedFont>
    <p:embeddedFont>
      <p:font typeface="Futura" panose="020B0604020202020204" charset="0"/>
      <p:regular r:id="rId33"/>
    </p:embeddedFont>
    <p:embeddedFont>
      <p:font typeface="Gill Sans Display Ultra-Bold" panose="020B0604020202020204" charset="0"/>
      <p:regular r:id="rId34"/>
    </p:embeddedFont>
    <p:embeddedFont>
      <p:font typeface="Hussar Ekologiczy" panose="020B0604020202020204" charset="0"/>
      <p:regular r:id="rId35"/>
    </p:embeddedFont>
    <p:embeddedFont>
      <p:font typeface="Itim" panose="020B0604020202020204" charset="-34"/>
      <p:regular r:id="rId36"/>
    </p:embeddedFont>
    <p:embeddedFont>
      <p:font typeface="Playlist Script" panose="020B0604020202020204" charset="0"/>
      <p:regular r:id="rId37"/>
    </p:embeddedFont>
    <p:embeddedFont>
      <p:font typeface="TAN Headline" panose="020B0604020202020204" charset="0"/>
      <p:regular r:id="rId38"/>
    </p:embeddedFont>
    <p:embeddedFont>
      <p:font typeface="TT Bluescreens Bold" panose="020B0604020202020204"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1" d="100"/>
          <a:sy n="71" d="100"/>
        </p:scale>
        <p:origin x="714" y="22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03.06.2024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Rhiannon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Does this visual look okay and we can input the definitions here?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Rhiannon &amp; Mary</a:t>
            </a:r>
          </a:p>
          <a:p>
            <a:endParaRPr lang="en-US"/>
          </a:p>
          <a:p>
            <a:r>
              <a:rPr lang="en-US"/>
              <a:t>Topic: Sport &amp; gender equality</a:t>
            </a:r>
          </a:p>
          <a:p>
            <a:r>
              <a:rPr lang="en-US"/>
              <a:t>Search for resources related to topic</a:t>
            </a:r>
          </a:p>
          <a:p>
            <a:endParaRPr lang="en-US"/>
          </a:p>
          <a:p>
            <a:r>
              <a:rPr lang="en-US"/>
              <a:t>2 minute search</a:t>
            </a:r>
          </a:p>
          <a:p>
            <a:endParaRPr lang="en-US"/>
          </a:p>
          <a:p>
            <a:r>
              <a:rPr lang="en-US"/>
              <a:t>What did you find? What questions did you ask yourself as you read the information? Who was the information from?</a:t>
            </a:r>
          </a:p>
          <a:p>
            <a:r>
              <a:rPr lang="en-US"/>
              <a:t>Review a couple SEARCH concepts in debrief?</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Hashan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Hashan</a:t>
            </a:r>
          </a:p>
          <a:p>
            <a:endParaRPr lang="en-US"/>
          </a:p>
          <a:p>
            <a:r>
              <a:rPr lang="en-US"/>
              <a:t>Define the various types of resources...</a:t>
            </a:r>
          </a:p>
          <a:p>
            <a:endParaRPr lang="en-US"/>
          </a:p>
          <a:p>
            <a:r>
              <a:rPr lang="en-US"/>
              <a:t>include a written brief description &amp; verbally share?</a:t>
            </a:r>
          </a:p>
          <a:p>
            <a:endParaRPr lang="en-US"/>
          </a:p>
          <a:p>
            <a:r>
              <a:rPr lang="en-US"/>
              <a:t>Fiction and Non-Fiction</a:t>
            </a:r>
          </a:p>
          <a:p>
            <a:r>
              <a:rPr lang="en-US"/>
              <a:t>Fiction is literature created from the imagination and Nonfiction refers to literature based on fact. </a:t>
            </a:r>
          </a:p>
          <a:p>
            <a:endParaRPr lang="en-US"/>
          </a:p>
          <a:p>
            <a:r>
              <a:rPr lang="en-US"/>
              <a:t>Professional development</a:t>
            </a:r>
          </a:p>
          <a:p>
            <a:r>
              <a:rPr lang="en-US"/>
              <a:t>Formal types of gaining new skills through continuing education and career training. </a:t>
            </a:r>
          </a:p>
          <a:p>
            <a:endParaRPr lang="en-US"/>
          </a:p>
          <a:p>
            <a:r>
              <a:rPr lang="en-US"/>
              <a:t>Documentaries</a:t>
            </a:r>
          </a:p>
          <a:p>
            <a:r>
              <a:rPr lang="en-US"/>
              <a:t>A film that tells a story about real-life events and is based on reality rather than being made up. </a:t>
            </a:r>
          </a:p>
          <a:p>
            <a:endParaRPr lang="en-US"/>
          </a:p>
          <a:p>
            <a:r>
              <a:rPr lang="en-US"/>
              <a:t>(Social) Media</a:t>
            </a:r>
          </a:p>
          <a:p>
            <a:r>
              <a:rPr lang="en-US"/>
              <a:t>Interactions among people in which they create share and/or exchange information and ideas in virtual communities. </a:t>
            </a:r>
          </a:p>
          <a:p>
            <a:endParaRPr lang="en-US"/>
          </a:p>
          <a:p>
            <a:r>
              <a:rPr lang="en-US"/>
              <a:t>Subject matter experts </a:t>
            </a:r>
          </a:p>
          <a:p>
            <a:r>
              <a:rPr lang="en-US"/>
              <a:t>who provides the knowledge and expertise in a specific subject.</a:t>
            </a:r>
          </a:p>
          <a:p>
            <a:endParaRPr lang="en-US"/>
          </a:p>
          <a:p>
            <a:r>
              <a:rPr lang="en-US"/>
              <a:t>Academic Resources </a:t>
            </a:r>
          </a:p>
          <a:p>
            <a:r>
              <a:rPr lang="en-US"/>
              <a:t>Sources are written by experts or authorities in a specific field of study and can be found in academic journals. </a:t>
            </a:r>
          </a:p>
          <a:p>
            <a:endParaRPr lang="en-US"/>
          </a:p>
          <a:p>
            <a:r>
              <a:rPr lang="en-US"/>
              <a:t>Essays</a:t>
            </a:r>
          </a:p>
          <a:p>
            <a:r>
              <a:rPr lang="en-US"/>
              <a:t>Written answer that includes information and discussion.</a:t>
            </a:r>
          </a:p>
          <a:p>
            <a:endParaRPr lang="en-US"/>
          </a:p>
          <a:p>
            <a:r>
              <a:rPr lang="en-US"/>
              <a:t>Podcasts</a:t>
            </a:r>
          </a:p>
          <a:p>
            <a:r>
              <a:rPr lang="en-US"/>
              <a:t>Digital audio content is distributed over the internet using a podcast hosting service. </a:t>
            </a:r>
          </a:p>
          <a:p>
            <a:endParaRPr lang="en-US"/>
          </a:p>
          <a:p>
            <a:endParaRPr lang="en-US"/>
          </a:p>
          <a:p>
            <a:endParaRPr lang="en-US"/>
          </a:p>
          <a:p>
            <a:endParaRPr lang="en-US"/>
          </a:p>
          <a:p>
            <a:endParaRPr lang="en-US"/>
          </a:p>
          <a:p>
            <a:endParaRPr lang="en-US"/>
          </a:p>
          <a:p>
            <a:endParaRPr lang="en-US"/>
          </a:p>
          <a:p>
            <a:endParaRPr lang="en-US"/>
          </a:p>
          <a:p>
            <a:r>
              <a:rPr lang="en-US"/>
              <a:t>It is more than just reading! </a:t>
            </a:r>
          </a:p>
          <a:p>
            <a:endParaRPr lang="en-US"/>
          </a:p>
          <a:p>
            <a:r>
              <a:rPr lang="en-US"/>
              <a:t>What other sources can you think of?</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Mary </a:t>
            </a:r>
          </a:p>
          <a:p>
            <a:endParaRPr lang="en-US"/>
          </a:p>
          <a:p>
            <a:r>
              <a:rPr lang="en-US"/>
              <a:t>And to the clients we support...</a:t>
            </a:r>
          </a:p>
          <a:p>
            <a:endParaRPr lang="en-US"/>
          </a:p>
          <a:p>
            <a:r>
              <a:rPr lang="en-US"/>
              <a:t>this should guide your curiosity &amp; what resources you should start to seek out  </a:t>
            </a:r>
          </a:p>
          <a:p>
            <a:endParaRPr lang="en-US"/>
          </a:p>
          <a:p>
            <a:r>
              <a:rPr lang="en-US"/>
              <a:t>Add in a few more examples:</a:t>
            </a:r>
          </a:p>
          <a:p>
            <a:r>
              <a:rPr lang="en-US"/>
              <a:t>Gender Equality</a:t>
            </a:r>
          </a:p>
          <a:p>
            <a:r>
              <a:rPr lang="en-US"/>
              <a:t>Human Rights</a:t>
            </a:r>
          </a:p>
          <a:p>
            <a:r>
              <a:rPr lang="en-US"/>
              <a:t>(Dis)ability Rights</a:t>
            </a:r>
          </a:p>
          <a:p>
            <a:r>
              <a:rPr lang="en-US"/>
              <a:t>Mental Health</a:t>
            </a:r>
          </a:p>
          <a:p>
            <a:r>
              <a:rPr lang="en-US"/>
              <a:t>Cultural Awareness</a:t>
            </a:r>
          </a:p>
          <a:p>
            <a:endParaRPr lang="en-US"/>
          </a:p>
          <a:p>
            <a:r>
              <a:rPr lang="en-US"/>
              <a:t>Consider Positionality - refers to where one is located in relation to their various social identities (gender, race, class, ethnicity, ability, geographical location etc.); the combination of these identities and their intersections shape how we understand and engage with the world, including our knowledges, perspectives, and teaching practices. As individuals and as instructors, we occupy multiple identities that are fluid and dialogical in nature, contextually situated, and continuously amended and reproduced.</a:t>
            </a:r>
          </a:p>
          <a:p>
            <a:r>
              <a:rPr lang="en-US"/>
              <a:t>(Alcoff, 1988 ).</a:t>
            </a:r>
          </a:p>
          <a:p>
            <a:r>
              <a:rPr lang="en-US"/>
              <a:t>-Who you are, what you are influenced by, your "location" and Intersectionality</a:t>
            </a:r>
          </a:p>
          <a:p>
            <a:r>
              <a:rPr lang="en-US"/>
              <a:t>(gender, race, ethnicity, class, geo location, ability)</a:t>
            </a:r>
          </a:p>
          <a:p>
            <a:r>
              <a:rPr lang="en-US"/>
              <a:t>-What lens(es) do you see through?</a:t>
            </a:r>
          </a:p>
          <a:p>
            <a:endParaRPr lang="en-US"/>
          </a:p>
          <a:p>
            <a:endParaRPr lang="en-US"/>
          </a:p>
          <a:p>
            <a:r>
              <a:rPr lang="en-US"/>
              <a:t>What are we uncomfortable </a:t>
            </a:r>
          </a:p>
          <a:p>
            <a:endParaRPr lang="en-US"/>
          </a:p>
          <a:p>
            <a:r>
              <a:rPr lang="en-US"/>
              <a:t>SLIDO: (DONE)</a:t>
            </a:r>
          </a:p>
          <a:p>
            <a:r>
              <a:rPr lang="en-US"/>
              <a:t>What is important to me? What am I curious about?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Mary - </a:t>
            </a:r>
          </a:p>
          <a:p>
            <a:endParaRPr lang="en-US"/>
          </a:p>
          <a:p>
            <a:r>
              <a:rPr lang="en-US"/>
              <a:t>Using several keywords</a:t>
            </a:r>
          </a:p>
          <a:p>
            <a:r>
              <a:rPr lang="en-US"/>
              <a:t>Being mindful with what resources you find</a:t>
            </a:r>
          </a:p>
          <a:p>
            <a:endParaRPr lang="en-US"/>
          </a:p>
          <a:p>
            <a:r>
              <a:rPr lang="en-US"/>
              <a:t>Positionality is here, but think it is discussed in a future slide?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Rhiannon </a:t>
            </a:r>
          </a:p>
          <a:p>
            <a:endParaRPr lang="en-US"/>
          </a:p>
          <a:p>
            <a:r>
              <a:rPr lang="en-US"/>
              <a:t>Add in some rules as we then move into workshop portion of the session  </a:t>
            </a:r>
          </a:p>
          <a:p>
            <a:endParaRPr lang="en-US"/>
          </a:p>
          <a:p>
            <a:r>
              <a:rPr lang="en-US"/>
              <a:t>One topic per paper</a:t>
            </a:r>
          </a:p>
          <a:p>
            <a:r>
              <a:rPr lang="en-US"/>
              <a:t>~5 topics, 6 ppl per topic</a:t>
            </a:r>
          </a:p>
          <a:p>
            <a:r>
              <a:rPr lang="en-US"/>
              <a:t>8 mins per table</a:t>
            </a:r>
          </a:p>
          <a:p>
            <a:r>
              <a:rPr lang="en-US"/>
              <a:t>switch</a:t>
            </a:r>
          </a:p>
          <a:p>
            <a:r>
              <a:rPr lang="en-US"/>
              <a:t>add to next topic</a:t>
            </a:r>
          </a:p>
          <a:p>
            <a:endParaRPr lang="en-US"/>
          </a:p>
          <a:p>
            <a:r>
              <a:rPr lang="en-US"/>
              <a:t>Prebrief</a:t>
            </a:r>
          </a:p>
          <a:p>
            <a:r>
              <a:rPr lang="en-US"/>
              <a:t>Debrief</a:t>
            </a:r>
          </a:p>
          <a:p>
            <a:endParaRPr lang="en-US"/>
          </a:p>
          <a:p>
            <a:r>
              <a:rPr lang="en-US"/>
              <a:t>coloured cardstock (table themes)</a:t>
            </a:r>
          </a:p>
          <a:p>
            <a:r>
              <a:rPr lang="en-US"/>
              <a:t>white chart paper</a:t>
            </a:r>
          </a:p>
          <a:p>
            <a:r>
              <a:rPr lang="en-US"/>
              <a:t>chart paper markers</a:t>
            </a:r>
          </a:p>
          <a:p>
            <a:endParaRPr lang="en-US"/>
          </a:p>
          <a:p>
            <a:r>
              <a:rPr lang="en-US"/>
              <a:t>Walk around prompt with:</a:t>
            </a:r>
          </a:p>
          <a:p>
            <a:r>
              <a:rPr lang="en-US"/>
              <a:t>Are these resources to watch, listen, read?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Rhiannon (debreifing from activity) </a:t>
            </a:r>
          </a:p>
          <a:p>
            <a:endParaRPr lang="en-US"/>
          </a:p>
          <a:p>
            <a:r>
              <a:rPr lang="en-US"/>
              <a:t>sharing</a:t>
            </a:r>
          </a:p>
          <a:p>
            <a:r>
              <a:rPr lang="en-US"/>
              <a:t>contributing</a:t>
            </a:r>
          </a:p>
          <a:p>
            <a:r>
              <a:rPr lang="en-US"/>
              <a:t>exploring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Rhiannon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Rhiannon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Defining Terms</a:t>
            </a:r>
          </a:p>
          <a:p>
            <a:endParaRPr lang="en-US"/>
          </a:p>
          <a:p>
            <a:r>
              <a:rPr lang="en-US"/>
              <a:t>one line verbally on each?</a:t>
            </a:r>
          </a:p>
          <a:p>
            <a:endParaRPr lang="en-US"/>
          </a:p>
          <a:p>
            <a:r>
              <a:rPr lang="en-US"/>
              <a:t>Hashan</a:t>
            </a:r>
          </a:p>
          <a:p>
            <a:endParaRPr lang="en-US"/>
          </a:p>
          <a:p>
            <a:r>
              <a:rPr lang="en-US"/>
              <a:t> </a:t>
            </a:r>
          </a:p>
          <a:p>
            <a:endParaRPr lang="en-US"/>
          </a:p>
          <a:p>
            <a:r>
              <a:rPr lang="en-US"/>
              <a:t>Point to website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Mary to discuss this:</a:t>
            </a:r>
          </a:p>
          <a:p>
            <a:endParaRPr lang="en-US"/>
          </a:p>
          <a:p>
            <a:r>
              <a:rPr lang="en-US"/>
              <a:t>Timeline:</a:t>
            </a:r>
          </a:p>
          <a:p>
            <a:r>
              <a:rPr lang="en-US"/>
              <a:t>Subcommittee of TRO DEIB - </a:t>
            </a:r>
          </a:p>
          <a:p>
            <a:r>
              <a:rPr lang="en-US"/>
              <a:t>Idea of a book club formed as a social/casual effort to connect with TRO membership</a:t>
            </a:r>
          </a:p>
          <a:p>
            <a:r>
              <a:rPr lang="en-US"/>
              <a:t>1st meeting: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Rhiannon</a:t>
            </a:r>
          </a:p>
          <a:p>
            <a:endParaRPr lang="en-US"/>
          </a:p>
          <a:p>
            <a:r>
              <a:rPr lang="en-US"/>
              <a:t>Mind over machine!</a:t>
            </a:r>
          </a:p>
          <a:p>
            <a:endParaRPr lang="en-US"/>
          </a:p>
          <a:p>
            <a:r>
              <a:rPr lang="en-US"/>
              <a:t>The internet is 'both the world's best fact-checker and the world's best bias confirmer - often at the same time' - michael lynch</a:t>
            </a:r>
          </a:p>
          <a:p>
            <a:endParaRPr lang="en-US"/>
          </a:p>
          <a:p>
            <a:r>
              <a:rPr lang="en-US"/>
              <a:t>So, how do we stay afloat in this tech-soaked world? Technology is everywhere, but it’s important to nurture our soft skills like empathy and emotional intelligence. Embrace lifelong learning, stay open to picking up new skills, and be mindful of technology’s impact on our daily lives. We can strike a balance between convenience and preserving our critical thinking skills, ensuring that we are in the driver’s seat.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Rhiannon, - Critical thinking</a:t>
            </a:r>
          </a:p>
          <a:p>
            <a:r>
              <a:rPr lang="en-US"/>
              <a:t>HAshan - Mis/disinformation</a:t>
            </a:r>
          </a:p>
          <a:p>
            <a:r>
              <a:rPr lang="en-US"/>
              <a:t>&amp; Mary - connection to DEIB</a:t>
            </a:r>
          </a:p>
          <a:p>
            <a:endParaRPr lang="en-US"/>
          </a:p>
          <a:p>
            <a:endParaRPr lang="en-US"/>
          </a:p>
          <a:p>
            <a:r>
              <a:rPr lang="en-US"/>
              <a:t>Digital literacy and critical thinking should therefore include a focus on the competence of critical ignoring: choosing what to ignore, how to resist low-quality and misleading but cognitively attractive information, and deciding where to invest one's limited attentional capacities</a:t>
            </a:r>
          </a:p>
          <a:p>
            <a:endParaRPr lang="en-US"/>
          </a:p>
          <a:p>
            <a:r>
              <a:rPr lang="en-US"/>
              <a:t>Mindful thinking - how do we discern?</a:t>
            </a:r>
          </a:p>
          <a:p>
            <a:endParaRPr lang="en-US"/>
          </a:p>
          <a:p>
            <a:r>
              <a:rPr lang="en-US"/>
              <a:t>ChatGPT - where are they pulling from? They don't provide references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Mary to discuss this - </a:t>
            </a:r>
          </a:p>
          <a:p>
            <a:endParaRPr lang="en-US"/>
          </a:p>
          <a:p>
            <a:r>
              <a:rPr lang="en-US"/>
              <a:t>Focus on discerning information personally</a:t>
            </a:r>
          </a:p>
          <a:p>
            <a:endParaRPr lang="en-US"/>
          </a:p>
          <a:p>
            <a:r>
              <a:rPr lang="en-US"/>
              <a:t>See graphic from IFLA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Mary - Introduce and expand</a:t>
            </a:r>
          </a:p>
          <a:p>
            <a:endParaRPr lang="en-US"/>
          </a:p>
          <a:p>
            <a:r>
              <a:rPr lang="en-US"/>
              <a:t>Use this acronym</a:t>
            </a:r>
          </a:p>
          <a:p>
            <a:r>
              <a:rPr lang="en-US"/>
              <a:t>Describe meanings of </a:t>
            </a:r>
          </a:p>
          <a:p>
            <a:endParaRPr lang="en-US"/>
          </a:p>
          <a:p>
            <a:r>
              <a:rPr lang="en-US"/>
              <a:t>Seek</a:t>
            </a:r>
          </a:p>
          <a:p>
            <a:r>
              <a:rPr lang="en-US"/>
              <a:t>Evaluate</a:t>
            </a:r>
          </a:p>
          <a:p>
            <a:r>
              <a:rPr lang="en-US"/>
              <a:t>Accountable</a:t>
            </a:r>
          </a:p>
          <a:p>
            <a:r>
              <a:rPr lang="en-US"/>
              <a:t>Relevant</a:t>
            </a:r>
          </a:p>
          <a:p>
            <a:r>
              <a:rPr lang="en-US"/>
              <a:t>Compare</a:t>
            </a:r>
          </a:p>
          <a:p>
            <a:r>
              <a:rPr lang="en-US"/>
              <a:t>Humanize</a:t>
            </a:r>
          </a:p>
          <a:p>
            <a:endParaRPr lang="en-US"/>
          </a:p>
          <a:p>
            <a:r>
              <a:rPr lang="en-US"/>
              <a:t>Using AI technology re: Chat GPT - </a:t>
            </a:r>
          </a:p>
          <a:p>
            <a:r>
              <a:rPr lang="en-US"/>
              <a:t>Being mindful of validity</a:t>
            </a:r>
          </a:p>
          <a:p>
            <a:r>
              <a:rPr lang="en-US"/>
              <a:t>Using critical thinking skills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jpe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41.svg"/><Relationship Id="rId4" Type="http://schemas.openxmlformats.org/officeDocument/2006/relationships/image" Target="../media/image2.png"/><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jpeg"/><Relationship Id="rId7" Type="http://schemas.openxmlformats.org/officeDocument/2006/relationships/image" Target="../media/image45.svg"/><Relationship Id="rId12"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7.svg"/><Relationship Id="rId5" Type="http://schemas.openxmlformats.org/officeDocument/2006/relationships/image" Target="../media/image43.png"/><Relationship Id="rId10" Type="http://schemas.openxmlformats.org/officeDocument/2006/relationships/image" Target="../media/image46.png"/><Relationship Id="rId4" Type="http://schemas.openxmlformats.org/officeDocument/2006/relationships/image" Target="../media/image42.png"/><Relationship Id="rId9" Type="http://schemas.openxmlformats.org/officeDocument/2006/relationships/image" Target="../media/image16.sv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0.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9.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51.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jpeg"/><Relationship Id="rId7" Type="http://schemas.openxmlformats.org/officeDocument/2006/relationships/image" Target="../media/image50.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53.svg"/></Relationships>
</file>

<file path=ppt/slides/_rels/slide1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jpeg"/><Relationship Id="rId7"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0.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5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14.png"/><Relationship Id="rId4" Type="http://schemas.openxmlformats.org/officeDocument/2006/relationships/image" Target="../media/image55.png"/><Relationship Id="rId9" Type="http://schemas.openxmlformats.org/officeDocument/2006/relationships/image" Target="../media/image59.sv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jpeg"/><Relationship Id="rId7" Type="http://schemas.openxmlformats.org/officeDocument/2006/relationships/image" Target="../media/image16.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18.svg"/></Relationships>
</file>

<file path=ppt/slides/_rels/slide20.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34.png"/><Relationship Id="rId7" Type="http://schemas.openxmlformats.org/officeDocument/2006/relationships/image" Target="../media/image5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60.png"/><Relationship Id="rId10" Type="http://schemas.openxmlformats.org/officeDocument/2006/relationships/image" Target="../media/image63.svg"/><Relationship Id="rId4" Type="http://schemas.openxmlformats.org/officeDocument/2006/relationships/image" Target="../media/image14.png"/><Relationship Id="rId9" Type="http://schemas.openxmlformats.org/officeDocument/2006/relationships/image" Target="../media/image62.png"/></Relationships>
</file>

<file path=ppt/slides/_rels/slide21.xml.rels><?xml version="1.0" encoding="UTF-8" standalone="yes"?>
<Relationships xmlns="http://schemas.openxmlformats.org/package/2006/relationships"><Relationship Id="rId8" Type="http://schemas.openxmlformats.org/officeDocument/2006/relationships/hyperlink" Target="about:blank" TargetMode="External"/><Relationship Id="rId3" Type="http://schemas.openxmlformats.org/officeDocument/2006/relationships/image" Target="../media/image2.png"/><Relationship Id="rId7" Type="http://schemas.openxmlformats.org/officeDocument/2006/relationships/image" Target="../media/image1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jpeg"/><Relationship Id="rId7" Type="http://schemas.openxmlformats.org/officeDocument/2006/relationships/image" Target="../media/image22.png"/><Relationship Id="rId12" Type="http://schemas.openxmlformats.org/officeDocument/2006/relationships/image" Target="../media/image25.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4.png"/><Relationship Id="rId5" Type="http://schemas.openxmlformats.org/officeDocument/2006/relationships/image" Target="../media/image20.svg"/><Relationship Id="rId10" Type="http://schemas.openxmlformats.org/officeDocument/2006/relationships/image" Target="../media/image16.svg"/><Relationship Id="rId4" Type="http://schemas.openxmlformats.org/officeDocument/2006/relationships/image" Target="../media/image19.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jpeg"/><Relationship Id="rId7" Type="http://schemas.openxmlformats.org/officeDocument/2006/relationships/image" Target="../media/image29.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jpeg"/><Relationship Id="rId7" Type="http://schemas.openxmlformats.org/officeDocument/2006/relationships/image" Target="../media/image36.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png"/><Relationship Id="rId9" Type="http://schemas.openxmlformats.org/officeDocument/2006/relationships/image" Target="../media/image38.sv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jpeg"/><Relationship Id="rId7" Type="http://schemas.openxmlformats.org/officeDocument/2006/relationships/image" Target="../media/image29.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s>
</file>

<file path=ppt/slides/_rels/slide7.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jpe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jpe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10" Type="http://schemas.openxmlformats.org/officeDocument/2006/relationships/image" Target="../media/image16.svg"/><Relationship Id="rId4" Type="http://schemas.openxmlformats.org/officeDocument/2006/relationships/image" Target="../media/image19.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jpe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txBody>
          <a:bodyPr/>
          <a:lstStyle/>
          <a:p>
            <a:endParaRPr lang="en-US"/>
          </a:p>
        </p:txBody>
      </p:sp>
      <p:sp>
        <p:nvSpPr>
          <p:cNvPr id="3" name="Freeform 3"/>
          <p:cNvSpPr/>
          <p:nvPr/>
        </p:nvSpPr>
        <p:spPr>
          <a:xfrm rot="5976154">
            <a:off x="3179887" y="-2087389"/>
            <a:ext cx="11386258" cy="14461778"/>
          </a:xfrm>
          <a:custGeom>
            <a:avLst/>
            <a:gdLst/>
            <a:ahLst/>
            <a:cxnLst/>
            <a:rect l="l" t="t" r="r" b="b"/>
            <a:pathLst>
              <a:path w="11386258" h="14461778">
                <a:moveTo>
                  <a:pt x="0" y="0"/>
                </a:moveTo>
                <a:lnTo>
                  <a:pt x="11386258" y="0"/>
                </a:lnTo>
                <a:lnTo>
                  <a:pt x="11386258" y="14461778"/>
                </a:lnTo>
                <a:lnTo>
                  <a:pt x="0" y="14461778"/>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2750591" y="2725277"/>
            <a:ext cx="12786818" cy="4177678"/>
          </a:xfrm>
          <a:prstGeom prst="rect">
            <a:avLst/>
          </a:prstGeom>
        </p:spPr>
        <p:txBody>
          <a:bodyPr lIns="0" tIns="0" rIns="0" bIns="0" rtlCol="0" anchor="t">
            <a:spAutoFit/>
          </a:bodyPr>
          <a:lstStyle/>
          <a:p>
            <a:pPr algn="ctr">
              <a:lnSpc>
                <a:spcPts val="16679"/>
              </a:lnSpc>
            </a:pPr>
            <a:r>
              <a:rPr lang="en-US" sz="11999" spc="-155">
                <a:solidFill>
                  <a:srgbClr val="000000"/>
                </a:solidFill>
                <a:latin typeface="A Day Without Sun Text Bold"/>
              </a:rPr>
              <a:t>DEIB </a:t>
            </a:r>
          </a:p>
          <a:p>
            <a:pPr algn="ctr">
              <a:lnSpc>
                <a:spcPts val="16679"/>
              </a:lnSpc>
            </a:pPr>
            <a:r>
              <a:rPr lang="en-US" sz="11999" spc="-155">
                <a:solidFill>
                  <a:srgbClr val="000000"/>
                </a:solidFill>
                <a:latin typeface="A Day Without Sun Text Bold"/>
              </a:rPr>
              <a:t>RESOURCE CLUB</a:t>
            </a:r>
          </a:p>
        </p:txBody>
      </p:sp>
      <p:sp>
        <p:nvSpPr>
          <p:cNvPr id="5" name="TextBox 5"/>
          <p:cNvSpPr txBox="1"/>
          <p:nvPr/>
        </p:nvSpPr>
        <p:spPr>
          <a:xfrm>
            <a:off x="5035662" y="1069689"/>
            <a:ext cx="8216677" cy="1790068"/>
          </a:xfrm>
          <a:prstGeom prst="rect">
            <a:avLst/>
          </a:prstGeom>
        </p:spPr>
        <p:txBody>
          <a:bodyPr lIns="0" tIns="0" rIns="0" bIns="0" rtlCol="0" anchor="t">
            <a:spAutoFit/>
          </a:bodyPr>
          <a:lstStyle/>
          <a:p>
            <a:pPr algn="ctr">
              <a:lnSpc>
                <a:spcPts val="13159"/>
              </a:lnSpc>
              <a:spcBef>
                <a:spcPct val="0"/>
              </a:spcBef>
            </a:pPr>
            <a:r>
              <a:rPr lang="en-US" sz="9399" spc="103">
                <a:solidFill>
                  <a:srgbClr val="000000"/>
                </a:solidFill>
                <a:latin typeface="Ballpoint"/>
              </a:rPr>
              <a:t>TRO Conference 2024</a:t>
            </a:r>
          </a:p>
        </p:txBody>
      </p:sp>
      <p:sp>
        <p:nvSpPr>
          <p:cNvPr id="6" name="Freeform 6"/>
          <p:cNvSpPr/>
          <p:nvPr/>
        </p:nvSpPr>
        <p:spPr>
          <a:xfrm rot="1060722" flipH="1">
            <a:off x="304583" y="1362589"/>
            <a:ext cx="4562127" cy="4588963"/>
          </a:xfrm>
          <a:custGeom>
            <a:avLst/>
            <a:gdLst/>
            <a:ahLst/>
            <a:cxnLst/>
            <a:rect l="l" t="t" r="r" b="b"/>
            <a:pathLst>
              <a:path w="4562127" h="4588963">
                <a:moveTo>
                  <a:pt x="4562126" y="0"/>
                </a:moveTo>
                <a:lnTo>
                  <a:pt x="0" y="0"/>
                </a:lnTo>
                <a:lnTo>
                  <a:pt x="0" y="4588963"/>
                </a:lnTo>
                <a:lnTo>
                  <a:pt x="4562126" y="4588963"/>
                </a:lnTo>
                <a:lnTo>
                  <a:pt x="4562126" y="0"/>
                </a:lnTo>
                <a:close/>
              </a:path>
            </a:pathLst>
          </a:custGeom>
          <a:blipFill>
            <a:blip r:embed="rId4"/>
            <a:stretch>
              <a:fillRect/>
            </a:stretch>
          </a:blipFill>
        </p:spPr>
        <p:txBody>
          <a:bodyPr/>
          <a:lstStyle/>
          <a:p>
            <a:endParaRPr lang="en-US"/>
          </a:p>
        </p:txBody>
      </p:sp>
      <p:sp>
        <p:nvSpPr>
          <p:cNvPr id="7" name="Freeform 7"/>
          <p:cNvSpPr/>
          <p:nvPr/>
        </p:nvSpPr>
        <p:spPr>
          <a:xfrm rot="98986" flipH="1">
            <a:off x="13980056" y="4584856"/>
            <a:ext cx="4581499" cy="4608449"/>
          </a:xfrm>
          <a:custGeom>
            <a:avLst/>
            <a:gdLst/>
            <a:ahLst/>
            <a:cxnLst/>
            <a:rect l="l" t="t" r="r" b="b"/>
            <a:pathLst>
              <a:path w="4581499" h="4608449">
                <a:moveTo>
                  <a:pt x="4581499" y="0"/>
                </a:moveTo>
                <a:lnTo>
                  <a:pt x="0" y="0"/>
                </a:lnTo>
                <a:lnTo>
                  <a:pt x="0" y="4608448"/>
                </a:lnTo>
                <a:lnTo>
                  <a:pt x="4581499" y="4608448"/>
                </a:lnTo>
                <a:lnTo>
                  <a:pt x="4581499" y="0"/>
                </a:lnTo>
                <a:close/>
              </a:path>
            </a:pathLst>
          </a:custGeom>
          <a:blipFill>
            <a:blip r:embed="rId4"/>
            <a:stretch>
              <a:fillRect/>
            </a:stretch>
          </a:blipFill>
        </p:spPr>
        <p:txBody>
          <a:bodyPr/>
          <a:lstStyle/>
          <a:p>
            <a:endParaRPr lang="en-US"/>
          </a:p>
        </p:txBody>
      </p:sp>
      <p:sp>
        <p:nvSpPr>
          <p:cNvPr id="8" name="Freeform 8"/>
          <p:cNvSpPr/>
          <p:nvPr/>
        </p:nvSpPr>
        <p:spPr>
          <a:xfrm rot="3459258" flipH="1">
            <a:off x="13378512" y="1179570"/>
            <a:ext cx="2506725" cy="3905663"/>
          </a:xfrm>
          <a:custGeom>
            <a:avLst/>
            <a:gdLst/>
            <a:ahLst/>
            <a:cxnLst/>
            <a:rect l="l" t="t" r="r" b="b"/>
            <a:pathLst>
              <a:path w="2506725" h="3905663">
                <a:moveTo>
                  <a:pt x="2506725" y="0"/>
                </a:moveTo>
                <a:lnTo>
                  <a:pt x="0" y="0"/>
                </a:lnTo>
                <a:lnTo>
                  <a:pt x="0" y="3905662"/>
                </a:lnTo>
                <a:lnTo>
                  <a:pt x="2506725" y="3905662"/>
                </a:lnTo>
                <a:lnTo>
                  <a:pt x="250672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rot="-4245636" flipH="1">
            <a:off x="2579731" y="5652927"/>
            <a:ext cx="1705687" cy="3374560"/>
          </a:xfrm>
          <a:custGeom>
            <a:avLst/>
            <a:gdLst/>
            <a:ahLst/>
            <a:cxnLst/>
            <a:rect l="l" t="t" r="r" b="b"/>
            <a:pathLst>
              <a:path w="1705687" h="3374560">
                <a:moveTo>
                  <a:pt x="1705687" y="0"/>
                </a:moveTo>
                <a:lnTo>
                  <a:pt x="0" y="0"/>
                </a:lnTo>
                <a:lnTo>
                  <a:pt x="0" y="3374560"/>
                </a:lnTo>
                <a:lnTo>
                  <a:pt x="1705687" y="3374560"/>
                </a:lnTo>
                <a:lnTo>
                  <a:pt x="1705687"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rot="488334">
            <a:off x="7097944" y="6933894"/>
            <a:ext cx="3788362" cy="737009"/>
          </a:xfrm>
          <a:custGeom>
            <a:avLst/>
            <a:gdLst/>
            <a:ahLst/>
            <a:cxnLst/>
            <a:rect l="l" t="t" r="r" b="b"/>
            <a:pathLst>
              <a:path w="3788362" h="737009">
                <a:moveTo>
                  <a:pt x="0" y="0"/>
                </a:moveTo>
                <a:lnTo>
                  <a:pt x="3788363" y="0"/>
                </a:lnTo>
                <a:lnTo>
                  <a:pt x="3788363" y="737008"/>
                </a:lnTo>
                <a:lnTo>
                  <a:pt x="0" y="73700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Freeform 11"/>
          <p:cNvSpPr/>
          <p:nvPr/>
        </p:nvSpPr>
        <p:spPr>
          <a:xfrm rot="1547684">
            <a:off x="1423056" y="2628869"/>
            <a:ext cx="2033835" cy="2278226"/>
          </a:xfrm>
          <a:custGeom>
            <a:avLst/>
            <a:gdLst/>
            <a:ahLst/>
            <a:cxnLst/>
            <a:rect l="l" t="t" r="r" b="b"/>
            <a:pathLst>
              <a:path w="2033835" h="2278226">
                <a:moveTo>
                  <a:pt x="0" y="0"/>
                </a:moveTo>
                <a:lnTo>
                  <a:pt x="2033835" y="0"/>
                </a:lnTo>
                <a:lnTo>
                  <a:pt x="2033835" y="2278226"/>
                </a:lnTo>
                <a:lnTo>
                  <a:pt x="0" y="227822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Freeform 12"/>
          <p:cNvSpPr/>
          <p:nvPr/>
        </p:nvSpPr>
        <p:spPr>
          <a:xfrm>
            <a:off x="14598236" y="6348830"/>
            <a:ext cx="3345138" cy="991377"/>
          </a:xfrm>
          <a:custGeom>
            <a:avLst/>
            <a:gdLst/>
            <a:ahLst/>
            <a:cxnLst/>
            <a:rect l="l" t="t" r="r" b="b"/>
            <a:pathLst>
              <a:path w="3345138" h="991377">
                <a:moveTo>
                  <a:pt x="0" y="0"/>
                </a:moveTo>
                <a:lnTo>
                  <a:pt x="3345138" y="0"/>
                </a:lnTo>
                <a:lnTo>
                  <a:pt x="3345138" y="991377"/>
                </a:lnTo>
                <a:lnTo>
                  <a:pt x="0" y="99137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 name="TextBox 13"/>
          <p:cNvSpPr txBox="1"/>
          <p:nvPr/>
        </p:nvSpPr>
        <p:spPr>
          <a:xfrm>
            <a:off x="3442097" y="8077835"/>
            <a:ext cx="11403806" cy="1180465"/>
          </a:xfrm>
          <a:prstGeom prst="rect">
            <a:avLst/>
          </a:prstGeom>
        </p:spPr>
        <p:txBody>
          <a:bodyPr lIns="0" tIns="0" rIns="0" bIns="0" rtlCol="0" anchor="t">
            <a:spAutoFit/>
          </a:bodyPr>
          <a:lstStyle/>
          <a:p>
            <a:pPr algn="ctr">
              <a:lnSpc>
                <a:spcPts val="4759"/>
              </a:lnSpc>
            </a:pPr>
            <a:r>
              <a:rPr lang="en-US" sz="3399">
                <a:solidFill>
                  <a:srgbClr val="000000"/>
                </a:solidFill>
                <a:latin typeface="Canva Sans"/>
              </a:rPr>
              <a:t>Hashan Fontaine, Mary Afable (BA TR, MA RLS, R/TRO), </a:t>
            </a:r>
          </a:p>
          <a:p>
            <a:pPr algn="ctr">
              <a:lnSpc>
                <a:spcPts val="4759"/>
              </a:lnSpc>
            </a:pPr>
            <a:r>
              <a:rPr lang="en-US" sz="3399">
                <a:solidFill>
                  <a:srgbClr val="000000"/>
                </a:solidFill>
                <a:latin typeface="Canva Sans"/>
              </a:rPr>
              <a:t>Rhiannon Buffett (R/TRO, CTRS)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038" t="-8061" r="-4128" b="-18872"/>
            </a:stretch>
          </a:blipFill>
        </p:spPr>
        <p:txBody>
          <a:bodyPr/>
          <a:lstStyle/>
          <a:p>
            <a:endParaRPr lang="en-US"/>
          </a:p>
        </p:txBody>
      </p:sp>
      <p:sp>
        <p:nvSpPr>
          <p:cNvPr id="3" name="Freeform 3"/>
          <p:cNvSpPr/>
          <p:nvPr/>
        </p:nvSpPr>
        <p:spPr>
          <a:xfrm rot="5976154">
            <a:off x="1971508" y="-2710729"/>
            <a:ext cx="14344983" cy="18219679"/>
          </a:xfrm>
          <a:custGeom>
            <a:avLst/>
            <a:gdLst/>
            <a:ahLst/>
            <a:cxnLst/>
            <a:rect l="l" t="t" r="r" b="b"/>
            <a:pathLst>
              <a:path w="14344983" h="18219679">
                <a:moveTo>
                  <a:pt x="0" y="0"/>
                </a:moveTo>
                <a:lnTo>
                  <a:pt x="14344984" y="0"/>
                </a:lnTo>
                <a:lnTo>
                  <a:pt x="14344984" y="18219678"/>
                </a:lnTo>
                <a:lnTo>
                  <a:pt x="0" y="18219678"/>
                </a:lnTo>
                <a:lnTo>
                  <a:pt x="0" y="0"/>
                </a:lnTo>
                <a:close/>
              </a:path>
            </a:pathLst>
          </a:custGeom>
          <a:blipFill>
            <a:blip r:embed="rId4"/>
            <a:stretch>
              <a:fillRect/>
            </a:stretch>
          </a:blipFill>
        </p:spPr>
        <p:txBody>
          <a:bodyPr/>
          <a:lstStyle/>
          <a:p>
            <a:endParaRPr lang="en-US"/>
          </a:p>
        </p:txBody>
      </p:sp>
      <p:sp>
        <p:nvSpPr>
          <p:cNvPr id="4" name="Freeform 4"/>
          <p:cNvSpPr/>
          <p:nvPr/>
        </p:nvSpPr>
        <p:spPr>
          <a:xfrm>
            <a:off x="2541580" y="2041889"/>
            <a:ext cx="1389707" cy="1781676"/>
          </a:xfrm>
          <a:custGeom>
            <a:avLst/>
            <a:gdLst/>
            <a:ahLst/>
            <a:cxnLst/>
            <a:rect l="l" t="t" r="r" b="b"/>
            <a:pathLst>
              <a:path w="1389707" h="1781676">
                <a:moveTo>
                  <a:pt x="0" y="0"/>
                </a:moveTo>
                <a:lnTo>
                  <a:pt x="1389707" y="0"/>
                </a:lnTo>
                <a:lnTo>
                  <a:pt x="1389707" y="1781676"/>
                </a:lnTo>
                <a:lnTo>
                  <a:pt x="0" y="17816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5363912" y="1410219"/>
            <a:ext cx="7612543" cy="3045017"/>
          </a:xfrm>
          <a:custGeom>
            <a:avLst/>
            <a:gdLst/>
            <a:ahLst/>
            <a:cxnLst/>
            <a:rect l="l" t="t" r="r" b="b"/>
            <a:pathLst>
              <a:path w="7612543" h="3045017">
                <a:moveTo>
                  <a:pt x="0" y="0"/>
                </a:moveTo>
                <a:lnTo>
                  <a:pt x="7612543" y="0"/>
                </a:lnTo>
                <a:lnTo>
                  <a:pt x="7612543" y="3045017"/>
                </a:lnTo>
                <a:lnTo>
                  <a:pt x="0" y="30450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rot="740594">
            <a:off x="15054852" y="2731486"/>
            <a:ext cx="1389707" cy="1781676"/>
          </a:xfrm>
          <a:custGeom>
            <a:avLst/>
            <a:gdLst/>
            <a:ahLst/>
            <a:cxnLst/>
            <a:rect l="l" t="t" r="r" b="b"/>
            <a:pathLst>
              <a:path w="1389707" h="1781676">
                <a:moveTo>
                  <a:pt x="0" y="0"/>
                </a:moveTo>
                <a:lnTo>
                  <a:pt x="1389707" y="0"/>
                </a:lnTo>
                <a:lnTo>
                  <a:pt x="1389707" y="1781676"/>
                </a:lnTo>
                <a:lnTo>
                  <a:pt x="0" y="17816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1684208" y="4641107"/>
            <a:ext cx="3196273" cy="4114800"/>
          </a:xfrm>
          <a:custGeom>
            <a:avLst/>
            <a:gdLst/>
            <a:ahLst/>
            <a:cxnLst/>
            <a:rect l="l" t="t" r="r" b="b"/>
            <a:pathLst>
              <a:path w="3196273" h="4114800">
                <a:moveTo>
                  <a:pt x="0" y="0"/>
                </a:moveTo>
                <a:lnTo>
                  <a:pt x="3196273" y="0"/>
                </a:lnTo>
                <a:lnTo>
                  <a:pt x="319627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TextBox 8"/>
          <p:cNvSpPr txBox="1"/>
          <p:nvPr/>
        </p:nvSpPr>
        <p:spPr>
          <a:xfrm>
            <a:off x="5311545" y="1662728"/>
            <a:ext cx="7664910" cy="2341245"/>
          </a:xfrm>
          <a:prstGeom prst="rect">
            <a:avLst/>
          </a:prstGeom>
        </p:spPr>
        <p:txBody>
          <a:bodyPr lIns="0" tIns="0" rIns="0" bIns="0" rtlCol="0" anchor="t">
            <a:spAutoFit/>
          </a:bodyPr>
          <a:lstStyle/>
          <a:p>
            <a:pPr algn="ctr">
              <a:lnSpc>
                <a:spcPts val="8190"/>
              </a:lnSpc>
            </a:pPr>
            <a:r>
              <a:rPr lang="en-US" sz="9000" spc="198">
                <a:solidFill>
                  <a:srgbClr val="000000"/>
                </a:solidFill>
                <a:latin typeface="Ballpoint"/>
              </a:rPr>
              <a:t>Digital Critical Thinking &amp; DEIB</a:t>
            </a:r>
          </a:p>
        </p:txBody>
      </p:sp>
      <p:sp>
        <p:nvSpPr>
          <p:cNvPr id="9" name="TextBox 9"/>
          <p:cNvSpPr txBox="1"/>
          <p:nvPr/>
        </p:nvSpPr>
        <p:spPr>
          <a:xfrm>
            <a:off x="2929256" y="6074363"/>
            <a:ext cx="7288273" cy="3405075"/>
          </a:xfrm>
          <a:prstGeom prst="rect">
            <a:avLst/>
          </a:prstGeom>
        </p:spPr>
        <p:txBody>
          <a:bodyPr lIns="0" tIns="0" rIns="0" bIns="0" rtlCol="0" anchor="t">
            <a:spAutoFit/>
          </a:bodyPr>
          <a:lstStyle/>
          <a:p>
            <a:pPr algn="ctr">
              <a:lnSpc>
                <a:spcPts val="25078"/>
              </a:lnSpc>
            </a:pPr>
            <a:r>
              <a:rPr lang="en-US" sz="26679" spc="-853">
                <a:solidFill>
                  <a:srgbClr val="00BF63"/>
                </a:solidFill>
                <a:latin typeface="TT Bluescreens Bold"/>
              </a:rPr>
              <a:t>SEARCH</a:t>
            </a:r>
          </a:p>
        </p:txBody>
      </p:sp>
      <p:sp>
        <p:nvSpPr>
          <p:cNvPr id="10" name="TextBox 10"/>
          <p:cNvSpPr txBox="1"/>
          <p:nvPr/>
        </p:nvSpPr>
        <p:spPr>
          <a:xfrm>
            <a:off x="1611942" y="4775811"/>
            <a:ext cx="7399206" cy="1158828"/>
          </a:xfrm>
          <a:prstGeom prst="rect">
            <a:avLst/>
          </a:prstGeom>
        </p:spPr>
        <p:txBody>
          <a:bodyPr lIns="0" tIns="0" rIns="0" bIns="0" rtlCol="0" anchor="t">
            <a:spAutoFit/>
          </a:bodyPr>
          <a:lstStyle/>
          <a:p>
            <a:pPr algn="ctr">
              <a:lnSpc>
                <a:spcPts val="9570"/>
              </a:lnSpc>
            </a:pPr>
            <a:r>
              <a:rPr lang="en-US" sz="6836">
                <a:solidFill>
                  <a:srgbClr val="000000"/>
                </a:solidFill>
                <a:latin typeface="Bio Rhyme Expanded Ultra-Bold"/>
              </a:rPr>
              <a:t>LET’S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038" t="-8061" r="-4128" b="-18872"/>
            </a:stretch>
          </a:blipFill>
        </p:spPr>
        <p:txBody>
          <a:bodyPr/>
          <a:lstStyle/>
          <a:p>
            <a:endParaRPr lang="en-US"/>
          </a:p>
        </p:txBody>
      </p:sp>
      <p:sp>
        <p:nvSpPr>
          <p:cNvPr id="3" name="Freeform 3"/>
          <p:cNvSpPr/>
          <p:nvPr/>
        </p:nvSpPr>
        <p:spPr>
          <a:xfrm rot="-247732">
            <a:off x="2183494" y="16517"/>
            <a:ext cx="4510414" cy="4497284"/>
          </a:xfrm>
          <a:custGeom>
            <a:avLst/>
            <a:gdLst/>
            <a:ahLst/>
            <a:cxnLst/>
            <a:rect l="l" t="t" r="r" b="b"/>
            <a:pathLst>
              <a:path w="4510414" h="4497284">
                <a:moveTo>
                  <a:pt x="0" y="0"/>
                </a:moveTo>
                <a:lnTo>
                  <a:pt x="4510415" y="0"/>
                </a:lnTo>
                <a:lnTo>
                  <a:pt x="4510415" y="4497284"/>
                </a:lnTo>
                <a:lnTo>
                  <a:pt x="0" y="4497284"/>
                </a:lnTo>
                <a:lnTo>
                  <a:pt x="0" y="0"/>
                </a:lnTo>
                <a:close/>
              </a:path>
            </a:pathLst>
          </a:custGeom>
          <a:blipFill>
            <a:blip r:embed="rId4"/>
            <a:stretch>
              <a:fillRect/>
            </a:stretch>
          </a:blipFill>
        </p:spPr>
        <p:txBody>
          <a:bodyPr/>
          <a:lstStyle/>
          <a:p>
            <a:endParaRPr lang="en-US"/>
          </a:p>
        </p:txBody>
      </p:sp>
      <p:sp>
        <p:nvSpPr>
          <p:cNvPr id="4" name="Freeform 4"/>
          <p:cNvSpPr/>
          <p:nvPr/>
        </p:nvSpPr>
        <p:spPr>
          <a:xfrm rot="-917616">
            <a:off x="171978" y="2975727"/>
            <a:ext cx="4693491" cy="4679827"/>
          </a:xfrm>
          <a:custGeom>
            <a:avLst/>
            <a:gdLst/>
            <a:ahLst/>
            <a:cxnLst/>
            <a:rect l="l" t="t" r="r" b="b"/>
            <a:pathLst>
              <a:path w="4693491" h="4679827">
                <a:moveTo>
                  <a:pt x="0" y="0"/>
                </a:moveTo>
                <a:lnTo>
                  <a:pt x="4693491" y="0"/>
                </a:lnTo>
                <a:lnTo>
                  <a:pt x="4693491" y="4679827"/>
                </a:lnTo>
                <a:lnTo>
                  <a:pt x="0" y="4679827"/>
                </a:lnTo>
                <a:lnTo>
                  <a:pt x="0" y="0"/>
                </a:lnTo>
                <a:close/>
              </a:path>
            </a:pathLst>
          </a:custGeom>
          <a:blipFill>
            <a:blip r:embed="rId4"/>
            <a:stretch>
              <a:fillRect/>
            </a:stretch>
          </a:blipFill>
        </p:spPr>
        <p:txBody>
          <a:bodyPr/>
          <a:lstStyle/>
          <a:p>
            <a:endParaRPr lang="en-US"/>
          </a:p>
        </p:txBody>
      </p:sp>
      <p:sp>
        <p:nvSpPr>
          <p:cNvPr id="5" name="Freeform 5"/>
          <p:cNvSpPr/>
          <p:nvPr/>
        </p:nvSpPr>
        <p:spPr>
          <a:xfrm rot="-917616">
            <a:off x="2236425" y="5908018"/>
            <a:ext cx="4595062" cy="4581685"/>
          </a:xfrm>
          <a:custGeom>
            <a:avLst/>
            <a:gdLst/>
            <a:ahLst/>
            <a:cxnLst/>
            <a:rect l="l" t="t" r="r" b="b"/>
            <a:pathLst>
              <a:path w="4595062" h="4581685">
                <a:moveTo>
                  <a:pt x="0" y="0"/>
                </a:moveTo>
                <a:lnTo>
                  <a:pt x="4595063" y="0"/>
                </a:lnTo>
                <a:lnTo>
                  <a:pt x="4595063" y="4581685"/>
                </a:lnTo>
                <a:lnTo>
                  <a:pt x="0" y="4581685"/>
                </a:lnTo>
                <a:lnTo>
                  <a:pt x="0" y="0"/>
                </a:lnTo>
                <a:close/>
              </a:path>
            </a:pathLst>
          </a:custGeom>
          <a:blipFill>
            <a:blip r:embed="rId4"/>
            <a:stretch>
              <a:fillRect/>
            </a:stretch>
          </a:blipFill>
        </p:spPr>
        <p:txBody>
          <a:bodyPr/>
          <a:lstStyle/>
          <a:p>
            <a:endParaRPr lang="en-US"/>
          </a:p>
        </p:txBody>
      </p:sp>
      <p:sp>
        <p:nvSpPr>
          <p:cNvPr id="6" name="Freeform 6"/>
          <p:cNvSpPr/>
          <p:nvPr/>
        </p:nvSpPr>
        <p:spPr>
          <a:xfrm rot="-619618">
            <a:off x="11654757" y="-168543"/>
            <a:ext cx="4510414" cy="4497284"/>
          </a:xfrm>
          <a:custGeom>
            <a:avLst/>
            <a:gdLst/>
            <a:ahLst/>
            <a:cxnLst/>
            <a:rect l="l" t="t" r="r" b="b"/>
            <a:pathLst>
              <a:path w="4510414" h="4497284">
                <a:moveTo>
                  <a:pt x="0" y="0"/>
                </a:moveTo>
                <a:lnTo>
                  <a:pt x="4510415" y="0"/>
                </a:lnTo>
                <a:lnTo>
                  <a:pt x="4510415" y="4497283"/>
                </a:lnTo>
                <a:lnTo>
                  <a:pt x="0" y="4497283"/>
                </a:lnTo>
                <a:lnTo>
                  <a:pt x="0" y="0"/>
                </a:lnTo>
                <a:close/>
              </a:path>
            </a:pathLst>
          </a:custGeom>
          <a:blipFill>
            <a:blip r:embed="rId4"/>
            <a:stretch>
              <a:fillRect/>
            </a:stretch>
          </a:blipFill>
        </p:spPr>
        <p:txBody>
          <a:bodyPr/>
          <a:lstStyle/>
          <a:p>
            <a:endParaRPr lang="en-US"/>
          </a:p>
        </p:txBody>
      </p:sp>
      <p:sp>
        <p:nvSpPr>
          <p:cNvPr id="7" name="Freeform 7"/>
          <p:cNvSpPr/>
          <p:nvPr/>
        </p:nvSpPr>
        <p:spPr>
          <a:xfrm rot="-917616">
            <a:off x="13369572" y="2960235"/>
            <a:ext cx="4724565" cy="4710811"/>
          </a:xfrm>
          <a:custGeom>
            <a:avLst/>
            <a:gdLst/>
            <a:ahLst/>
            <a:cxnLst/>
            <a:rect l="l" t="t" r="r" b="b"/>
            <a:pathLst>
              <a:path w="4724565" h="4710811">
                <a:moveTo>
                  <a:pt x="0" y="0"/>
                </a:moveTo>
                <a:lnTo>
                  <a:pt x="4724566" y="0"/>
                </a:lnTo>
                <a:lnTo>
                  <a:pt x="4724566" y="4710812"/>
                </a:lnTo>
                <a:lnTo>
                  <a:pt x="0" y="4710812"/>
                </a:lnTo>
                <a:lnTo>
                  <a:pt x="0" y="0"/>
                </a:lnTo>
                <a:close/>
              </a:path>
            </a:pathLst>
          </a:custGeom>
          <a:blipFill>
            <a:blip r:embed="rId4"/>
            <a:stretch>
              <a:fillRect/>
            </a:stretch>
          </a:blipFill>
        </p:spPr>
        <p:txBody>
          <a:bodyPr/>
          <a:lstStyle/>
          <a:p>
            <a:endParaRPr lang="en-US"/>
          </a:p>
        </p:txBody>
      </p:sp>
      <p:sp>
        <p:nvSpPr>
          <p:cNvPr id="8" name="Freeform 8"/>
          <p:cNvSpPr/>
          <p:nvPr/>
        </p:nvSpPr>
        <p:spPr>
          <a:xfrm rot="-264119">
            <a:off x="11418116" y="5934243"/>
            <a:ext cx="4484678" cy="4471622"/>
          </a:xfrm>
          <a:custGeom>
            <a:avLst/>
            <a:gdLst/>
            <a:ahLst/>
            <a:cxnLst/>
            <a:rect l="l" t="t" r="r" b="b"/>
            <a:pathLst>
              <a:path w="4484678" h="4471622">
                <a:moveTo>
                  <a:pt x="0" y="0"/>
                </a:moveTo>
                <a:lnTo>
                  <a:pt x="4484678" y="0"/>
                </a:lnTo>
                <a:lnTo>
                  <a:pt x="4484678" y="4471622"/>
                </a:lnTo>
                <a:lnTo>
                  <a:pt x="0" y="4471622"/>
                </a:lnTo>
                <a:lnTo>
                  <a:pt x="0" y="0"/>
                </a:lnTo>
                <a:close/>
              </a:path>
            </a:pathLst>
          </a:custGeom>
          <a:blipFill>
            <a:blip r:embed="rId4"/>
            <a:stretch>
              <a:fillRect/>
            </a:stretch>
          </a:blipFill>
        </p:spPr>
        <p:txBody>
          <a:bodyPr/>
          <a:lstStyle/>
          <a:p>
            <a:endParaRPr lang="en-US"/>
          </a:p>
        </p:txBody>
      </p:sp>
      <p:sp>
        <p:nvSpPr>
          <p:cNvPr id="9" name="Freeform 9"/>
          <p:cNvSpPr/>
          <p:nvPr/>
        </p:nvSpPr>
        <p:spPr>
          <a:xfrm rot="-4859083">
            <a:off x="5577672" y="4198656"/>
            <a:ext cx="536973" cy="1747546"/>
          </a:xfrm>
          <a:custGeom>
            <a:avLst/>
            <a:gdLst/>
            <a:ahLst/>
            <a:cxnLst/>
            <a:rect l="l" t="t" r="r" b="b"/>
            <a:pathLst>
              <a:path w="536973" h="1747546">
                <a:moveTo>
                  <a:pt x="0" y="0"/>
                </a:moveTo>
                <a:lnTo>
                  <a:pt x="536974" y="0"/>
                </a:lnTo>
                <a:lnTo>
                  <a:pt x="536974" y="1747545"/>
                </a:lnTo>
                <a:lnTo>
                  <a:pt x="0" y="17475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rot="402067">
            <a:off x="2751881" y="993064"/>
            <a:ext cx="3574208" cy="770001"/>
          </a:xfrm>
          <a:prstGeom prst="rect">
            <a:avLst/>
          </a:prstGeom>
        </p:spPr>
        <p:txBody>
          <a:bodyPr lIns="0" tIns="0" rIns="0" bIns="0" rtlCol="0" anchor="t">
            <a:spAutoFit/>
          </a:bodyPr>
          <a:lstStyle/>
          <a:p>
            <a:pPr algn="ctr">
              <a:lnSpc>
                <a:spcPts val="5501"/>
              </a:lnSpc>
            </a:pPr>
            <a:r>
              <a:rPr lang="en-US" sz="4199">
                <a:solidFill>
                  <a:srgbClr val="000000"/>
                </a:solidFill>
                <a:latin typeface="Ballpoint"/>
              </a:rPr>
              <a:t>Seek</a:t>
            </a:r>
          </a:p>
        </p:txBody>
      </p:sp>
      <p:sp>
        <p:nvSpPr>
          <p:cNvPr id="11" name="TextBox 11"/>
          <p:cNvSpPr txBox="1"/>
          <p:nvPr/>
        </p:nvSpPr>
        <p:spPr>
          <a:xfrm rot="-221758">
            <a:off x="601770" y="4125746"/>
            <a:ext cx="3706955" cy="770001"/>
          </a:xfrm>
          <a:prstGeom prst="rect">
            <a:avLst/>
          </a:prstGeom>
        </p:spPr>
        <p:txBody>
          <a:bodyPr lIns="0" tIns="0" rIns="0" bIns="0" rtlCol="0" anchor="t">
            <a:spAutoFit/>
          </a:bodyPr>
          <a:lstStyle/>
          <a:p>
            <a:pPr algn="ctr">
              <a:lnSpc>
                <a:spcPts val="5501"/>
              </a:lnSpc>
            </a:pPr>
            <a:r>
              <a:rPr lang="en-US" sz="4199">
                <a:solidFill>
                  <a:srgbClr val="000000"/>
                </a:solidFill>
                <a:latin typeface="Ballpoint"/>
              </a:rPr>
              <a:t>Evaluation</a:t>
            </a:r>
          </a:p>
        </p:txBody>
      </p:sp>
      <p:sp>
        <p:nvSpPr>
          <p:cNvPr id="12" name="TextBox 12"/>
          <p:cNvSpPr txBox="1"/>
          <p:nvPr/>
        </p:nvSpPr>
        <p:spPr>
          <a:xfrm rot="-274206">
            <a:off x="2692281" y="7042152"/>
            <a:ext cx="3629215" cy="770001"/>
          </a:xfrm>
          <a:prstGeom prst="rect">
            <a:avLst/>
          </a:prstGeom>
        </p:spPr>
        <p:txBody>
          <a:bodyPr lIns="0" tIns="0" rIns="0" bIns="0" rtlCol="0" anchor="t">
            <a:spAutoFit/>
          </a:bodyPr>
          <a:lstStyle/>
          <a:p>
            <a:pPr algn="ctr">
              <a:lnSpc>
                <a:spcPts val="5501"/>
              </a:lnSpc>
            </a:pPr>
            <a:r>
              <a:rPr lang="en-US" sz="4199">
                <a:solidFill>
                  <a:srgbClr val="000000"/>
                </a:solidFill>
                <a:latin typeface="Ballpoint"/>
              </a:rPr>
              <a:t>Accountable</a:t>
            </a:r>
          </a:p>
        </p:txBody>
      </p:sp>
      <p:sp>
        <p:nvSpPr>
          <p:cNvPr id="13" name="TextBox 13"/>
          <p:cNvSpPr txBox="1"/>
          <p:nvPr/>
        </p:nvSpPr>
        <p:spPr>
          <a:xfrm rot="30181">
            <a:off x="12122715" y="898018"/>
            <a:ext cx="3574208" cy="770001"/>
          </a:xfrm>
          <a:prstGeom prst="rect">
            <a:avLst/>
          </a:prstGeom>
        </p:spPr>
        <p:txBody>
          <a:bodyPr lIns="0" tIns="0" rIns="0" bIns="0" rtlCol="0" anchor="t">
            <a:spAutoFit/>
          </a:bodyPr>
          <a:lstStyle/>
          <a:p>
            <a:pPr algn="ctr">
              <a:lnSpc>
                <a:spcPts val="5501"/>
              </a:lnSpc>
            </a:pPr>
            <a:r>
              <a:rPr lang="en-US" sz="4199">
                <a:solidFill>
                  <a:srgbClr val="000000"/>
                </a:solidFill>
                <a:latin typeface="Ballpoint"/>
              </a:rPr>
              <a:t>Relevant</a:t>
            </a:r>
          </a:p>
        </p:txBody>
      </p:sp>
      <p:sp>
        <p:nvSpPr>
          <p:cNvPr id="14" name="TextBox 14"/>
          <p:cNvSpPr txBox="1"/>
          <p:nvPr/>
        </p:nvSpPr>
        <p:spPr>
          <a:xfrm rot="-328066">
            <a:off x="13776807" y="4162801"/>
            <a:ext cx="3731498" cy="770001"/>
          </a:xfrm>
          <a:prstGeom prst="rect">
            <a:avLst/>
          </a:prstGeom>
        </p:spPr>
        <p:txBody>
          <a:bodyPr lIns="0" tIns="0" rIns="0" bIns="0" rtlCol="0" anchor="t">
            <a:spAutoFit/>
          </a:bodyPr>
          <a:lstStyle/>
          <a:p>
            <a:pPr algn="ctr">
              <a:lnSpc>
                <a:spcPts val="5501"/>
              </a:lnSpc>
            </a:pPr>
            <a:r>
              <a:rPr lang="en-US" sz="4199">
                <a:solidFill>
                  <a:srgbClr val="000000"/>
                </a:solidFill>
                <a:latin typeface="Ballpoint"/>
              </a:rPr>
              <a:t>Compare</a:t>
            </a:r>
          </a:p>
        </p:txBody>
      </p:sp>
      <p:sp>
        <p:nvSpPr>
          <p:cNvPr id="15" name="TextBox 15"/>
          <p:cNvSpPr txBox="1"/>
          <p:nvPr/>
        </p:nvSpPr>
        <p:spPr>
          <a:xfrm rot="388450">
            <a:off x="11963957" y="6955725"/>
            <a:ext cx="3554048" cy="770001"/>
          </a:xfrm>
          <a:prstGeom prst="rect">
            <a:avLst/>
          </a:prstGeom>
        </p:spPr>
        <p:txBody>
          <a:bodyPr lIns="0" tIns="0" rIns="0" bIns="0" rtlCol="0" anchor="t">
            <a:spAutoFit/>
          </a:bodyPr>
          <a:lstStyle/>
          <a:p>
            <a:pPr algn="ctr">
              <a:lnSpc>
                <a:spcPts val="5501"/>
              </a:lnSpc>
            </a:pPr>
            <a:r>
              <a:rPr lang="en-US" sz="4199">
                <a:solidFill>
                  <a:srgbClr val="000000"/>
                </a:solidFill>
                <a:latin typeface="Ballpoint"/>
              </a:rPr>
              <a:t>Humanize</a:t>
            </a:r>
          </a:p>
        </p:txBody>
      </p:sp>
      <p:sp>
        <p:nvSpPr>
          <p:cNvPr id="16" name="Freeform 16"/>
          <p:cNvSpPr/>
          <p:nvPr/>
        </p:nvSpPr>
        <p:spPr>
          <a:xfrm rot="-1833775">
            <a:off x="6751056" y="1320748"/>
            <a:ext cx="536973" cy="1747546"/>
          </a:xfrm>
          <a:custGeom>
            <a:avLst/>
            <a:gdLst/>
            <a:ahLst/>
            <a:cxnLst/>
            <a:rect l="l" t="t" r="r" b="b"/>
            <a:pathLst>
              <a:path w="536973" h="1747546">
                <a:moveTo>
                  <a:pt x="0" y="0"/>
                </a:moveTo>
                <a:lnTo>
                  <a:pt x="536973" y="0"/>
                </a:lnTo>
                <a:lnTo>
                  <a:pt x="536973" y="1747546"/>
                </a:lnTo>
                <a:lnTo>
                  <a:pt x="0" y="17475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rot="-7085958">
            <a:off x="7272481" y="7165031"/>
            <a:ext cx="536973" cy="1747546"/>
          </a:xfrm>
          <a:custGeom>
            <a:avLst/>
            <a:gdLst/>
            <a:ahLst/>
            <a:cxnLst/>
            <a:rect l="l" t="t" r="r" b="b"/>
            <a:pathLst>
              <a:path w="536973" h="1747546">
                <a:moveTo>
                  <a:pt x="0" y="0"/>
                </a:moveTo>
                <a:lnTo>
                  <a:pt x="536973" y="0"/>
                </a:lnTo>
                <a:lnTo>
                  <a:pt x="536973" y="1747545"/>
                </a:lnTo>
                <a:lnTo>
                  <a:pt x="0" y="17475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Freeform 18"/>
          <p:cNvSpPr/>
          <p:nvPr/>
        </p:nvSpPr>
        <p:spPr>
          <a:xfrm rot="5940916">
            <a:off x="12280940" y="4251020"/>
            <a:ext cx="536973" cy="1747546"/>
          </a:xfrm>
          <a:custGeom>
            <a:avLst/>
            <a:gdLst/>
            <a:ahLst/>
            <a:cxnLst/>
            <a:rect l="l" t="t" r="r" b="b"/>
            <a:pathLst>
              <a:path w="536973" h="1747546">
                <a:moveTo>
                  <a:pt x="0" y="0"/>
                </a:moveTo>
                <a:lnTo>
                  <a:pt x="536973" y="0"/>
                </a:lnTo>
                <a:lnTo>
                  <a:pt x="536973" y="1747545"/>
                </a:lnTo>
                <a:lnTo>
                  <a:pt x="0" y="17475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9" name="Freeform 19"/>
          <p:cNvSpPr/>
          <p:nvPr/>
        </p:nvSpPr>
        <p:spPr>
          <a:xfrm rot="8573135">
            <a:off x="10740923" y="7525745"/>
            <a:ext cx="536973" cy="1747546"/>
          </a:xfrm>
          <a:custGeom>
            <a:avLst/>
            <a:gdLst/>
            <a:ahLst/>
            <a:cxnLst/>
            <a:rect l="l" t="t" r="r" b="b"/>
            <a:pathLst>
              <a:path w="536973" h="1747546">
                <a:moveTo>
                  <a:pt x="0" y="0"/>
                </a:moveTo>
                <a:lnTo>
                  <a:pt x="536973" y="0"/>
                </a:lnTo>
                <a:lnTo>
                  <a:pt x="536973" y="1747546"/>
                </a:lnTo>
                <a:lnTo>
                  <a:pt x="0" y="17475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20"/>
          <p:cNvSpPr/>
          <p:nvPr/>
        </p:nvSpPr>
        <p:spPr>
          <a:xfrm rot="3747085">
            <a:off x="10898460" y="1452601"/>
            <a:ext cx="536973" cy="1747546"/>
          </a:xfrm>
          <a:custGeom>
            <a:avLst/>
            <a:gdLst/>
            <a:ahLst/>
            <a:cxnLst/>
            <a:rect l="l" t="t" r="r" b="b"/>
            <a:pathLst>
              <a:path w="536973" h="1747546">
                <a:moveTo>
                  <a:pt x="0" y="0"/>
                </a:moveTo>
                <a:lnTo>
                  <a:pt x="536973" y="0"/>
                </a:lnTo>
                <a:lnTo>
                  <a:pt x="536973" y="1747546"/>
                </a:lnTo>
                <a:lnTo>
                  <a:pt x="0" y="17475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TextBox 21"/>
          <p:cNvSpPr txBox="1"/>
          <p:nvPr/>
        </p:nvSpPr>
        <p:spPr>
          <a:xfrm rot="-295697">
            <a:off x="3065768" y="7831352"/>
            <a:ext cx="2976702" cy="1388964"/>
          </a:xfrm>
          <a:prstGeom prst="rect">
            <a:avLst/>
          </a:prstGeom>
        </p:spPr>
        <p:txBody>
          <a:bodyPr lIns="0" tIns="0" rIns="0" bIns="0" rtlCol="0" anchor="t">
            <a:spAutoFit/>
          </a:bodyPr>
          <a:lstStyle/>
          <a:p>
            <a:pPr algn="ctr">
              <a:lnSpc>
                <a:spcPts val="3730"/>
              </a:lnSpc>
            </a:pPr>
            <a:r>
              <a:rPr lang="en-US" sz="2847">
                <a:solidFill>
                  <a:srgbClr val="000000"/>
                </a:solidFill>
                <a:latin typeface="Dekko"/>
              </a:rPr>
              <a:t>The resource is accountable to the topic of focus</a:t>
            </a:r>
          </a:p>
        </p:txBody>
      </p:sp>
      <p:sp>
        <p:nvSpPr>
          <p:cNvPr id="22" name="TextBox 22"/>
          <p:cNvSpPr txBox="1"/>
          <p:nvPr/>
        </p:nvSpPr>
        <p:spPr>
          <a:xfrm rot="-295697">
            <a:off x="989143" y="4905827"/>
            <a:ext cx="3040465" cy="1361022"/>
          </a:xfrm>
          <a:prstGeom prst="rect">
            <a:avLst/>
          </a:prstGeom>
        </p:spPr>
        <p:txBody>
          <a:bodyPr lIns="0" tIns="0" rIns="0" bIns="0" rtlCol="0" anchor="t">
            <a:spAutoFit/>
          </a:bodyPr>
          <a:lstStyle/>
          <a:p>
            <a:pPr algn="ctr">
              <a:lnSpc>
                <a:spcPts val="3671"/>
              </a:lnSpc>
            </a:pPr>
            <a:r>
              <a:rPr lang="en-US" sz="2802">
                <a:solidFill>
                  <a:srgbClr val="000000"/>
                </a:solidFill>
                <a:latin typeface="Dekko"/>
              </a:rPr>
              <a:t>The content length and type of information provided</a:t>
            </a:r>
          </a:p>
        </p:txBody>
      </p:sp>
      <p:sp>
        <p:nvSpPr>
          <p:cNvPr id="23" name="TextBox 23"/>
          <p:cNvSpPr txBox="1"/>
          <p:nvPr/>
        </p:nvSpPr>
        <p:spPr>
          <a:xfrm rot="376462">
            <a:off x="2835222" y="1795861"/>
            <a:ext cx="3251263" cy="1278128"/>
          </a:xfrm>
          <a:prstGeom prst="rect">
            <a:avLst/>
          </a:prstGeom>
        </p:spPr>
        <p:txBody>
          <a:bodyPr lIns="0" tIns="0" rIns="0" bIns="0" rtlCol="0" anchor="t">
            <a:spAutoFit/>
          </a:bodyPr>
          <a:lstStyle/>
          <a:p>
            <a:pPr algn="ctr">
              <a:lnSpc>
                <a:spcPts val="3405"/>
              </a:lnSpc>
            </a:pPr>
            <a:r>
              <a:rPr lang="en-US" sz="2599">
                <a:solidFill>
                  <a:srgbClr val="000000"/>
                </a:solidFill>
                <a:latin typeface="Dekko"/>
              </a:rPr>
              <a:t>Choose to find a specific resource, topic, issue, concern</a:t>
            </a:r>
          </a:p>
        </p:txBody>
      </p:sp>
      <p:sp>
        <p:nvSpPr>
          <p:cNvPr id="24" name="TextBox 24"/>
          <p:cNvSpPr txBox="1"/>
          <p:nvPr/>
        </p:nvSpPr>
        <p:spPr>
          <a:xfrm rot="361348">
            <a:off x="12294848" y="7811317"/>
            <a:ext cx="2659858" cy="1519877"/>
          </a:xfrm>
          <a:prstGeom prst="rect">
            <a:avLst/>
          </a:prstGeom>
        </p:spPr>
        <p:txBody>
          <a:bodyPr lIns="0" tIns="0" rIns="0" bIns="0" rtlCol="0" anchor="t">
            <a:spAutoFit/>
          </a:bodyPr>
          <a:lstStyle/>
          <a:p>
            <a:pPr algn="ctr">
              <a:lnSpc>
                <a:spcPts val="3066"/>
              </a:lnSpc>
            </a:pPr>
            <a:r>
              <a:rPr lang="en-US" sz="2340">
                <a:solidFill>
                  <a:srgbClr val="000000"/>
                </a:solidFill>
                <a:latin typeface="Dekko"/>
              </a:rPr>
              <a:t>Empathic and compassionate relationship to resources</a:t>
            </a:r>
          </a:p>
        </p:txBody>
      </p:sp>
      <p:sp>
        <p:nvSpPr>
          <p:cNvPr id="25" name="TextBox 25"/>
          <p:cNvSpPr txBox="1"/>
          <p:nvPr/>
        </p:nvSpPr>
        <p:spPr>
          <a:xfrm rot="-295697">
            <a:off x="14365098" y="5008282"/>
            <a:ext cx="2862158" cy="721784"/>
          </a:xfrm>
          <a:prstGeom prst="rect">
            <a:avLst/>
          </a:prstGeom>
        </p:spPr>
        <p:txBody>
          <a:bodyPr lIns="0" tIns="0" rIns="0" bIns="0" rtlCol="0" anchor="t">
            <a:spAutoFit/>
          </a:bodyPr>
          <a:lstStyle/>
          <a:p>
            <a:pPr algn="ctr">
              <a:lnSpc>
                <a:spcPts val="2877"/>
              </a:lnSpc>
            </a:pPr>
            <a:r>
              <a:rPr lang="en-US" sz="2196">
                <a:solidFill>
                  <a:srgbClr val="000000"/>
                </a:solidFill>
                <a:latin typeface="Dekko"/>
              </a:rPr>
              <a:t>Pros and cons between resources found</a:t>
            </a:r>
          </a:p>
        </p:txBody>
      </p:sp>
      <p:sp>
        <p:nvSpPr>
          <p:cNvPr id="26" name="TextBox 26"/>
          <p:cNvSpPr txBox="1"/>
          <p:nvPr/>
        </p:nvSpPr>
        <p:spPr>
          <a:xfrm>
            <a:off x="12284333" y="1764961"/>
            <a:ext cx="3251263" cy="1083691"/>
          </a:xfrm>
          <a:prstGeom prst="rect">
            <a:avLst/>
          </a:prstGeom>
        </p:spPr>
        <p:txBody>
          <a:bodyPr lIns="0" tIns="0" rIns="0" bIns="0" rtlCol="0" anchor="t">
            <a:spAutoFit/>
          </a:bodyPr>
          <a:lstStyle/>
          <a:p>
            <a:pPr algn="ctr">
              <a:lnSpc>
                <a:spcPts val="2881"/>
              </a:lnSpc>
            </a:pPr>
            <a:r>
              <a:rPr lang="en-US" sz="2199">
                <a:solidFill>
                  <a:srgbClr val="000000"/>
                </a:solidFill>
                <a:latin typeface="Dekko"/>
              </a:rPr>
              <a:t>The resource is important to highlight as it relates to the topic of focus</a:t>
            </a:r>
          </a:p>
        </p:txBody>
      </p:sp>
      <p:sp>
        <p:nvSpPr>
          <p:cNvPr id="27" name="Freeform 27"/>
          <p:cNvSpPr/>
          <p:nvPr/>
        </p:nvSpPr>
        <p:spPr>
          <a:xfrm rot="-75633" flipH="1">
            <a:off x="6402854" y="2690792"/>
            <a:ext cx="5218997" cy="5249697"/>
          </a:xfrm>
          <a:custGeom>
            <a:avLst/>
            <a:gdLst/>
            <a:ahLst/>
            <a:cxnLst/>
            <a:rect l="l" t="t" r="r" b="b"/>
            <a:pathLst>
              <a:path w="5218997" h="5249697">
                <a:moveTo>
                  <a:pt x="5218998" y="0"/>
                </a:moveTo>
                <a:lnTo>
                  <a:pt x="0" y="0"/>
                </a:lnTo>
                <a:lnTo>
                  <a:pt x="0" y="5249698"/>
                </a:lnTo>
                <a:lnTo>
                  <a:pt x="5218998" y="5249698"/>
                </a:lnTo>
                <a:lnTo>
                  <a:pt x="5218998" y="0"/>
                </a:lnTo>
                <a:close/>
              </a:path>
            </a:pathLst>
          </a:custGeom>
          <a:blipFill>
            <a:blip r:embed="rId7"/>
            <a:stretch>
              <a:fillRect/>
            </a:stretch>
          </a:blipFill>
        </p:spPr>
        <p:txBody>
          <a:bodyPr/>
          <a:lstStyle/>
          <a:p>
            <a:endParaRPr lang="en-US"/>
          </a:p>
        </p:txBody>
      </p:sp>
      <p:sp>
        <p:nvSpPr>
          <p:cNvPr id="28" name="TextBox 28"/>
          <p:cNvSpPr txBox="1"/>
          <p:nvPr/>
        </p:nvSpPr>
        <p:spPr>
          <a:xfrm>
            <a:off x="7069490" y="4261632"/>
            <a:ext cx="3964102" cy="2281105"/>
          </a:xfrm>
          <a:prstGeom prst="rect">
            <a:avLst/>
          </a:prstGeom>
        </p:spPr>
        <p:txBody>
          <a:bodyPr lIns="0" tIns="0" rIns="0" bIns="0" rtlCol="0" anchor="t">
            <a:spAutoFit/>
          </a:bodyPr>
          <a:lstStyle/>
          <a:p>
            <a:pPr algn="ctr">
              <a:lnSpc>
                <a:spcPts val="4235"/>
              </a:lnSpc>
            </a:pPr>
            <a:r>
              <a:rPr lang="en-US" sz="4654" spc="102">
                <a:solidFill>
                  <a:srgbClr val="000000"/>
                </a:solidFill>
                <a:latin typeface="Ballpoint"/>
              </a:rPr>
              <a:t>Digital Critical Thinking &amp; DEIB:</a:t>
            </a:r>
          </a:p>
          <a:p>
            <a:pPr algn="ctr">
              <a:lnSpc>
                <a:spcPts val="4235"/>
              </a:lnSpc>
            </a:pPr>
            <a:endParaRPr lang="en-US" sz="4654" spc="102">
              <a:solidFill>
                <a:srgbClr val="000000"/>
              </a:solidFill>
              <a:latin typeface="Ballpoint"/>
            </a:endParaRPr>
          </a:p>
          <a:p>
            <a:pPr algn="ctr">
              <a:lnSpc>
                <a:spcPts val="4235"/>
              </a:lnSpc>
            </a:pPr>
            <a:r>
              <a:rPr lang="en-US" sz="4654" spc="102">
                <a:solidFill>
                  <a:srgbClr val="000000"/>
                </a:solidFill>
                <a:latin typeface="Ballpoint"/>
              </a:rPr>
              <a:t>SEARCH</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038" t="-8061" r="-4128" b="-18872"/>
            </a:stretch>
          </a:blipFill>
        </p:spPr>
        <p:txBody>
          <a:bodyPr/>
          <a:lstStyle/>
          <a:p>
            <a:endParaRPr lang="en-US"/>
          </a:p>
        </p:txBody>
      </p:sp>
      <p:sp>
        <p:nvSpPr>
          <p:cNvPr id="3" name="Freeform 3"/>
          <p:cNvSpPr/>
          <p:nvPr/>
        </p:nvSpPr>
        <p:spPr>
          <a:xfrm rot="5299676">
            <a:off x="2989298" y="-2573391"/>
            <a:ext cx="16113378" cy="20465731"/>
          </a:xfrm>
          <a:custGeom>
            <a:avLst/>
            <a:gdLst/>
            <a:ahLst/>
            <a:cxnLst/>
            <a:rect l="l" t="t" r="r" b="b"/>
            <a:pathLst>
              <a:path w="16113378" h="20465731">
                <a:moveTo>
                  <a:pt x="0" y="0"/>
                </a:moveTo>
                <a:lnTo>
                  <a:pt x="16113378" y="0"/>
                </a:lnTo>
                <a:lnTo>
                  <a:pt x="16113378" y="20465731"/>
                </a:lnTo>
                <a:lnTo>
                  <a:pt x="0" y="20465731"/>
                </a:lnTo>
                <a:lnTo>
                  <a:pt x="0" y="0"/>
                </a:lnTo>
                <a:close/>
              </a:path>
            </a:pathLst>
          </a:custGeom>
          <a:blipFill>
            <a:blip r:embed="rId4"/>
            <a:stretch>
              <a:fillRect/>
            </a:stretch>
          </a:blipFill>
        </p:spPr>
        <p:txBody>
          <a:bodyPr/>
          <a:lstStyle/>
          <a:p>
            <a:endParaRPr lang="en-US"/>
          </a:p>
        </p:txBody>
      </p:sp>
      <p:sp>
        <p:nvSpPr>
          <p:cNvPr id="4" name="Freeform 4"/>
          <p:cNvSpPr/>
          <p:nvPr/>
        </p:nvSpPr>
        <p:spPr>
          <a:xfrm>
            <a:off x="1152352" y="871432"/>
            <a:ext cx="5129046" cy="5120624"/>
          </a:xfrm>
          <a:custGeom>
            <a:avLst/>
            <a:gdLst/>
            <a:ahLst/>
            <a:cxnLst/>
            <a:rect l="l" t="t" r="r" b="b"/>
            <a:pathLst>
              <a:path w="5129046" h="5120624">
                <a:moveTo>
                  <a:pt x="0" y="0"/>
                </a:moveTo>
                <a:lnTo>
                  <a:pt x="5129046" y="0"/>
                </a:lnTo>
                <a:lnTo>
                  <a:pt x="5129046" y="5120624"/>
                </a:lnTo>
                <a:lnTo>
                  <a:pt x="0" y="5120624"/>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5284609" y="2754328"/>
            <a:ext cx="10656837" cy="2479661"/>
          </a:xfrm>
          <a:prstGeom prst="rect">
            <a:avLst/>
          </a:prstGeom>
        </p:spPr>
        <p:txBody>
          <a:bodyPr lIns="0" tIns="0" rIns="0" bIns="0" rtlCol="0" anchor="t">
            <a:spAutoFit/>
          </a:bodyPr>
          <a:lstStyle/>
          <a:p>
            <a:pPr algn="ctr">
              <a:lnSpc>
                <a:spcPts val="8599"/>
              </a:lnSpc>
            </a:pPr>
            <a:r>
              <a:rPr lang="en-US" sz="9999">
                <a:solidFill>
                  <a:srgbClr val="000000"/>
                </a:solidFill>
                <a:latin typeface="Ballpoint"/>
              </a:rPr>
              <a:t>Digital Critical </a:t>
            </a:r>
          </a:p>
          <a:p>
            <a:pPr algn="ctr">
              <a:lnSpc>
                <a:spcPts val="8599"/>
              </a:lnSpc>
            </a:pPr>
            <a:r>
              <a:rPr lang="en-US" sz="9999">
                <a:solidFill>
                  <a:srgbClr val="000000"/>
                </a:solidFill>
                <a:latin typeface="Ballpoint"/>
              </a:rPr>
              <a:t>Thinking Exercise</a:t>
            </a:r>
          </a:p>
        </p:txBody>
      </p:sp>
      <p:sp>
        <p:nvSpPr>
          <p:cNvPr id="6" name="Freeform 6"/>
          <p:cNvSpPr/>
          <p:nvPr/>
        </p:nvSpPr>
        <p:spPr>
          <a:xfrm rot="414080">
            <a:off x="8441088" y="5030877"/>
            <a:ext cx="4343877" cy="568653"/>
          </a:xfrm>
          <a:custGeom>
            <a:avLst/>
            <a:gdLst/>
            <a:ahLst/>
            <a:cxnLst/>
            <a:rect l="l" t="t" r="r" b="b"/>
            <a:pathLst>
              <a:path w="4343877" h="568653">
                <a:moveTo>
                  <a:pt x="0" y="0"/>
                </a:moveTo>
                <a:lnTo>
                  <a:pt x="4343878" y="0"/>
                </a:lnTo>
                <a:lnTo>
                  <a:pt x="4343878" y="568653"/>
                </a:lnTo>
                <a:lnTo>
                  <a:pt x="0" y="5686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988331">
            <a:off x="15293040" y="1891534"/>
            <a:ext cx="1589353" cy="2037632"/>
          </a:xfrm>
          <a:custGeom>
            <a:avLst/>
            <a:gdLst/>
            <a:ahLst/>
            <a:cxnLst/>
            <a:rect l="l" t="t" r="r" b="b"/>
            <a:pathLst>
              <a:path w="1589353" h="2037632">
                <a:moveTo>
                  <a:pt x="0" y="0"/>
                </a:moveTo>
                <a:lnTo>
                  <a:pt x="1589353" y="0"/>
                </a:lnTo>
                <a:lnTo>
                  <a:pt x="1589353" y="2037631"/>
                </a:lnTo>
                <a:lnTo>
                  <a:pt x="0" y="203763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4544638" y="7659474"/>
            <a:ext cx="3587277" cy="2421412"/>
          </a:xfrm>
          <a:custGeom>
            <a:avLst/>
            <a:gdLst/>
            <a:ahLst/>
            <a:cxnLst/>
            <a:rect l="l" t="t" r="r" b="b"/>
            <a:pathLst>
              <a:path w="3587277" h="2421412">
                <a:moveTo>
                  <a:pt x="0" y="0"/>
                </a:moveTo>
                <a:lnTo>
                  <a:pt x="3587277" y="0"/>
                </a:lnTo>
                <a:lnTo>
                  <a:pt x="3587277" y="2421412"/>
                </a:lnTo>
                <a:lnTo>
                  <a:pt x="0" y="24214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3527868" y="6946451"/>
            <a:ext cx="2753530" cy="3134435"/>
          </a:xfrm>
          <a:custGeom>
            <a:avLst/>
            <a:gdLst/>
            <a:ahLst/>
            <a:cxnLst/>
            <a:rect l="l" t="t" r="r" b="b"/>
            <a:pathLst>
              <a:path w="2753530" h="3134435">
                <a:moveTo>
                  <a:pt x="0" y="0"/>
                </a:moveTo>
                <a:lnTo>
                  <a:pt x="2753530" y="0"/>
                </a:lnTo>
                <a:lnTo>
                  <a:pt x="2753530" y="3134435"/>
                </a:lnTo>
                <a:lnTo>
                  <a:pt x="0" y="3134435"/>
                </a:lnTo>
                <a:lnTo>
                  <a:pt x="0" y="0"/>
                </a:lnTo>
                <a:close/>
              </a:path>
            </a:pathLst>
          </a:custGeom>
          <a:blipFill>
            <a:blip r:embed="rId12"/>
            <a:stretch>
              <a:fillRect/>
            </a:stretch>
          </a:blipFill>
        </p:spPr>
        <p:txBody>
          <a:bodyPr/>
          <a:lstStyle/>
          <a:p>
            <a:endParaRPr lang="en-US"/>
          </a:p>
        </p:txBody>
      </p:sp>
      <p:grpSp>
        <p:nvGrpSpPr>
          <p:cNvPr id="10" name="Group 10"/>
          <p:cNvGrpSpPr/>
          <p:nvPr/>
        </p:nvGrpSpPr>
        <p:grpSpPr>
          <a:xfrm>
            <a:off x="7131043" y="5992056"/>
            <a:ext cx="6963968" cy="3151279"/>
            <a:chOff x="0" y="0"/>
            <a:chExt cx="9285290" cy="4201706"/>
          </a:xfrm>
        </p:grpSpPr>
        <p:sp>
          <p:nvSpPr>
            <p:cNvPr id="11" name="TextBox 11"/>
            <p:cNvSpPr txBox="1"/>
            <p:nvPr/>
          </p:nvSpPr>
          <p:spPr>
            <a:xfrm>
              <a:off x="0" y="649368"/>
              <a:ext cx="9285290" cy="1089884"/>
            </a:xfrm>
            <a:prstGeom prst="rect">
              <a:avLst/>
            </a:prstGeom>
          </p:spPr>
          <p:txBody>
            <a:bodyPr lIns="0" tIns="0" rIns="0" bIns="0" rtlCol="0" anchor="t">
              <a:spAutoFit/>
            </a:bodyPr>
            <a:lstStyle/>
            <a:p>
              <a:pPr algn="ctr">
                <a:lnSpc>
                  <a:spcPts val="6394"/>
                </a:lnSpc>
                <a:spcBef>
                  <a:spcPct val="0"/>
                </a:spcBef>
              </a:pPr>
              <a:r>
                <a:rPr lang="en-US" sz="4567">
                  <a:solidFill>
                    <a:srgbClr val="FF6442"/>
                  </a:solidFill>
                  <a:latin typeface="Gill Sans Display Ultra-Bold"/>
                </a:rPr>
                <a:t>SPORT &amp; GENDER</a:t>
              </a:r>
            </a:p>
          </p:txBody>
        </p:sp>
        <p:sp>
          <p:nvSpPr>
            <p:cNvPr id="12" name="TextBox 12"/>
            <p:cNvSpPr txBox="1"/>
            <p:nvPr/>
          </p:nvSpPr>
          <p:spPr>
            <a:xfrm>
              <a:off x="0" y="-171450"/>
              <a:ext cx="9285290" cy="1089884"/>
            </a:xfrm>
            <a:prstGeom prst="rect">
              <a:avLst/>
            </a:prstGeom>
          </p:spPr>
          <p:txBody>
            <a:bodyPr lIns="0" tIns="0" rIns="0" bIns="0" rtlCol="0" anchor="t">
              <a:spAutoFit/>
            </a:bodyPr>
            <a:lstStyle/>
            <a:p>
              <a:pPr algn="ctr">
                <a:lnSpc>
                  <a:spcPts val="6394"/>
                </a:lnSpc>
                <a:spcBef>
                  <a:spcPct val="0"/>
                </a:spcBef>
              </a:pPr>
              <a:r>
                <a:rPr lang="en-US" sz="4567">
                  <a:solidFill>
                    <a:srgbClr val="FF6442"/>
                  </a:solidFill>
                  <a:latin typeface="Gill Sans Display Ultra-Bold"/>
                </a:rPr>
                <a:t>SPORT &amp; GENDER</a:t>
              </a:r>
            </a:p>
          </p:txBody>
        </p:sp>
        <p:sp>
          <p:nvSpPr>
            <p:cNvPr id="13" name="TextBox 13"/>
            <p:cNvSpPr txBox="1"/>
            <p:nvPr/>
          </p:nvSpPr>
          <p:spPr>
            <a:xfrm>
              <a:off x="0" y="1470186"/>
              <a:ext cx="9285290" cy="1089884"/>
            </a:xfrm>
            <a:prstGeom prst="rect">
              <a:avLst/>
            </a:prstGeom>
          </p:spPr>
          <p:txBody>
            <a:bodyPr lIns="0" tIns="0" rIns="0" bIns="0" rtlCol="0" anchor="t">
              <a:spAutoFit/>
            </a:bodyPr>
            <a:lstStyle/>
            <a:p>
              <a:pPr algn="ctr">
                <a:lnSpc>
                  <a:spcPts val="6394"/>
                </a:lnSpc>
                <a:spcBef>
                  <a:spcPct val="0"/>
                </a:spcBef>
              </a:pPr>
              <a:r>
                <a:rPr lang="en-US" sz="4567">
                  <a:solidFill>
                    <a:srgbClr val="FF6442"/>
                  </a:solidFill>
                  <a:latin typeface="Gill Sans Display Ultra-Bold"/>
                </a:rPr>
                <a:t>SPORT &amp; GENDER</a:t>
              </a:r>
            </a:p>
          </p:txBody>
        </p:sp>
        <p:sp>
          <p:nvSpPr>
            <p:cNvPr id="14" name="TextBox 14"/>
            <p:cNvSpPr txBox="1"/>
            <p:nvPr/>
          </p:nvSpPr>
          <p:spPr>
            <a:xfrm>
              <a:off x="0" y="2291004"/>
              <a:ext cx="9285290" cy="1089884"/>
            </a:xfrm>
            <a:prstGeom prst="rect">
              <a:avLst/>
            </a:prstGeom>
          </p:spPr>
          <p:txBody>
            <a:bodyPr lIns="0" tIns="0" rIns="0" bIns="0" rtlCol="0" anchor="t">
              <a:spAutoFit/>
            </a:bodyPr>
            <a:lstStyle/>
            <a:p>
              <a:pPr algn="ctr">
                <a:lnSpc>
                  <a:spcPts val="6394"/>
                </a:lnSpc>
                <a:spcBef>
                  <a:spcPct val="0"/>
                </a:spcBef>
              </a:pPr>
              <a:r>
                <a:rPr lang="en-US" sz="4567">
                  <a:solidFill>
                    <a:srgbClr val="FF6442"/>
                  </a:solidFill>
                  <a:latin typeface="Gill Sans Display"/>
                </a:rPr>
                <a:t>SPORT &amp; GENDER</a:t>
              </a:r>
            </a:p>
          </p:txBody>
        </p:sp>
        <p:sp>
          <p:nvSpPr>
            <p:cNvPr id="15" name="TextBox 15"/>
            <p:cNvSpPr txBox="1"/>
            <p:nvPr/>
          </p:nvSpPr>
          <p:spPr>
            <a:xfrm>
              <a:off x="0" y="3111822"/>
              <a:ext cx="9285290" cy="1089884"/>
            </a:xfrm>
            <a:prstGeom prst="rect">
              <a:avLst/>
            </a:prstGeom>
          </p:spPr>
          <p:txBody>
            <a:bodyPr lIns="0" tIns="0" rIns="0" bIns="0" rtlCol="0" anchor="t">
              <a:spAutoFit/>
            </a:bodyPr>
            <a:lstStyle/>
            <a:p>
              <a:pPr algn="ctr">
                <a:lnSpc>
                  <a:spcPts val="6394"/>
                </a:lnSpc>
                <a:spcBef>
                  <a:spcPct val="0"/>
                </a:spcBef>
              </a:pPr>
              <a:r>
                <a:rPr lang="en-US" sz="4567">
                  <a:solidFill>
                    <a:srgbClr val="FF6442"/>
                  </a:solidFill>
                  <a:latin typeface="Gill Sans Display"/>
                </a:rPr>
                <a:t>SPORT &amp; GENDER</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038" t="-8061" r="-4128" b="-18872"/>
            </a:stretch>
          </a:blipFill>
        </p:spPr>
        <p:txBody>
          <a:bodyPr/>
          <a:lstStyle/>
          <a:p>
            <a:endParaRPr lang="en-US"/>
          </a:p>
        </p:txBody>
      </p:sp>
      <p:sp>
        <p:nvSpPr>
          <p:cNvPr id="3" name="Freeform 3"/>
          <p:cNvSpPr/>
          <p:nvPr/>
        </p:nvSpPr>
        <p:spPr>
          <a:xfrm rot="5966813">
            <a:off x="3750727" y="-1706540"/>
            <a:ext cx="10786546" cy="13700079"/>
          </a:xfrm>
          <a:custGeom>
            <a:avLst/>
            <a:gdLst/>
            <a:ahLst/>
            <a:cxnLst/>
            <a:rect l="l" t="t" r="r" b="b"/>
            <a:pathLst>
              <a:path w="10786546" h="13700079">
                <a:moveTo>
                  <a:pt x="0" y="0"/>
                </a:moveTo>
                <a:lnTo>
                  <a:pt x="10786546" y="0"/>
                </a:lnTo>
                <a:lnTo>
                  <a:pt x="10786546" y="13700080"/>
                </a:lnTo>
                <a:lnTo>
                  <a:pt x="0" y="13700080"/>
                </a:lnTo>
                <a:lnTo>
                  <a:pt x="0" y="0"/>
                </a:lnTo>
                <a:close/>
              </a:path>
            </a:pathLst>
          </a:custGeom>
          <a:blipFill>
            <a:blip r:embed="rId4"/>
            <a:stretch>
              <a:fillRect/>
            </a:stretch>
          </a:blipFill>
        </p:spPr>
        <p:txBody>
          <a:bodyPr/>
          <a:lstStyle/>
          <a:p>
            <a:endParaRPr lang="en-US"/>
          </a:p>
        </p:txBody>
      </p:sp>
      <p:sp>
        <p:nvSpPr>
          <p:cNvPr id="4" name="Freeform 4"/>
          <p:cNvSpPr/>
          <p:nvPr/>
        </p:nvSpPr>
        <p:spPr>
          <a:xfrm>
            <a:off x="1501644" y="529928"/>
            <a:ext cx="4121568" cy="4114800"/>
          </a:xfrm>
          <a:custGeom>
            <a:avLst/>
            <a:gdLst/>
            <a:ahLst/>
            <a:cxnLst/>
            <a:rect l="l" t="t" r="r" b="b"/>
            <a:pathLst>
              <a:path w="4121568" h="4114800">
                <a:moveTo>
                  <a:pt x="0" y="0"/>
                </a:moveTo>
                <a:lnTo>
                  <a:pt x="4121567" y="0"/>
                </a:lnTo>
                <a:lnTo>
                  <a:pt x="4121567" y="4114800"/>
                </a:lnTo>
                <a:lnTo>
                  <a:pt x="0" y="4114800"/>
                </a:lnTo>
                <a:lnTo>
                  <a:pt x="0" y="0"/>
                </a:lnTo>
                <a:close/>
              </a:path>
            </a:pathLst>
          </a:custGeom>
          <a:blipFill>
            <a:blip r:embed="rId5"/>
            <a:stretch>
              <a:fillRect/>
            </a:stretch>
          </a:blipFill>
        </p:spPr>
        <p:txBody>
          <a:bodyPr/>
          <a:lstStyle/>
          <a:p>
            <a:endParaRPr lang="en-US"/>
          </a:p>
        </p:txBody>
      </p:sp>
      <p:grpSp>
        <p:nvGrpSpPr>
          <p:cNvPr id="5" name="Group 5"/>
          <p:cNvGrpSpPr/>
          <p:nvPr/>
        </p:nvGrpSpPr>
        <p:grpSpPr>
          <a:xfrm>
            <a:off x="5486400" y="4307578"/>
            <a:ext cx="7315200" cy="288178"/>
            <a:chOff x="0" y="0"/>
            <a:chExt cx="9753600" cy="384238"/>
          </a:xfrm>
        </p:grpSpPr>
        <p:sp>
          <p:nvSpPr>
            <p:cNvPr id="6" name="Freeform 6"/>
            <p:cNvSpPr/>
            <p:nvPr/>
          </p:nvSpPr>
          <p:spPr>
            <a:xfrm>
              <a:off x="0" y="0"/>
              <a:ext cx="9753600" cy="212806"/>
            </a:xfrm>
            <a:custGeom>
              <a:avLst/>
              <a:gdLst/>
              <a:ahLst/>
              <a:cxnLst/>
              <a:rect l="l" t="t" r="r" b="b"/>
              <a:pathLst>
                <a:path w="9753600" h="212806">
                  <a:moveTo>
                    <a:pt x="0" y="0"/>
                  </a:moveTo>
                  <a:lnTo>
                    <a:pt x="9753600" y="0"/>
                  </a:lnTo>
                  <a:lnTo>
                    <a:pt x="9753600" y="212806"/>
                  </a:lnTo>
                  <a:lnTo>
                    <a:pt x="0" y="2128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685043" y="212806"/>
              <a:ext cx="7857304" cy="171432"/>
            </a:xfrm>
            <a:custGeom>
              <a:avLst/>
              <a:gdLst/>
              <a:ahLst/>
              <a:cxnLst/>
              <a:rect l="l" t="t" r="r" b="b"/>
              <a:pathLst>
                <a:path w="7857304" h="171432">
                  <a:moveTo>
                    <a:pt x="0" y="0"/>
                  </a:moveTo>
                  <a:lnTo>
                    <a:pt x="7857304" y="0"/>
                  </a:lnTo>
                  <a:lnTo>
                    <a:pt x="7857304" y="171432"/>
                  </a:lnTo>
                  <a:lnTo>
                    <a:pt x="0" y="1714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8" name="TextBox 8"/>
          <p:cNvSpPr txBox="1"/>
          <p:nvPr/>
        </p:nvSpPr>
        <p:spPr>
          <a:xfrm>
            <a:off x="4000336" y="2071742"/>
            <a:ext cx="10656837" cy="1967219"/>
          </a:xfrm>
          <a:prstGeom prst="rect">
            <a:avLst/>
          </a:prstGeom>
        </p:spPr>
        <p:txBody>
          <a:bodyPr lIns="0" tIns="0" rIns="0" bIns="0" rtlCol="0" anchor="t">
            <a:spAutoFit/>
          </a:bodyPr>
          <a:lstStyle/>
          <a:p>
            <a:pPr algn="ctr">
              <a:lnSpc>
                <a:spcPts val="14420"/>
              </a:lnSpc>
              <a:spcBef>
                <a:spcPct val="0"/>
              </a:spcBef>
            </a:pPr>
            <a:r>
              <a:rPr lang="en-US" sz="10300">
                <a:solidFill>
                  <a:srgbClr val="000000"/>
                </a:solidFill>
                <a:latin typeface="Ballpoint"/>
              </a:rPr>
              <a:t>Build Your Resources!</a:t>
            </a:r>
          </a:p>
        </p:txBody>
      </p:sp>
      <p:grpSp>
        <p:nvGrpSpPr>
          <p:cNvPr id="9" name="Group 9"/>
          <p:cNvGrpSpPr/>
          <p:nvPr/>
        </p:nvGrpSpPr>
        <p:grpSpPr>
          <a:xfrm>
            <a:off x="3414405" y="5334118"/>
            <a:ext cx="11828699" cy="3016405"/>
            <a:chOff x="0" y="0"/>
            <a:chExt cx="15771599" cy="4021874"/>
          </a:xfrm>
        </p:grpSpPr>
        <p:sp>
          <p:nvSpPr>
            <p:cNvPr id="10" name="TextBox 10"/>
            <p:cNvSpPr txBox="1"/>
            <p:nvPr/>
          </p:nvSpPr>
          <p:spPr>
            <a:xfrm>
              <a:off x="0" y="285750"/>
              <a:ext cx="15771599" cy="2799240"/>
            </a:xfrm>
            <a:prstGeom prst="rect">
              <a:avLst/>
            </a:prstGeom>
          </p:spPr>
          <p:txBody>
            <a:bodyPr lIns="0" tIns="0" rIns="0" bIns="0" rtlCol="0" anchor="t">
              <a:spAutoFit/>
            </a:bodyPr>
            <a:lstStyle/>
            <a:p>
              <a:pPr algn="ctr">
                <a:lnSpc>
                  <a:spcPts val="7694"/>
                </a:lnSpc>
              </a:pPr>
              <a:r>
                <a:rPr lang="en-US" sz="8843">
                  <a:solidFill>
                    <a:srgbClr val="597CFF"/>
                  </a:solidFill>
                  <a:latin typeface="TAN Headline"/>
                </a:rPr>
                <a:t>What types         of resources</a:t>
              </a:r>
            </a:p>
          </p:txBody>
        </p:sp>
        <p:sp>
          <p:nvSpPr>
            <p:cNvPr id="11" name="TextBox 11"/>
            <p:cNvSpPr txBox="1"/>
            <p:nvPr/>
          </p:nvSpPr>
          <p:spPr>
            <a:xfrm>
              <a:off x="0" y="2753713"/>
              <a:ext cx="15771599" cy="1268161"/>
            </a:xfrm>
            <a:prstGeom prst="rect">
              <a:avLst/>
            </a:prstGeom>
          </p:spPr>
          <p:txBody>
            <a:bodyPr lIns="0" tIns="0" rIns="0" bIns="0" rtlCol="0" anchor="t">
              <a:spAutoFit/>
            </a:bodyPr>
            <a:lstStyle/>
            <a:p>
              <a:pPr algn="ctr">
                <a:lnSpc>
                  <a:spcPts val="8082"/>
                </a:lnSpc>
              </a:pPr>
              <a:r>
                <a:rPr lang="en-US" sz="5773" spc="577">
                  <a:solidFill>
                    <a:srgbClr val="000000"/>
                  </a:solidFill>
                  <a:latin typeface="Fraunces"/>
                </a:rPr>
                <a:t>CAN WE ACCESS?</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038" t="-8061" r="-4128" b="-18872"/>
            </a:stretch>
          </a:blipFill>
        </p:spPr>
        <p:txBody>
          <a:bodyPr/>
          <a:lstStyle/>
          <a:p>
            <a:endParaRPr lang="en-US"/>
          </a:p>
        </p:txBody>
      </p:sp>
      <p:sp>
        <p:nvSpPr>
          <p:cNvPr id="3" name="Freeform 3"/>
          <p:cNvSpPr/>
          <p:nvPr/>
        </p:nvSpPr>
        <p:spPr>
          <a:xfrm rot="-247732">
            <a:off x="2183494" y="16517"/>
            <a:ext cx="4510414" cy="4497284"/>
          </a:xfrm>
          <a:custGeom>
            <a:avLst/>
            <a:gdLst/>
            <a:ahLst/>
            <a:cxnLst/>
            <a:rect l="l" t="t" r="r" b="b"/>
            <a:pathLst>
              <a:path w="4510414" h="4497284">
                <a:moveTo>
                  <a:pt x="0" y="0"/>
                </a:moveTo>
                <a:lnTo>
                  <a:pt x="4510415" y="0"/>
                </a:lnTo>
                <a:lnTo>
                  <a:pt x="4510415" y="4497284"/>
                </a:lnTo>
                <a:lnTo>
                  <a:pt x="0" y="4497284"/>
                </a:lnTo>
                <a:lnTo>
                  <a:pt x="0" y="0"/>
                </a:lnTo>
                <a:close/>
              </a:path>
            </a:pathLst>
          </a:custGeom>
          <a:blipFill>
            <a:blip r:embed="rId4"/>
            <a:stretch>
              <a:fillRect/>
            </a:stretch>
          </a:blipFill>
        </p:spPr>
        <p:txBody>
          <a:bodyPr/>
          <a:lstStyle/>
          <a:p>
            <a:endParaRPr lang="en-US"/>
          </a:p>
        </p:txBody>
      </p:sp>
      <p:sp>
        <p:nvSpPr>
          <p:cNvPr id="4" name="Freeform 4"/>
          <p:cNvSpPr/>
          <p:nvPr/>
        </p:nvSpPr>
        <p:spPr>
          <a:xfrm rot="-917616">
            <a:off x="171978" y="2975727"/>
            <a:ext cx="4693491" cy="4679827"/>
          </a:xfrm>
          <a:custGeom>
            <a:avLst/>
            <a:gdLst/>
            <a:ahLst/>
            <a:cxnLst/>
            <a:rect l="l" t="t" r="r" b="b"/>
            <a:pathLst>
              <a:path w="4693491" h="4679827">
                <a:moveTo>
                  <a:pt x="0" y="0"/>
                </a:moveTo>
                <a:lnTo>
                  <a:pt x="4693491" y="0"/>
                </a:lnTo>
                <a:lnTo>
                  <a:pt x="4693491" y="4679827"/>
                </a:lnTo>
                <a:lnTo>
                  <a:pt x="0" y="4679827"/>
                </a:lnTo>
                <a:lnTo>
                  <a:pt x="0" y="0"/>
                </a:lnTo>
                <a:close/>
              </a:path>
            </a:pathLst>
          </a:custGeom>
          <a:blipFill>
            <a:blip r:embed="rId4"/>
            <a:stretch>
              <a:fillRect/>
            </a:stretch>
          </a:blipFill>
        </p:spPr>
        <p:txBody>
          <a:bodyPr/>
          <a:lstStyle/>
          <a:p>
            <a:endParaRPr lang="en-US"/>
          </a:p>
        </p:txBody>
      </p:sp>
      <p:sp>
        <p:nvSpPr>
          <p:cNvPr id="5" name="Freeform 5"/>
          <p:cNvSpPr/>
          <p:nvPr/>
        </p:nvSpPr>
        <p:spPr>
          <a:xfrm rot="-74983">
            <a:off x="6796658" y="3367629"/>
            <a:ext cx="4220706" cy="4213775"/>
          </a:xfrm>
          <a:custGeom>
            <a:avLst/>
            <a:gdLst/>
            <a:ahLst/>
            <a:cxnLst/>
            <a:rect l="l" t="t" r="r" b="b"/>
            <a:pathLst>
              <a:path w="4220706" h="4213775">
                <a:moveTo>
                  <a:pt x="0" y="0"/>
                </a:moveTo>
                <a:lnTo>
                  <a:pt x="4220706" y="0"/>
                </a:lnTo>
                <a:lnTo>
                  <a:pt x="4220706" y="4213775"/>
                </a:lnTo>
                <a:lnTo>
                  <a:pt x="0" y="4213775"/>
                </a:lnTo>
                <a:lnTo>
                  <a:pt x="0" y="0"/>
                </a:lnTo>
                <a:close/>
              </a:path>
            </a:pathLst>
          </a:custGeom>
          <a:blipFill>
            <a:blip r:embed="rId5"/>
            <a:stretch>
              <a:fillRect/>
            </a:stretch>
          </a:blipFill>
        </p:spPr>
        <p:txBody>
          <a:bodyPr/>
          <a:lstStyle/>
          <a:p>
            <a:endParaRPr lang="en-US"/>
          </a:p>
        </p:txBody>
      </p:sp>
      <p:sp>
        <p:nvSpPr>
          <p:cNvPr id="6" name="Freeform 6"/>
          <p:cNvSpPr/>
          <p:nvPr/>
        </p:nvSpPr>
        <p:spPr>
          <a:xfrm rot="-917616">
            <a:off x="2236425" y="5908018"/>
            <a:ext cx="4595062" cy="4581685"/>
          </a:xfrm>
          <a:custGeom>
            <a:avLst/>
            <a:gdLst/>
            <a:ahLst/>
            <a:cxnLst/>
            <a:rect l="l" t="t" r="r" b="b"/>
            <a:pathLst>
              <a:path w="4595062" h="4581685">
                <a:moveTo>
                  <a:pt x="0" y="0"/>
                </a:moveTo>
                <a:lnTo>
                  <a:pt x="4595063" y="0"/>
                </a:lnTo>
                <a:lnTo>
                  <a:pt x="4595063" y="4581685"/>
                </a:lnTo>
                <a:lnTo>
                  <a:pt x="0" y="4581685"/>
                </a:lnTo>
                <a:lnTo>
                  <a:pt x="0" y="0"/>
                </a:lnTo>
                <a:close/>
              </a:path>
            </a:pathLst>
          </a:custGeom>
          <a:blipFill>
            <a:blip r:embed="rId4"/>
            <a:stretch>
              <a:fillRect/>
            </a:stretch>
          </a:blipFill>
        </p:spPr>
        <p:txBody>
          <a:bodyPr/>
          <a:lstStyle/>
          <a:p>
            <a:endParaRPr lang="en-US"/>
          </a:p>
        </p:txBody>
      </p:sp>
      <p:sp>
        <p:nvSpPr>
          <p:cNvPr id="7" name="Freeform 7"/>
          <p:cNvSpPr/>
          <p:nvPr/>
        </p:nvSpPr>
        <p:spPr>
          <a:xfrm rot="-619618">
            <a:off x="11654757" y="-168543"/>
            <a:ext cx="4510414" cy="4497284"/>
          </a:xfrm>
          <a:custGeom>
            <a:avLst/>
            <a:gdLst/>
            <a:ahLst/>
            <a:cxnLst/>
            <a:rect l="l" t="t" r="r" b="b"/>
            <a:pathLst>
              <a:path w="4510414" h="4497284">
                <a:moveTo>
                  <a:pt x="0" y="0"/>
                </a:moveTo>
                <a:lnTo>
                  <a:pt x="4510415" y="0"/>
                </a:lnTo>
                <a:lnTo>
                  <a:pt x="4510415" y="4497283"/>
                </a:lnTo>
                <a:lnTo>
                  <a:pt x="0" y="4497283"/>
                </a:lnTo>
                <a:lnTo>
                  <a:pt x="0" y="0"/>
                </a:lnTo>
                <a:close/>
              </a:path>
            </a:pathLst>
          </a:custGeom>
          <a:blipFill>
            <a:blip r:embed="rId4"/>
            <a:stretch>
              <a:fillRect/>
            </a:stretch>
          </a:blipFill>
        </p:spPr>
        <p:txBody>
          <a:bodyPr/>
          <a:lstStyle/>
          <a:p>
            <a:endParaRPr lang="en-US"/>
          </a:p>
        </p:txBody>
      </p:sp>
      <p:sp>
        <p:nvSpPr>
          <p:cNvPr id="8" name="Freeform 8"/>
          <p:cNvSpPr/>
          <p:nvPr/>
        </p:nvSpPr>
        <p:spPr>
          <a:xfrm rot="-917616">
            <a:off x="13369572" y="2960235"/>
            <a:ext cx="4724565" cy="4710811"/>
          </a:xfrm>
          <a:custGeom>
            <a:avLst/>
            <a:gdLst/>
            <a:ahLst/>
            <a:cxnLst/>
            <a:rect l="l" t="t" r="r" b="b"/>
            <a:pathLst>
              <a:path w="4724565" h="4710811">
                <a:moveTo>
                  <a:pt x="0" y="0"/>
                </a:moveTo>
                <a:lnTo>
                  <a:pt x="4724566" y="0"/>
                </a:lnTo>
                <a:lnTo>
                  <a:pt x="4724566" y="4710812"/>
                </a:lnTo>
                <a:lnTo>
                  <a:pt x="0" y="4710812"/>
                </a:lnTo>
                <a:lnTo>
                  <a:pt x="0" y="0"/>
                </a:lnTo>
                <a:close/>
              </a:path>
            </a:pathLst>
          </a:custGeom>
          <a:blipFill>
            <a:blip r:embed="rId4"/>
            <a:stretch>
              <a:fillRect/>
            </a:stretch>
          </a:blipFill>
        </p:spPr>
        <p:txBody>
          <a:bodyPr/>
          <a:lstStyle/>
          <a:p>
            <a:endParaRPr lang="en-US"/>
          </a:p>
        </p:txBody>
      </p:sp>
      <p:sp>
        <p:nvSpPr>
          <p:cNvPr id="9" name="Freeform 9"/>
          <p:cNvSpPr/>
          <p:nvPr/>
        </p:nvSpPr>
        <p:spPr>
          <a:xfrm rot="-264119">
            <a:off x="11418116" y="5934243"/>
            <a:ext cx="4484678" cy="4471622"/>
          </a:xfrm>
          <a:custGeom>
            <a:avLst/>
            <a:gdLst/>
            <a:ahLst/>
            <a:cxnLst/>
            <a:rect l="l" t="t" r="r" b="b"/>
            <a:pathLst>
              <a:path w="4484678" h="4471622">
                <a:moveTo>
                  <a:pt x="0" y="0"/>
                </a:moveTo>
                <a:lnTo>
                  <a:pt x="4484678" y="0"/>
                </a:lnTo>
                <a:lnTo>
                  <a:pt x="4484678" y="4471622"/>
                </a:lnTo>
                <a:lnTo>
                  <a:pt x="0" y="4471622"/>
                </a:lnTo>
                <a:lnTo>
                  <a:pt x="0" y="0"/>
                </a:lnTo>
                <a:close/>
              </a:path>
            </a:pathLst>
          </a:custGeom>
          <a:blipFill>
            <a:blip r:embed="rId4"/>
            <a:stretch>
              <a:fillRect/>
            </a:stretch>
          </a:blipFill>
        </p:spPr>
        <p:txBody>
          <a:bodyPr/>
          <a:lstStyle/>
          <a:p>
            <a:endParaRPr lang="en-US"/>
          </a:p>
        </p:txBody>
      </p:sp>
      <p:sp>
        <p:nvSpPr>
          <p:cNvPr id="10" name="Freeform 10"/>
          <p:cNvSpPr/>
          <p:nvPr/>
        </p:nvSpPr>
        <p:spPr>
          <a:xfrm rot="-4859083">
            <a:off x="5577672" y="4198656"/>
            <a:ext cx="536973" cy="1747546"/>
          </a:xfrm>
          <a:custGeom>
            <a:avLst/>
            <a:gdLst/>
            <a:ahLst/>
            <a:cxnLst/>
            <a:rect l="l" t="t" r="r" b="b"/>
            <a:pathLst>
              <a:path w="536973" h="1747546">
                <a:moveTo>
                  <a:pt x="0" y="0"/>
                </a:moveTo>
                <a:lnTo>
                  <a:pt x="536974" y="0"/>
                </a:lnTo>
                <a:lnTo>
                  <a:pt x="536974" y="1747545"/>
                </a:lnTo>
                <a:lnTo>
                  <a:pt x="0" y="17475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TextBox 11"/>
          <p:cNvSpPr txBox="1"/>
          <p:nvPr/>
        </p:nvSpPr>
        <p:spPr>
          <a:xfrm rot="402067">
            <a:off x="2694726" y="961134"/>
            <a:ext cx="3574208" cy="1803782"/>
          </a:xfrm>
          <a:prstGeom prst="rect">
            <a:avLst/>
          </a:prstGeom>
        </p:spPr>
        <p:txBody>
          <a:bodyPr lIns="0" tIns="0" rIns="0" bIns="0" rtlCol="0" anchor="t">
            <a:spAutoFit/>
          </a:bodyPr>
          <a:lstStyle/>
          <a:p>
            <a:pPr algn="ctr">
              <a:lnSpc>
                <a:spcPts val="6811"/>
              </a:lnSpc>
            </a:pPr>
            <a:r>
              <a:rPr lang="en-US" sz="5199">
                <a:solidFill>
                  <a:srgbClr val="000000"/>
                </a:solidFill>
                <a:latin typeface="Ballpoint"/>
              </a:rPr>
              <a:t>Fiction &amp; </a:t>
            </a:r>
          </a:p>
          <a:p>
            <a:pPr algn="ctr">
              <a:lnSpc>
                <a:spcPts val="6811"/>
              </a:lnSpc>
            </a:pPr>
            <a:r>
              <a:rPr lang="en-US" sz="5199">
                <a:solidFill>
                  <a:srgbClr val="000000"/>
                </a:solidFill>
                <a:latin typeface="Ballpoint"/>
              </a:rPr>
              <a:t>Non-Fiction</a:t>
            </a:r>
          </a:p>
        </p:txBody>
      </p:sp>
      <p:sp>
        <p:nvSpPr>
          <p:cNvPr id="12" name="TextBox 12"/>
          <p:cNvSpPr txBox="1"/>
          <p:nvPr/>
        </p:nvSpPr>
        <p:spPr>
          <a:xfrm rot="-221758">
            <a:off x="661009" y="4518311"/>
            <a:ext cx="3706955" cy="946531"/>
          </a:xfrm>
          <a:prstGeom prst="rect">
            <a:avLst/>
          </a:prstGeom>
        </p:spPr>
        <p:txBody>
          <a:bodyPr lIns="0" tIns="0" rIns="0" bIns="0" rtlCol="0" anchor="t">
            <a:spAutoFit/>
          </a:bodyPr>
          <a:lstStyle/>
          <a:p>
            <a:pPr algn="ctr">
              <a:lnSpc>
                <a:spcPts val="6811"/>
              </a:lnSpc>
            </a:pPr>
            <a:r>
              <a:rPr lang="en-US" sz="5199">
                <a:solidFill>
                  <a:srgbClr val="000000"/>
                </a:solidFill>
                <a:latin typeface="Ballpoint"/>
              </a:rPr>
              <a:t>Podcasts</a:t>
            </a:r>
          </a:p>
        </p:txBody>
      </p:sp>
      <p:sp>
        <p:nvSpPr>
          <p:cNvPr id="13" name="TextBox 13"/>
          <p:cNvSpPr txBox="1"/>
          <p:nvPr/>
        </p:nvSpPr>
        <p:spPr>
          <a:xfrm rot="-274206">
            <a:off x="2683704" y="7656692"/>
            <a:ext cx="3629215" cy="946531"/>
          </a:xfrm>
          <a:prstGeom prst="rect">
            <a:avLst/>
          </a:prstGeom>
        </p:spPr>
        <p:txBody>
          <a:bodyPr lIns="0" tIns="0" rIns="0" bIns="0" rtlCol="0" anchor="t">
            <a:spAutoFit/>
          </a:bodyPr>
          <a:lstStyle/>
          <a:p>
            <a:pPr algn="ctr">
              <a:lnSpc>
                <a:spcPts val="6811"/>
              </a:lnSpc>
            </a:pPr>
            <a:r>
              <a:rPr lang="en-US" sz="5199">
                <a:solidFill>
                  <a:srgbClr val="000000"/>
                </a:solidFill>
                <a:latin typeface="Ballpoint"/>
              </a:rPr>
              <a:t>Essays</a:t>
            </a:r>
          </a:p>
        </p:txBody>
      </p:sp>
      <p:sp>
        <p:nvSpPr>
          <p:cNvPr id="14" name="TextBox 14"/>
          <p:cNvSpPr txBox="1"/>
          <p:nvPr/>
        </p:nvSpPr>
        <p:spPr>
          <a:xfrm rot="30181">
            <a:off x="12154271" y="1389316"/>
            <a:ext cx="3574208" cy="946531"/>
          </a:xfrm>
          <a:prstGeom prst="rect">
            <a:avLst/>
          </a:prstGeom>
        </p:spPr>
        <p:txBody>
          <a:bodyPr lIns="0" tIns="0" rIns="0" bIns="0" rtlCol="0" anchor="t">
            <a:spAutoFit/>
          </a:bodyPr>
          <a:lstStyle/>
          <a:p>
            <a:pPr algn="ctr">
              <a:lnSpc>
                <a:spcPts val="6811"/>
              </a:lnSpc>
            </a:pPr>
            <a:r>
              <a:rPr lang="en-US" sz="5199">
                <a:solidFill>
                  <a:srgbClr val="000000"/>
                </a:solidFill>
                <a:latin typeface="Ballpoint"/>
              </a:rPr>
              <a:t>Documentaries</a:t>
            </a:r>
          </a:p>
        </p:txBody>
      </p:sp>
      <p:sp>
        <p:nvSpPr>
          <p:cNvPr id="15" name="TextBox 15"/>
          <p:cNvSpPr txBox="1"/>
          <p:nvPr/>
        </p:nvSpPr>
        <p:spPr>
          <a:xfrm rot="-328066">
            <a:off x="13859050" y="4570872"/>
            <a:ext cx="3731498" cy="946531"/>
          </a:xfrm>
          <a:prstGeom prst="rect">
            <a:avLst/>
          </a:prstGeom>
        </p:spPr>
        <p:txBody>
          <a:bodyPr lIns="0" tIns="0" rIns="0" bIns="0" rtlCol="0" anchor="t">
            <a:spAutoFit/>
          </a:bodyPr>
          <a:lstStyle/>
          <a:p>
            <a:pPr algn="ctr">
              <a:lnSpc>
                <a:spcPts val="6811"/>
              </a:lnSpc>
            </a:pPr>
            <a:r>
              <a:rPr lang="en-US" sz="5199">
                <a:solidFill>
                  <a:srgbClr val="000000"/>
                </a:solidFill>
                <a:latin typeface="Ballpoint"/>
              </a:rPr>
              <a:t>(Social) Media</a:t>
            </a:r>
          </a:p>
        </p:txBody>
      </p:sp>
      <p:sp>
        <p:nvSpPr>
          <p:cNvPr id="16" name="TextBox 16"/>
          <p:cNvSpPr txBox="1"/>
          <p:nvPr/>
        </p:nvSpPr>
        <p:spPr>
          <a:xfrm rot="388450">
            <a:off x="11891895" y="7209272"/>
            <a:ext cx="3554048" cy="1803781"/>
          </a:xfrm>
          <a:prstGeom prst="rect">
            <a:avLst/>
          </a:prstGeom>
        </p:spPr>
        <p:txBody>
          <a:bodyPr lIns="0" tIns="0" rIns="0" bIns="0" rtlCol="0" anchor="t">
            <a:spAutoFit/>
          </a:bodyPr>
          <a:lstStyle/>
          <a:p>
            <a:pPr algn="ctr">
              <a:lnSpc>
                <a:spcPts val="6811"/>
              </a:lnSpc>
            </a:pPr>
            <a:r>
              <a:rPr lang="en-US" sz="5199">
                <a:solidFill>
                  <a:srgbClr val="000000"/>
                </a:solidFill>
                <a:latin typeface="Ballpoint"/>
              </a:rPr>
              <a:t>Subject Matter Experts</a:t>
            </a:r>
          </a:p>
        </p:txBody>
      </p:sp>
      <p:sp>
        <p:nvSpPr>
          <p:cNvPr id="17" name="Freeform 17"/>
          <p:cNvSpPr/>
          <p:nvPr/>
        </p:nvSpPr>
        <p:spPr>
          <a:xfrm rot="-1833775">
            <a:off x="6751056" y="1320748"/>
            <a:ext cx="536973" cy="1747546"/>
          </a:xfrm>
          <a:custGeom>
            <a:avLst/>
            <a:gdLst/>
            <a:ahLst/>
            <a:cxnLst/>
            <a:rect l="l" t="t" r="r" b="b"/>
            <a:pathLst>
              <a:path w="536973" h="1747546">
                <a:moveTo>
                  <a:pt x="0" y="0"/>
                </a:moveTo>
                <a:lnTo>
                  <a:pt x="536973" y="0"/>
                </a:lnTo>
                <a:lnTo>
                  <a:pt x="536973" y="1747546"/>
                </a:lnTo>
                <a:lnTo>
                  <a:pt x="0" y="1747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rot="-7085958">
            <a:off x="7272481" y="7165031"/>
            <a:ext cx="536973" cy="1747546"/>
          </a:xfrm>
          <a:custGeom>
            <a:avLst/>
            <a:gdLst/>
            <a:ahLst/>
            <a:cxnLst/>
            <a:rect l="l" t="t" r="r" b="b"/>
            <a:pathLst>
              <a:path w="536973" h="1747546">
                <a:moveTo>
                  <a:pt x="0" y="0"/>
                </a:moveTo>
                <a:lnTo>
                  <a:pt x="536973" y="0"/>
                </a:lnTo>
                <a:lnTo>
                  <a:pt x="536973" y="1747545"/>
                </a:lnTo>
                <a:lnTo>
                  <a:pt x="0" y="17475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Freeform 19"/>
          <p:cNvSpPr/>
          <p:nvPr/>
        </p:nvSpPr>
        <p:spPr>
          <a:xfrm rot="5940916">
            <a:off x="12280940" y="4251020"/>
            <a:ext cx="536973" cy="1747546"/>
          </a:xfrm>
          <a:custGeom>
            <a:avLst/>
            <a:gdLst/>
            <a:ahLst/>
            <a:cxnLst/>
            <a:rect l="l" t="t" r="r" b="b"/>
            <a:pathLst>
              <a:path w="536973" h="1747546">
                <a:moveTo>
                  <a:pt x="0" y="0"/>
                </a:moveTo>
                <a:lnTo>
                  <a:pt x="536973" y="0"/>
                </a:lnTo>
                <a:lnTo>
                  <a:pt x="536973" y="1747545"/>
                </a:lnTo>
                <a:lnTo>
                  <a:pt x="0" y="17475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Freeform 20"/>
          <p:cNvSpPr/>
          <p:nvPr/>
        </p:nvSpPr>
        <p:spPr>
          <a:xfrm rot="8573135">
            <a:off x="10740923" y="7525745"/>
            <a:ext cx="536973" cy="1747546"/>
          </a:xfrm>
          <a:custGeom>
            <a:avLst/>
            <a:gdLst/>
            <a:ahLst/>
            <a:cxnLst/>
            <a:rect l="l" t="t" r="r" b="b"/>
            <a:pathLst>
              <a:path w="536973" h="1747546">
                <a:moveTo>
                  <a:pt x="0" y="0"/>
                </a:moveTo>
                <a:lnTo>
                  <a:pt x="536973" y="0"/>
                </a:lnTo>
                <a:lnTo>
                  <a:pt x="536973" y="1747546"/>
                </a:lnTo>
                <a:lnTo>
                  <a:pt x="0" y="1747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Freeform 21"/>
          <p:cNvSpPr/>
          <p:nvPr/>
        </p:nvSpPr>
        <p:spPr>
          <a:xfrm rot="3747085">
            <a:off x="10898460" y="1452601"/>
            <a:ext cx="536973" cy="1747546"/>
          </a:xfrm>
          <a:custGeom>
            <a:avLst/>
            <a:gdLst/>
            <a:ahLst/>
            <a:cxnLst/>
            <a:rect l="l" t="t" r="r" b="b"/>
            <a:pathLst>
              <a:path w="536973" h="1747546">
                <a:moveTo>
                  <a:pt x="0" y="0"/>
                </a:moveTo>
                <a:lnTo>
                  <a:pt x="536973" y="0"/>
                </a:lnTo>
                <a:lnTo>
                  <a:pt x="536973" y="1747546"/>
                </a:lnTo>
                <a:lnTo>
                  <a:pt x="0" y="1747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2" name="Freeform 22"/>
          <p:cNvSpPr/>
          <p:nvPr/>
        </p:nvSpPr>
        <p:spPr>
          <a:xfrm rot="-619618">
            <a:off x="7010298" y="-194798"/>
            <a:ext cx="4510414" cy="4497284"/>
          </a:xfrm>
          <a:custGeom>
            <a:avLst/>
            <a:gdLst/>
            <a:ahLst/>
            <a:cxnLst/>
            <a:rect l="l" t="t" r="r" b="b"/>
            <a:pathLst>
              <a:path w="4510414" h="4497284">
                <a:moveTo>
                  <a:pt x="0" y="0"/>
                </a:moveTo>
                <a:lnTo>
                  <a:pt x="4510414" y="0"/>
                </a:lnTo>
                <a:lnTo>
                  <a:pt x="4510414" y="4497284"/>
                </a:lnTo>
                <a:lnTo>
                  <a:pt x="0" y="4497284"/>
                </a:lnTo>
                <a:lnTo>
                  <a:pt x="0" y="0"/>
                </a:lnTo>
                <a:close/>
              </a:path>
            </a:pathLst>
          </a:custGeom>
          <a:blipFill>
            <a:blip r:embed="rId4"/>
            <a:stretch>
              <a:fillRect/>
            </a:stretch>
          </a:blipFill>
        </p:spPr>
        <p:txBody>
          <a:bodyPr/>
          <a:lstStyle/>
          <a:p>
            <a:endParaRPr lang="en-US"/>
          </a:p>
        </p:txBody>
      </p:sp>
      <p:sp>
        <p:nvSpPr>
          <p:cNvPr id="23" name="Freeform 23"/>
          <p:cNvSpPr/>
          <p:nvPr/>
        </p:nvSpPr>
        <p:spPr>
          <a:xfrm rot="-247732">
            <a:off x="6879328" y="6900189"/>
            <a:ext cx="3703133" cy="3692352"/>
          </a:xfrm>
          <a:custGeom>
            <a:avLst/>
            <a:gdLst/>
            <a:ahLst/>
            <a:cxnLst/>
            <a:rect l="l" t="t" r="r" b="b"/>
            <a:pathLst>
              <a:path w="3703133" h="3692352">
                <a:moveTo>
                  <a:pt x="0" y="0"/>
                </a:moveTo>
                <a:lnTo>
                  <a:pt x="3703133" y="0"/>
                </a:lnTo>
                <a:lnTo>
                  <a:pt x="3703133" y="3692352"/>
                </a:lnTo>
                <a:lnTo>
                  <a:pt x="0" y="3692352"/>
                </a:lnTo>
                <a:lnTo>
                  <a:pt x="0" y="0"/>
                </a:lnTo>
                <a:close/>
              </a:path>
            </a:pathLst>
          </a:custGeom>
          <a:blipFill>
            <a:blip r:embed="rId4"/>
            <a:stretch>
              <a:fillRect/>
            </a:stretch>
          </a:blipFill>
        </p:spPr>
        <p:txBody>
          <a:bodyPr/>
          <a:lstStyle/>
          <a:p>
            <a:endParaRPr lang="en-US"/>
          </a:p>
        </p:txBody>
      </p:sp>
      <p:sp>
        <p:nvSpPr>
          <p:cNvPr id="24" name="TextBox 24"/>
          <p:cNvSpPr txBox="1"/>
          <p:nvPr/>
        </p:nvSpPr>
        <p:spPr>
          <a:xfrm rot="402067">
            <a:off x="7128370" y="7582185"/>
            <a:ext cx="3574208" cy="1803782"/>
          </a:xfrm>
          <a:prstGeom prst="rect">
            <a:avLst/>
          </a:prstGeom>
        </p:spPr>
        <p:txBody>
          <a:bodyPr lIns="0" tIns="0" rIns="0" bIns="0" rtlCol="0" anchor="t">
            <a:spAutoFit/>
          </a:bodyPr>
          <a:lstStyle/>
          <a:p>
            <a:pPr algn="ctr">
              <a:lnSpc>
                <a:spcPts val="6811"/>
              </a:lnSpc>
            </a:pPr>
            <a:r>
              <a:rPr lang="en-US" sz="5199">
                <a:solidFill>
                  <a:srgbClr val="000000"/>
                </a:solidFill>
                <a:latin typeface="Ballpoint"/>
              </a:rPr>
              <a:t>Academic Resources</a:t>
            </a:r>
          </a:p>
        </p:txBody>
      </p:sp>
      <p:sp>
        <p:nvSpPr>
          <p:cNvPr id="25" name="TextBox 25"/>
          <p:cNvSpPr txBox="1"/>
          <p:nvPr/>
        </p:nvSpPr>
        <p:spPr>
          <a:xfrm>
            <a:off x="7460372" y="1069704"/>
            <a:ext cx="3574208" cy="1803782"/>
          </a:xfrm>
          <a:prstGeom prst="rect">
            <a:avLst/>
          </a:prstGeom>
        </p:spPr>
        <p:txBody>
          <a:bodyPr lIns="0" tIns="0" rIns="0" bIns="0" rtlCol="0" anchor="t">
            <a:spAutoFit/>
          </a:bodyPr>
          <a:lstStyle/>
          <a:p>
            <a:pPr algn="ctr">
              <a:lnSpc>
                <a:spcPts val="6811"/>
              </a:lnSpc>
            </a:pPr>
            <a:r>
              <a:rPr lang="en-US" sz="5199">
                <a:solidFill>
                  <a:srgbClr val="000000"/>
                </a:solidFill>
                <a:latin typeface="Ballpoint"/>
              </a:rPr>
              <a:t>Professional Development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038" t="-8061" r="-4128" b="-18872"/>
            </a:stretch>
          </a:blipFill>
        </p:spPr>
        <p:txBody>
          <a:bodyPr/>
          <a:lstStyle/>
          <a:p>
            <a:endParaRPr lang="en-US"/>
          </a:p>
        </p:txBody>
      </p:sp>
      <p:sp>
        <p:nvSpPr>
          <p:cNvPr id="3" name="Freeform 3"/>
          <p:cNvSpPr/>
          <p:nvPr/>
        </p:nvSpPr>
        <p:spPr>
          <a:xfrm rot="5966813">
            <a:off x="3750727" y="-1706540"/>
            <a:ext cx="10786546" cy="13700079"/>
          </a:xfrm>
          <a:custGeom>
            <a:avLst/>
            <a:gdLst/>
            <a:ahLst/>
            <a:cxnLst/>
            <a:rect l="l" t="t" r="r" b="b"/>
            <a:pathLst>
              <a:path w="10786546" h="13700079">
                <a:moveTo>
                  <a:pt x="0" y="0"/>
                </a:moveTo>
                <a:lnTo>
                  <a:pt x="10786546" y="0"/>
                </a:lnTo>
                <a:lnTo>
                  <a:pt x="10786546" y="13700080"/>
                </a:lnTo>
                <a:lnTo>
                  <a:pt x="0" y="13700080"/>
                </a:lnTo>
                <a:lnTo>
                  <a:pt x="0" y="0"/>
                </a:lnTo>
                <a:close/>
              </a:path>
            </a:pathLst>
          </a:custGeom>
          <a:blipFill>
            <a:blip r:embed="rId4"/>
            <a:stretch>
              <a:fillRect/>
            </a:stretch>
          </a:blipFill>
        </p:spPr>
        <p:txBody>
          <a:bodyPr/>
          <a:lstStyle/>
          <a:p>
            <a:endParaRPr lang="en-US"/>
          </a:p>
        </p:txBody>
      </p:sp>
      <p:sp>
        <p:nvSpPr>
          <p:cNvPr id="4" name="Freeform 4"/>
          <p:cNvSpPr/>
          <p:nvPr/>
        </p:nvSpPr>
        <p:spPr>
          <a:xfrm>
            <a:off x="1501644" y="529928"/>
            <a:ext cx="4121568" cy="4114800"/>
          </a:xfrm>
          <a:custGeom>
            <a:avLst/>
            <a:gdLst/>
            <a:ahLst/>
            <a:cxnLst/>
            <a:rect l="l" t="t" r="r" b="b"/>
            <a:pathLst>
              <a:path w="4121568" h="4114800">
                <a:moveTo>
                  <a:pt x="0" y="0"/>
                </a:moveTo>
                <a:lnTo>
                  <a:pt x="4121567" y="0"/>
                </a:lnTo>
                <a:lnTo>
                  <a:pt x="4121567" y="4114800"/>
                </a:lnTo>
                <a:lnTo>
                  <a:pt x="0" y="4114800"/>
                </a:lnTo>
                <a:lnTo>
                  <a:pt x="0" y="0"/>
                </a:lnTo>
                <a:close/>
              </a:path>
            </a:pathLst>
          </a:custGeom>
          <a:blipFill>
            <a:blip r:embed="rId5"/>
            <a:stretch>
              <a:fillRect/>
            </a:stretch>
          </a:blipFill>
        </p:spPr>
        <p:txBody>
          <a:bodyPr/>
          <a:lstStyle/>
          <a:p>
            <a:endParaRPr lang="en-US"/>
          </a:p>
        </p:txBody>
      </p:sp>
      <p:grpSp>
        <p:nvGrpSpPr>
          <p:cNvPr id="5" name="Group 5"/>
          <p:cNvGrpSpPr/>
          <p:nvPr/>
        </p:nvGrpSpPr>
        <p:grpSpPr>
          <a:xfrm>
            <a:off x="5486400" y="4307578"/>
            <a:ext cx="7315200" cy="288178"/>
            <a:chOff x="0" y="0"/>
            <a:chExt cx="9753600" cy="384238"/>
          </a:xfrm>
        </p:grpSpPr>
        <p:sp>
          <p:nvSpPr>
            <p:cNvPr id="6" name="Freeform 6"/>
            <p:cNvSpPr/>
            <p:nvPr/>
          </p:nvSpPr>
          <p:spPr>
            <a:xfrm>
              <a:off x="0" y="0"/>
              <a:ext cx="9753600" cy="212806"/>
            </a:xfrm>
            <a:custGeom>
              <a:avLst/>
              <a:gdLst/>
              <a:ahLst/>
              <a:cxnLst/>
              <a:rect l="l" t="t" r="r" b="b"/>
              <a:pathLst>
                <a:path w="9753600" h="212806">
                  <a:moveTo>
                    <a:pt x="0" y="0"/>
                  </a:moveTo>
                  <a:lnTo>
                    <a:pt x="9753600" y="0"/>
                  </a:lnTo>
                  <a:lnTo>
                    <a:pt x="9753600" y="212806"/>
                  </a:lnTo>
                  <a:lnTo>
                    <a:pt x="0" y="2128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685043" y="212806"/>
              <a:ext cx="7857304" cy="171432"/>
            </a:xfrm>
            <a:custGeom>
              <a:avLst/>
              <a:gdLst/>
              <a:ahLst/>
              <a:cxnLst/>
              <a:rect l="l" t="t" r="r" b="b"/>
              <a:pathLst>
                <a:path w="7857304" h="171432">
                  <a:moveTo>
                    <a:pt x="0" y="0"/>
                  </a:moveTo>
                  <a:lnTo>
                    <a:pt x="7857304" y="0"/>
                  </a:lnTo>
                  <a:lnTo>
                    <a:pt x="7857304" y="171432"/>
                  </a:lnTo>
                  <a:lnTo>
                    <a:pt x="0" y="1714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8" name="TextBox 8"/>
          <p:cNvSpPr txBox="1"/>
          <p:nvPr/>
        </p:nvSpPr>
        <p:spPr>
          <a:xfrm>
            <a:off x="4000336" y="2128892"/>
            <a:ext cx="10656837" cy="1681460"/>
          </a:xfrm>
          <a:prstGeom prst="rect">
            <a:avLst/>
          </a:prstGeom>
        </p:spPr>
        <p:txBody>
          <a:bodyPr lIns="0" tIns="0" rIns="0" bIns="0" rtlCol="0" anchor="t">
            <a:spAutoFit/>
          </a:bodyPr>
          <a:lstStyle/>
          <a:p>
            <a:pPr algn="ctr">
              <a:lnSpc>
                <a:spcPts val="12321"/>
              </a:lnSpc>
              <a:spcBef>
                <a:spcPct val="0"/>
              </a:spcBef>
            </a:pPr>
            <a:r>
              <a:rPr lang="en-US" sz="8800">
                <a:solidFill>
                  <a:srgbClr val="000000"/>
                </a:solidFill>
                <a:latin typeface="Ballpoint"/>
              </a:rPr>
              <a:t>What is important to me</a:t>
            </a:r>
          </a:p>
        </p:txBody>
      </p:sp>
      <p:sp>
        <p:nvSpPr>
          <p:cNvPr id="9" name="Freeform 9"/>
          <p:cNvSpPr/>
          <p:nvPr/>
        </p:nvSpPr>
        <p:spPr>
          <a:xfrm rot="-5400000">
            <a:off x="3054351" y="6035398"/>
            <a:ext cx="3883146" cy="2460657"/>
          </a:xfrm>
          <a:custGeom>
            <a:avLst/>
            <a:gdLst/>
            <a:ahLst/>
            <a:cxnLst/>
            <a:rect l="l" t="t" r="r" b="b"/>
            <a:pathLst>
              <a:path w="3883146" h="2460657">
                <a:moveTo>
                  <a:pt x="0" y="0"/>
                </a:moveTo>
                <a:lnTo>
                  <a:pt x="3883146" y="0"/>
                </a:lnTo>
                <a:lnTo>
                  <a:pt x="3883146" y="2460657"/>
                </a:lnTo>
                <a:lnTo>
                  <a:pt x="0" y="24606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5400000">
            <a:off x="11893543" y="5785780"/>
            <a:ext cx="3792948" cy="2403500"/>
          </a:xfrm>
          <a:custGeom>
            <a:avLst/>
            <a:gdLst/>
            <a:ahLst/>
            <a:cxnLst/>
            <a:rect l="l" t="t" r="r" b="b"/>
            <a:pathLst>
              <a:path w="3792948" h="2403500">
                <a:moveTo>
                  <a:pt x="0" y="0"/>
                </a:moveTo>
                <a:lnTo>
                  <a:pt x="3792947" y="0"/>
                </a:lnTo>
                <a:lnTo>
                  <a:pt x="3792947" y="2403500"/>
                </a:lnTo>
                <a:lnTo>
                  <a:pt x="0" y="24035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TextBox 11"/>
          <p:cNvSpPr txBox="1"/>
          <p:nvPr/>
        </p:nvSpPr>
        <p:spPr>
          <a:xfrm>
            <a:off x="6961792" y="4631074"/>
            <a:ext cx="4733925" cy="771365"/>
          </a:xfrm>
          <a:prstGeom prst="rect">
            <a:avLst/>
          </a:prstGeom>
        </p:spPr>
        <p:txBody>
          <a:bodyPr lIns="0" tIns="0" rIns="0" bIns="0" rtlCol="0" anchor="t">
            <a:spAutoFit/>
          </a:bodyPr>
          <a:lstStyle/>
          <a:p>
            <a:pPr algn="ctr">
              <a:lnSpc>
                <a:spcPts val="6942"/>
              </a:lnSpc>
              <a:spcBef>
                <a:spcPct val="0"/>
              </a:spcBef>
            </a:pPr>
            <a:r>
              <a:rPr lang="en-US" sz="4400" dirty="0">
                <a:solidFill>
                  <a:srgbClr val="000000"/>
                </a:solidFill>
                <a:latin typeface="Futura"/>
              </a:rPr>
              <a:t>Gender Equality</a:t>
            </a:r>
          </a:p>
        </p:txBody>
      </p:sp>
      <p:sp>
        <p:nvSpPr>
          <p:cNvPr id="12" name="TextBox 12"/>
          <p:cNvSpPr txBox="1"/>
          <p:nvPr/>
        </p:nvSpPr>
        <p:spPr>
          <a:xfrm>
            <a:off x="7252939" y="6549381"/>
            <a:ext cx="4151630" cy="693801"/>
          </a:xfrm>
          <a:prstGeom prst="rect">
            <a:avLst/>
          </a:prstGeom>
        </p:spPr>
        <p:txBody>
          <a:bodyPr lIns="0" tIns="0" rIns="0" bIns="0" rtlCol="0" anchor="t">
            <a:spAutoFit/>
          </a:bodyPr>
          <a:lstStyle/>
          <a:p>
            <a:pPr algn="ctr">
              <a:lnSpc>
                <a:spcPts val="5501"/>
              </a:lnSpc>
              <a:spcBef>
                <a:spcPct val="0"/>
              </a:spcBef>
            </a:pPr>
            <a:r>
              <a:rPr lang="en-US" sz="4199">
                <a:solidFill>
                  <a:srgbClr val="000000"/>
                </a:solidFill>
                <a:latin typeface="Bobby Jones"/>
              </a:rPr>
              <a:t>(Dis)ability Rights</a:t>
            </a:r>
          </a:p>
        </p:txBody>
      </p:sp>
      <p:sp>
        <p:nvSpPr>
          <p:cNvPr id="13" name="TextBox 13"/>
          <p:cNvSpPr txBox="1"/>
          <p:nvPr/>
        </p:nvSpPr>
        <p:spPr>
          <a:xfrm>
            <a:off x="7339965" y="7328907"/>
            <a:ext cx="3608070" cy="833629"/>
          </a:xfrm>
          <a:prstGeom prst="rect">
            <a:avLst/>
          </a:prstGeom>
        </p:spPr>
        <p:txBody>
          <a:bodyPr lIns="0" tIns="0" rIns="0" bIns="0" rtlCol="0" anchor="t">
            <a:spAutoFit/>
          </a:bodyPr>
          <a:lstStyle/>
          <a:p>
            <a:pPr algn="ctr">
              <a:lnSpc>
                <a:spcPts val="6680"/>
              </a:lnSpc>
              <a:spcBef>
                <a:spcPct val="0"/>
              </a:spcBef>
            </a:pPr>
            <a:r>
              <a:rPr lang="en-US" sz="5099">
                <a:solidFill>
                  <a:srgbClr val="000000"/>
                </a:solidFill>
                <a:latin typeface="Dekko"/>
              </a:rPr>
              <a:t>Mental Health</a:t>
            </a:r>
          </a:p>
        </p:txBody>
      </p:sp>
      <p:sp>
        <p:nvSpPr>
          <p:cNvPr id="14" name="TextBox 14"/>
          <p:cNvSpPr txBox="1"/>
          <p:nvPr/>
        </p:nvSpPr>
        <p:spPr>
          <a:xfrm>
            <a:off x="6961792" y="5725826"/>
            <a:ext cx="4733925" cy="580390"/>
          </a:xfrm>
          <a:prstGeom prst="rect">
            <a:avLst/>
          </a:prstGeom>
        </p:spPr>
        <p:txBody>
          <a:bodyPr lIns="0" tIns="0" rIns="0" bIns="0" rtlCol="0" anchor="t">
            <a:spAutoFit/>
          </a:bodyPr>
          <a:lstStyle/>
          <a:p>
            <a:pPr algn="ctr">
              <a:lnSpc>
                <a:spcPts val="4759"/>
              </a:lnSpc>
            </a:pPr>
            <a:r>
              <a:rPr lang="en-US" sz="3399">
                <a:solidFill>
                  <a:srgbClr val="000000"/>
                </a:solidFill>
                <a:latin typeface="Canva Sans"/>
              </a:rPr>
              <a:t>Cultural Awareness</a:t>
            </a:r>
          </a:p>
        </p:txBody>
      </p:sp>
      <p:sp>
        <p:nvSpPr>
          <p:cNvPr id="15" name="TextBox 15"/>
          <p:cNvSpPr txBox="1"/>
          <p:nvPr/>
        </p:nvSpPr>
        <p:spPr>
          <a:xfrm>
            <a:off x="6961792" y="8210161"/>
            <a:ext cx="4733925" cy="887095"/>
          </a:xfrm>
          <a:prstGeom prst="rect">
            <a:avLst/>
          </a:prstGeom>
        </p:spPr>
        <p:txBody>
          <a:bodyPr lIns="0" tIns="0" rIns="0" bIns="0" rtlCol="0" anchor="t">
            <a:spAutoFit/>
          </a:bodyPr>
          <a:lstStyle/>
          <a:p>
            <a:pPr algn="ctr">
              <a:lnSpc>
                <a:spcPts val="7279"/>
              </a:lnSpc>
            </a:pPr>
            <a:r>
              <a:rPr lang="en-US" sz="5199">
                <a:solidFill>
                  <a:srgbClr val="000000"/>
                </a:solidFill>
                <a:latin typeface="Canva Sans Bold"/>
              </a:rPr>
              <a:t>Human Rights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038" t="-8061" r="-4128" b="-18872"/>
            </a:stretch>
          </a:blipFill>
        </p:spPr>
        <p:txBody>
          <a:bodyPr/>
          <a:lstStyle/>
          <a:p>
            <a:endParaRPr lang="en-US"/>
          </a:p>
        </p:txBody>
      </p:sp>
      <p:sp>
        <p:nvSpPr>
          <p:cNvPr id="3" name="Freeform 3"/>
          <p:cNvSpPr/>
          <p:nvPr/>
        </p:nvSpPr>
        <p:spPr>
          <a:xfrm rot="5976154">
            <a:off x="1971508" y="-2710729"/>
            <a:ext cx="14344983" cy="18219679"/>
          </a:xfrm>
          <a:custGeom>
            <a:avLst/>
            <a:gdLst/>
            <a:ahLst/>
            <a:cxnLst/>
            <a:rect l="l" t="t" r="r" b="b"/>
            <a:pathLst>
              <a:path w="14344983" h="18219679">
                <a:moveTo>
                  <a:pt x="0" y="0"/>
                </a:moveTo>
                <a:lnTo>
                  <a:pt x="14344984" y="0"/>
                </a:lnTo>
                <a:lnTo>
                  <a:pt x="14344984" y="18219678"/>
                </a:lnTo>
                <a:lnTo>
                  <a:pt x="0" y="18219678"/>
                </a:lnTo>
                <a:lnTo>
                  <a:pt x="0" y="0"/>
                </a:lnTo>
                <a:close/>
              </a:path>
            </a:pathLst>
          </a:custGeom>
          <a:blipFill>
            <a:blip r:embed="rId4"/>
            <a:stretch>
              <a:fillRect/>
            </a:stretch>
          </a:blipFill>
        </p:spPr>
        <p:txBody>
          <a:bodyPr/>
          <a:lstStyle/>
          <a:p>
            <a:endParaRPr lang="en-US"/>
          </a:p>
        </p:txBody>
      </p:sp>
      <p:sp>
        <p:nvSpPr>
          <p:cNvPr id="4" name="Freeform 4"/>
          <p:cNvSpPr/>
          <p:nvPr/>
        </p:nvSpPr>
        <p:spPr>
          <a:xfrm>
            <a:off x="2541580" y="2041889"/>
            <a:ext cx="1389707" cy="1781676"/>
          </a:xfrm>
          <a:custGeom>
            <a:avLst/>
            <a:gdLst/>
            <a:ahLst/>
            <a:cxnLst/>
            <a:rect l="l" t="t" r="r" b="b"/>
            <a:pathLst>
              <a:path w="1389707" h="1781676">
                <a:moveTo>
                  <a:pt x="0" y="0"/>
                </a:moveTo>
                <a:lnTo>
                  <a:pt x="1389707" y="0"/>
                </a:lnTo>
                <a:lnTo>
                  <a:pt x="1389707" y="1781676"/>
                </a:lnTo>
                <a:lnTo>
                  <a:pt x="0" y="17816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5236398" y="1515025"/>
            <a:ext cx="7815205" cy="3126082"/>
          </a:xfrm>
          <a:custGeom>
            <a:avLst/>
            <a:gdLst/>
            <a:ahLst/>
            <a:cxnLst/>
            <a:rect l="l" t="t" r="r" b="b"/>
            <a:pathLst>
              <a:path w="7815205" h="3126082">
                <a:moveTo>
                  <a:pt x="0" y="0"/>
                </a:moveTo>
                <a:lnTo>
                  <a:pt x="7815204" y="0"/>
                </a:lnTo>
                <a:lnTo>
                  <a:pt x="7815204" y="3126082"/>
                </a:lnTo>
                <a:lnTo>
                  <a:pt x="0" y="31260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TextBox 6"/>
          <p:cNvSpPr txBox="1"/>
          <p:nvPr/>
        </p:nvSpPr>
        <p:spPr>
          <a:xfrm>
            <a:off x="5386692" y="1767503"/>
            <a:ext cx="7664910" cy="2463799"/>
          </a:xfrm>
          <a:prstGeom prst="rect">
            <a:avLst/>
          </a:prstGeom>
        </p:spPr>
        <p:txBody>
          <a:bodyPr lIns="0" tIns="0" rIns="0" bIns="0" rtlCol="0" anchor="t">
            <a:spAutoFit/>
          </a:bodyPr>
          <a:lstStyle/>
          <a:p>
            <a:pPr algn="ctr">
              <a:lnSpc>
                <a:spcPts val="8499"/>
              </a:lnSpc>
            </a:pPr>
            <a:r>
              <a:rPr lang="en-US" sz="9999" spc="219">
                <a:solidFill>
                  <a:srgbClr val="000000"/>
                </a:solidFill>
                <a:latin typeface="Ballpoint"/>
              </a:rPr>
              <a:t>How to find resources</a:t>
            </a:r>
          </a:p>
        </p:txBody>
      </p:sp>
      <p:sp>
        <p:nvSpPr>
          <p:cNvPr id="7" name="Freeform 7"/>
          <p:cNvSpPr/>
          <p:nvPr/>
        </p:nvSpPr>
        <p:spPr>
          <a:xfrm rot="740594">
            <a:off x="15054852" y="2731486"/>
            <a:ext cx="1389707" cy="1781676"/>
          </a:xfrm>
          <a:custGeom>
            <a:avLst/>
            <a:gdLst/>
            <a:ahLst/>
            <a:cxnLst/>
            <a:rect l="l" t="t" r="r" b="b"/>
            <a:pathLst>
              <a:path w="1389707" h="1781676">
                <a:moveTo>
                  <a:pt x="0" y="0"/>
                </a:moveTo>
                <a:lnTo>
                  <a:pt x="1389707" y="0"/>
                </a:lnTo>
                <a:lnTo>
                  <a:pt x="1389707" y="1781676"/>
                </a:lnTo>
                <a:lnTo>
                  <a:pt x="0" y="17816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TextBox 8"/>
          <p:cNvSpPr txBox="1"/>
          <p:nvPr/>
        </p:nvSpPr>
        <p:spPr>
          <a:xfrm>
            <a:off x="3236434" y="4507757"/>
            <a:ext cx="11486749" cy="5637276"/>
          </a:xfrm>
          <a:prstGeom prst="rect">
            <a:avLst/>
          </a:prstGeom>
        </p:spPr>
        <p:txBody>
          <a:bodyPr lIns="0" tIns="0" rIns="0" bIns="0" rtlCol="0" anchor="t">
            <a:spAutoFit/>
          </a:bodyPr>
          <a:lstStyle/>
          <a:p>
            <a:pPr algn="l">
              <a:lnSpc>
                <a:spcPts val="5501"/>
              </a:lnSpc>
            </a:pPr>
            <a:r>
              <a:rPr lang="en-US" sz="4199">
                <a:solidFill>
                  <a:srgbClr val="000000"/>
                </a:solidFill>
                <a:latin typeface="Ballpoint"/>
              </a:rPr>
              <a:t>Things to consider:</a:t>
            </a:r>
          </a:p>
          <a:p>
            <a:pPr marL="906777" lvl="1" indent="-453388" algn="l">
              <a:lnSpc>
                <a:spcPts val="5501"/>
              </a:lnSpc>
              <a:buFont typeface="Arial"/>
              <a:buChar char="•"/>
            </a:pPr>
            <a:r>
              <a:rPr lang="en-US" sz="4199">
                <a:solidFill>
                  <a:srgbClr val="000000"/>
                </a:solidFill>
                <a:latin typeface="Ballpoint"/>
              </a:rPr>
              <a:t>Using specific key words to focus your search</a:t>
            </a:r>
          </a:p>
          <a:p>
            <a:pPr marL="906777" lvl="1" indent="-453388" algn="l">
              <a:lnSpc>
                <a:spcPts val="5501"/>
              </a:lnSpc>
              <a:buFont typeface="Arial"/>
              <a:buChar char="•"/>
            </a:pPr>
            <a:r>
              <a:rPr lang="en-US" sz="4199">
                <a:solidFill>
                  <a:srgbClr val="000000"/>
                </a:solidFill>
                <a:latin typeface="Ballpoint"/>
              </a:rPr>
              <a:t>Seek peer-reviewed sources when possible</a:t>
            </a:r>
          </a:p>
          <a:p>
            <a:pPr marL="906777" lvl="1" indent="-453388" algn="l">
              <a:lnSpc>
                <a:spcPts val="5501"/>
              </a:lnSpc>
              <a:buFont typeface="Arial"/>
              <a:buChar char="•"/>
            </a:pPr>
            <a:r>
              <a:rPr lang="en-US" sz="4199">
                <a:solidFill>
                  <a:srgbClr val="000000"/>
                </a:solidFill>
                <a:latin typeface="Ballpoint"/>
              </a:rPr>
              <a:t>Mindfully engage with social media resources</a:t>
            </a:r>
          </a:p>
          <a:p>
            <a:pPr marL="906777" lvl="1" indent="-453388" algn="l">
              <a:lnSpc>
                <a:spcPts val="5501"/>
              </a:lnSpc>
              <a:buFont typeface="Arial"/>
              <a:buChar char="•"/>
            </a:pPr>
            <a:r>
              <a:rPr lang="en-US" sz="4199">
                <a:solidFill>
                  <a:srgbClr val="000000"/>
                </a:solidFill>
                <a:latin typeface="Ballpoint"/>
              </a:rPr>
              <a:t>Recognize your positionality </a:t>
            </a:r>
          </a:p>
          <a:p>
            <a:pPr marL="906777" lvl="1" indent="-453388" algn="l">
              <a:lnSpc>
                <a:spcPts val="5501"/>
              </a:lnSpc>
              <a:buFont typeface="Arial"/>
              <a:buChar char="•"/>
            </a:pPr>
            <a:r>
              <a:rPr lang="en-US" sz="4199">
                <a:solidFill>
                  <a:srgbClr val="000000"/>
                </a:solidFill>
                <a:latin typeface="Ballpoint"/>
              </a:rPr>
              <a:t>Word of mouth is powerful</a:t>
            </a:r>
          </a:p>
          <a:p>
            <a:pPr marL="906777" lvl="1" indent="-453388" algn="l">
              <a:lnSpc>
                <a:spcPts val="5501"/>
              </a:lnSpc>
              <a:buFont typeface="Arial"/>
              <a:buChar char="•"/>
            </a:pPr>
            <a:r>
              <a:rPr lang="en-US" sz="4199">
                <a:solidFill>
                  <a:srgbClr val="000000"/>
                </a:solidFill>
                <a:latin typeface="Ballpoint"/>
              </a:rPr>
              <a:t>Use the SEARCH method</a:t>
            </a:r>
          </a:p>
          <a:p>
            <a:pPr algn="ctr">
              <a:lnSpc>
                <a:spcPts val="5501"/>
              </a:lnSpc>
              <a:spcBef>
                <a:spcPct val="0"/>
              </a:spcBef>
            </a:pPr>
            <a:endParaRPr lang="en-US" sz="4199">
              <a:solidFill>
                <a:srgbClr val="000000"/>
              </a:solidFill>
              <a:latin typeface="Ballpoin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038" t="-8061" r="-4128" b="-18872"/>
            </a:stretch>
          </a:blipFill>
        </p:spPr>
        <p:txBody>
          <a:bodyPr/>
          <a:lstStyle/>
          <a:p>
            <a:endParaRPr lang="en-US"/>
          </a:p>
        </p:txBody>
      </p:sp>
      <p:sp>
        <p:nvSpPr>
          <p:cNvPr id="3" name="Freeform 3"/>
          <p:cNvSpPr/>
          <p:nvPr/>
        </p:nvSpPr>
        <p:spPr>
          <a:xfrm rot="574301">
            <a:off x="-1290113" y="-2967920"/>
            <a:ext cx="20700512" cy="26291887"/>
          </a:xfrm>
          <a:custGeom>
            <a:avLst/>
            <a:gdLst/>
            <a:ahLst/>
            <a:cxnLst/>
            <a:rect l="l" t="t" r="r" b="b"/>
            <a:pathLst>
              <a:path w="20700512" h="26291887">
                <a:moveTo>
                  <a:pt x="0" y="0"/>
                </a:moveTo>
                <a:lnTo>
                  <a:pt x="20700512" y="0"/>
                </a:lnTo>
                <a:lnTo>
                  <a:pt x="20700512" y="26291887"/>
                </a:lnTo>
                <a:lnTo>
                  <a:pt x="0" y="26291887"/>
                </a:lnTo>
                <a:lnTo>
                  <a:pt x="0" y="0"/>
                </a:lnTo>
                <a:close/>
              </a:path>
            </a:pathLst>
          </a:custGeom>
          <a:blipFill>
            <a:blip r:embed="rId4"/>
            <a:stretch>
              <a:fillRect/>
            </a:stretch>
          </a:blipFill>
        </p:spPr>
        <p:txBody>
          <a:bodyPr/>
          <a:lstStyle/>
          <a:p>
            <a:endParaRPr lang="en-US"/>
          </a:p>
        </p:txBody>
      </p:sp>
      <p:sp>
        <p:nvSpPr>
          <p:cNvPr id="4" name="Freeform 4"/>
          <p:cNvSpPr/>
          <p:nvPr/>
        </p:nvSpPr>
        <p:spPr>
          <a:xfrm rot="408396">
            <a:off x="7039498" y="2871174"/>
            <a:ext cx="4209004" cy="550997"/>
          </a:xfrm>
          <a:custGeom>
            <a:avLst/>
            <a:gdLst/>
            <a:ahLst/>
            <a:cxnLst/>
            <a:rect l="l" t="t" r="r" b="b"/>
            <a:pathLst>
              <a:path w="4209004" h="550997">
                <a:moveTo>
                  <a:pt x="0" y="0"/>
                </a:moveTo>
                <a:lnTo>
                  <a:pt x="4209004" y="0"/>
                </a:lnTo>
                <a:lnTo>
                  <a:pt x="4209004" y="550997"/>
                </a:lnTo>
                <a:lnTo>
                  <a:pt x="0" y="5509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p:cNvSpPr txBox="1"/>
          <p:nvPr/>
        </p:nvSpPr>
        <p:spPr>
          <a:xfrm>
            <a:off x="2095954" y="1197219"/>
            <a:ext cx="14096092" cy="1681481"/>
          </a:xfrm>
          <a:prstGeom prst="rect">
            <a:avLst/>
          </a:prstGeom>
        </p:spPr>
        <p:txBody>
          <a:bodyPr lIns="0" tIns="0" rIns="0" bIns="0" rtlCol="0" anchor="t">
            <a:spAutoFit/>
          </a:bodyPr>
          <a:lstStyle/>
          <a:p>
            <a:pPr algn="ctr">
              <a:lnSpc>
                <a:spcPts val="12319"/>
              </a:lnSpc>
              <a:spcBef>
                <a:spcPct val="0"/>
              </a:spcBef>
            </a:pPr>
            <a:r>
              <a:rPr lang="en-US" sz="8799" spc="211">
                <a:solidFill>
                  <a:srgbClr val="000000"/>
                </a:solidFill>
                <a:latin typeface="Ballpoint"/>
              </a:rPr>
              <a:t>Cultivation: DEIB Resource Club</a:t>
            </a:r>
          </a:p>
        </p:txBody>
      </p:sp>
      <p:sp>
        <p:nvSpPr>
          <p:cNvPr id="6" name="TextBox 6"/>
          <p:cNvSpPr txBox="1"/>
          <p:nvPr/>
        </p:nvSpPr>
        <p:spPr>
          <a:xfrm rot="14183">
            <a:off x="3065454" y="3648140"/>
            <a:ext cx="12670203" cy="5934095"/>
          </a:xfrm>
          <a:prstGeom prst="rect">
            <a:avLst/>
          </a:prstGeom>
        </p:spPr>
        <p:txBody>
          <a:bodyPr lIns="0" tIns="0" rIns="0" bIns="0" rtlCol="0" anchor="t">
            <a:spAutoFit/>
          </a:bodyPr>
          <a:lstStyle/>
          <a:p>
            <a:pPr marL="809309" lvl="1" indent="-404655" algn="l">
              <a:lnSpc>
                <a:spcPts val="4910"/>
              </a:lnSpc>
              <a:buFont typeface="Arial"/>
              <a:buChar char="•"/>
            </a:pPr>
            <a:r>
              <a:rPr lang="en-US" sz="3748">
                <a:solidFill>
                  <a:srgbClr val="000000"/>
                </a:solidFill>
                <a:latin typeface="Dekko"/>
              </a:rPr>
              <a:t>One theme per group</a:t>
            </a:r>
          </a:p>
          <a:p>
            <a:pPr marL="1618618" lvl="2" indent="-539539" algn="l">
              <a:lnSpc>
                <a:spcPts val="4910"/>
              </a:lnSpc>
              <a:buFont typeface="Arial"/>
              <a:buChar char="⚬"/>
            </a:pPr>
            <a:r>
              <a:rPr lang="en-US" sz="3748">
                <a:solidFill>
                  <a:srgbClr val="000000"/>
                </a:solidFill>
                <a:latin typeface="Dekko"/>
              </a:rPr>
              <a:t>Start with a theme that resonates with you</a:t>
            </a:r>
          </a:p>
          <a:p>
            <a:pPr marL="809309" lvl="1" indent="-404655" algn="l">
              <a:lnSpc>
                <a:spcPts val="4910"/>
              </a:lnSpc>
              <a:buFont typeface="Arial"/>
              <a:buChar char="•"/>
            </a:pPr>
            <a:r>
              <a:rPr lang="en-US" sz="3748">
                <a:solidFill>
                  <a:srgbClr val="000000"/>
                </a:solidFill>
                <a:latin typeface="Dekko"/>
              </a:rPr>
              <a:t>Rotate through three themes - 8 mins each</a:t>
            </a:r>
          </a:p>
          <a:p>
            <a:pPr marL="809309" lvl="1" indent="-404655" algn="l">
              <a:lnSpc>
                <a:spcPts val="4910"/>
              </a:lnSpc>
              <a:buFont typeface="Arial"/>
              <a:buChar char="•"/>
            </a:pPr>
            <a:r>
              <a:rPr lang="en-US" sz="3748">
                <a:solidFill>
                  <a:srgbClr val="000000"/>
                </a:solidFill>
                <a:latin typeface="Dekko"/>
              </a:rPr>
              <a:t>SEARCH, discern and add resources related to the theme</a:t>
            </a:r>
          </a:p>
          <a:p>
            <a:pPr marL="1618618" lvl="2" indent="-539539" algn="l">
              <a:lnSpc>
                <a:spcPts val="4910"/>
              </a:lnSpc>
              <a:buFont typeface="Arial"/>
              <a:buChar char="⚬"/>
            </a:pPr>
            <a:r>
              <a:rPr lang="en-US" sz="3748">
                <a:solidFill>
                  <a:srgbClr val="000000"/>
                </a:solidFill>
                <a:latin typeface="Dekko"/>
              </a:rPr>
              <a:t>Don’t forget the various types of resources</a:t>
            </a:r>
          </a:p>
          <a:p>
            <a:pPr marL="809309" lvl="1" indent="-404655" algn="l">
              <a:lnSpc>
                <a:spcPts val="4910"/>
              </a:lnSpc>
              <a:buFont typeface="Arial"/>
              <a:buChar char="•"/>
            </a:pPr>
            <a:r>
              <a:rPr lang="en-US" sz="3748">
                <a:solidFill>
                  <a:srgbClr val="000000"/>
                </a:solidFill>
                <a:latin typeface="Dekko"/>
              </a:rPr>
              <a:t>We will review and discuss briefly at the end of the activity</a:t>
            </a:r>
          </a:p>
          <a:p>
            <a:pPr marL="809309" lvl="1" indent="-404655" algn="l">
              <a:lnSpc>
                <a:spcPts val="4910"/>
              </a:lnSpc>
              <a:buFont typeface="Arial"/>
              <a:buChar char="•"/>
            </a:pPr>
            <a:r>
              <a:rPr lang="en-US" sz="3748">
                <a:solidFill>
                  <a:srgbClr val="000000"/>
                </a:solidFill>
                <a:latin typeface="Dekko"/>
              </a:rPr>
              <a:t>These resources will then be shared as part of the DEIB Toolkit on TRO Website</a:t>
            </a:r>
          </a:p>
          <a:p>
            <a:pPr algn="l">
              <a:lnSpc>
                <a:spcPts val="4910"/>
              </a:lnSpc>
            </a:pPr>
            <a:endParaRPr lang="en-US" sz="3748">
              <a:solidFill>
                <a:srgbClr val="000000"/>
              </a:solidFill>
              <a:latin typeface="Dekk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038" t="-8061" r="-4128" b="-18872"/>
            </a:stretch>
          </a:blipFill>
        </p:spPr>
        <p:txBody>
          <a:bodyPr/>
          <a:lstStyle/>
          <a:p>
            <a:endParaRPr lang="en-US"/>
          </a:p>
        </p:txBody>
      </p:sp>
      <p:sp>
        <p:nvSpPr>
          <p:cNvPr id="3" name="Freeform 3"/>
          <p:cNvSpPr/>
          <p:nvPr/>
        </p:nvSpPr>
        <p:spPr>
          <a:xfrm rot="5966813">
            <a:off x="3750727" y="-1706540"/>
            <a:ext cx="10786546" cy="13700079"/>
          </a:xfrm>
          <a:custGeom>
            <a:avLst/>
            <a:gdLst/>
            <a:ahLst/>
            <a:cxnLst/>
            <a:rect l="l" t="t" r="r" b="b"/>
            <a:pathLst>
              <a:path w="10786546" h="13700079">
                <a:moveTo>
                  <a:pt x="0" y="0"/>
                </a:moveTo>
                <a:lnTo>
                  <a:pt x="10786546" y="0"/>
                </a:lnTo>
                <a:lnTo>
                  <a:pt x="10786546" y="13700080"/>
                </a:lnTo>
                <a:lnTo>
                  <a:pt x="0" y="13700080"/>
                </a:lnTo>
                <a:lnTo>
                  <a:pt x="0" y="0"/>
                </a:lnTo>
                <a:close/>
              </a:path>
            </a:pathLst>
          </a:custGeom>
          <a:blipFill>
            <a:blip r:embed="rId4"/>
            <a:stretch>
              <a:fillRect/>
            </a:stretch>
          </a:blipFill>
        </p:spPr>
        <p:txBody>
          <a:bodyPr/>
          <a:lstStyle/>
          <a:p>
            <a:endParaRPr lang="en-US"/>
          </a:p>
        </p:txBody>
      </p:sp>
      <p:sp>
        <p:nvSpPr>
          <p:cNvPr id="4" name="Freeform 4"/>
          <p:cNvSpPr/>
          <p:nvPr/>
        </p:nvSpPr>
        <p:spPr>
          <a:xfrm>
            <a:off x="1501644" y="529928"/>
            <a:ext cx="4121568" cy="4114800"/>
          </a:xfrm>
          <a:custGeom>
            <a:avLst/>
            <a:gdLst/>
            <a:ahLst/>
            <a:cxnLst/>
            <a:rect l="l" t="t" r="r" b="b"/>
            <a:pathLst>
              <a:path w="4121568" h="4114800">
                <a:moveTo>
                  <a:pt x="0" y="0"/>
                </a:moveTo>
                <a:lnTo>
                  <a:pt x="4121567" y="0"/>
                </a:lnTo>
                <a:lnTo>
                  <a:pt x="4121567" y="4114800"/>
                </a:lnTo>
                <a:lnTo>
                  <a:pt x="0" y="4114800"/>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4000336" y="2005067"/>
            <a:ext cx="10656837" cy="2302511"/>
          </a:xfrm>
          <a:prstGeom prst="rect">
            <a:avLst/>
          </a:prstGeom>
        </p:spPr>
        <p:txBody>
          <a:bodyPr lIns="0" tIns="0" rIns="0" bIns="0" rtlCol="0" anchor="t">
            <a:spAutoFit/>
          </a:bodyPr>
          <a:lstStyle/>
          <a:p>
            <a:pPr algn="ctr">
              <a:lnSpc>
                <a:spcPts val="16939"/>
              </a:lnSpc>
              <a:spcBef>
                <a:spcPct val="0"/>
              </a:spcBef>
            </a:pPr>
            <a:r>
              <a:rPr lang="en-US" sz="12099">
                <a:solidFill>
                  <a:srgbClr val="000000"/>
                </a:solidFill>
                <a:latin typeface="Ballpoint"/>
              </a:rPr>
              <a:t>TR Connection</a:t>
            </a:r>
          </a:p>
        </p:txBody>
      </p:sp>
      <p:sp>
        <p:nvSpPr>
          <p:cNvPr id="6" name="TextBox 6"/>
          <p:cNvSpPr txBox="1"/>
          <p:nvPr/>
        </p:nvSpPr>
        <p:spPr>
          <a:xfrm>
            <a:off x="3523804" y="5001932"/>
            <a:ext cx="11609901" cy="542666"/>
          </a:xfrm>
          <a:prstGeom prst="rect">
            <a:avLst/>
          </a:prstGeom>
        </p:spPr>
        <p:txBody>
          <a:bodyPr lIns="0" tIns="0" rIns="0" bIns="0" rtlCol="0" anchor="t">
            <a:spAutoFit/>
          </a:bodyPr>
          <a:lstStyle/>
          <a:p>
            <a:pPr algn="ctr">
              <a:lnSpc>
                <a:spcPts val="4490"/>
              </a:lnSpc>
            </a:pPr>
            <a:r>
              <a:rPr lang="en-US" sz="3427">
                <a:solidFill>
                  <a:srgbClr val="000000"/>
                </a:solidFill>
                <a:latin typeface="Dekko"/>
              </a:rPr>
              <a:t>Utilize these resources in our professional work:</a:t>
            </a:r>
          </a:p>
        </p:txBody>
      </p:sp>
      <p:grpSp>
        <p:nvGrpSpPr>
          <p:cNvPr id="7" name="Group 7"/>
          <p:cNvGrpSpPr/>
          <p:nvPr/>
        </p:nvGrpSpPr>
        <p:grpSpPr>
          <a:xfrm>
            <a:off x="5486400" y="4307578"/>
            <a:ext cx="7315200" cy="288178"/>
            <a:chOff x="0" y="0"/>
            <a:chExt cx="9753600" cy="384238"/>
          </a:xfrm>
        </p:grpSpPr>
        <p:sp>
          <p:nvSpPr>
            <p:cNvPr id="8" name="Freeform 8"/>
            <p:cNvSpPr/>
            <p:nvPr/>
          </p:nvSpPr>
          <p:spPr>
            <a:xfrm>
              <a:off x="0" y="0"/>
              <a:ext cx="9753600" cy="212806"/>
            </a:xfrm>
            <a:custGeom>
              <a:avLst/>
              <a:gdLst/>
              <a:ahLst/>
              <a:cxnLst/>
              <a:rect l="l" t="t" r="r" b="b"/>
              <a:pathLst>
                <a:path w="9753600" h="212806">
                  <a:moveTo>
                    <a:pt x="0" y="0"/>
                  </a:moveTo>
                  <a:lnTo>
                    <a:pt x="9753600" y="0"/>
                  </a:lnTo>
                  <a:lnTo>
                    <a:pt x="9753600" y="212806"/>
                  </a:lnTo>
                  <a:lnTo>
                    <a:pt x="0" y="2128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685043" y="212806"/>
              <a:ext cx="7857304" cy="171432"/>
            </a:xfrm>
            <a:custGeom>
              <a:avLst/>
              <a:gdLst/>
              <a:ahLst/>
              <a:cxnLst/>
              <a:rect l="l" t="t" r="r" b="b"/>
              <a:pathLst>
                <a:path w="7857304" h="171432">
                  <a:moveTo>
                    <a:pt x="0" y="0"/>
                  </a:moveTo>
                  <a:lnTo>
                    <a:pt x="7857304" y="0"/>
                  </a:lnTo>
                  <a:lnTo>
                    <a:pt x="7857304" y="171432"/>
                  </a:lnTo>
                  <a:lnTo>
                    <a:pt x="0" y="1714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10" name="TextBox 10"/>
          <p:cNvSpPr txBox="1"/>
          <p:nvPr/>
        </p:nvSpPr>
        <p:spPr>
          <a:xfrm>
            <a:off x="10058400" y="5186308"/>
            <a:ext cx="3202691" cy="1923604"/>
          </a:xfrm>
          <a:prstGeom prst="rect">
            <a:avLst/>
          </a:prstGeom>
        </p:spPr>
        <p:txBody>
          <a:bodyPr wrap="square" lIns="0" tIns="0" rIns="0" bIns="0" rtlCol="0" anchor="t">
            <a:spAutoFit/>
          </a:bodyPr>
          <a:lstStyle/>
          <a:p>
            <a:pPr algn="ctr">
              <a:lnSpc>
                <a:spcPts val="16800"/>
              </a:lnSpc>
            </a:pPr>
            <a:r>
              <a:rPr lang="en-US" sz="12000" dirty="0">
                <a:solidFill>
                  <a:srgbClr val="284B70"/>
                </a:solidFill>
                <a:latin typeface="Ballpoint"/>
              </a:rPr>
              <a:t>Share</a:t>
            </a:r>
          </a:p>
        </p:txBody>
      </p:sp>
      <p:sp>
        <p:nvSpPr>
          <p:cNvPr id="11" name="TextBox 11"/>
          <p:cNvSpPr txBox="1"/>
          <p:nvPr/>
        </p:nvSpPr>
        <p:spPr>
          <a:xfrm>
            <a:off x="7164456" y="7063740"/>
            <a:ext cx="4763929" cy="2194560"/>
          </a:xfrm>
          <a:prstGeom prst="rect">
            <a:avLst/>
          </a:prstGeom>
        </p:spPr>
        <p:txBody>
          <a:bodyPr lIns="0" tIns="0" rIns="0" bIns="0" rtlCol="0" anchor="t">
            <a:spAutoFit/>
          </a:bodyPr>
          <a:lstStyle/>
          <a:p>
            <a:pPr algn="ctr">
              <a:lnSpc>
                <a:spcPts val="15720"/>
              </a:lnSpc>
              <a:spcBef>
                <a:spcPct val="0"/>
              </a:spcBef>
            </a:pPr>
            <a:r>
              <a:rPr lang="en-US" sz="12000">
                <a:solidFill>
                  <a:srgbClr val="5C413F"/>
                </a:solidFill>
                <a:latin typeface="Ballpoint"/>
              </a:rPr>
              <a:t>Contribute</a:t>
            </a:r>
          </a:p>
        </p:txBody>
      </p:sp>
      <p:sp>
        <p:nvSpPr>
          <p:cNvPr id="12" name="TextBox 12"/>
          <p:cNvSpPr txBox="1"/>
          <p:nvPr/>
        </p:nvSpPr>
        <p:spPr>
          <a:xfrm>
            <a:off x="4981402" y="5291083"/>
            <a:ext cx="3400108" cy="2194560"/>
          </a:xfrm>
          <a:prstGeom prst="rect">
            <a:avLst/>
          </a:prstGeom>
        </p:spPr>
        <p:txBody>
          <a:bodyPr lIns="0" tIns="0" rIns="0" bIns="0" rtlCol="0" anchor="t">
            <a:spAutoFit/>
          </a:bodyPr>
          <a:lstStyle/>
          <a:p>
            <a:pPr algn="ctr">
              <a:lnSpc>
                <a:spcPts val="15720"/>
              </a:lnSpc>
              <a:spcBef>
                <a:spcPct val="0"/>
              </a:spcBef>
            </a:pPr>
            <a:r>
              <a:rPr lang="en-US" sz="12000">
                <a:solidFill>
                  <a:srgbClr val="32620E"/>
                </a:solidFill>
                <a:latin typeface="Ballpoint"/>
              </a:rPr>
              <a:t>Explore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txBody>
          <a:bodyPr/>
          <a:lstStyle/>
          <a:p>
            <a:endParaRPr lang="en-US"/>
          </a:p>
        </p:txBody>
      </p:sp>
      <p:sp>
        <p:nvSpPr>
          <p:cNvPr id="3" name="Freeform 3"/>
          <p:cNvSpPr/>
          <p:nvPr/>
        </p:nvSpPr>
        <p:spPr>
          <a:xfrm>
            <a:off x="2886861" y="784198"/>
            <a:ext cx="11778943" cy="8718604"/>
          </a:xfrm>
          <a:custGeom>
            <a:avLst/>
            <a:gdLst/>
            <a:ahLst/>
            <a:cxnLst/>
            <a:rect l="l" t="t" r="r" b="b"/>
            <a:pathLst>
              <a:path w="11778943" h="8718604">
                <a:moveTo>
                  <a:pt x="0" y="0"/>
                </a:moveTo>
                <a:lnTo>
                  <a:pt x="11778943" y="0"/>
                </a:lnTo>
                <a:lnTo>
                  <a:pt x="11778943" y="8718604"/>
                </a:lnTo>
                <a:lnTo>
                  <a:pt x="0" y="8718604"/>
                </a:lnTo>
                <a:lnTo>
                  <a:pt x="0" y="0"/>
                </a:lnTo>
                <a:close/>
              </a:path>
            </a:pathLst>
          </a:custGeom>
          <a:blipFill>
            <a:blip r:embed="rId3"/>
            <a:stretch>
              <a:fillRect/>
            </a:stretch>
          </a:blipFill>
        </p:spPr>
        <p:txBody>
          <a:bodyPr/>
          <a:lstStyle/>
          <a:p>
            <a:endParaRPr lang="en-US"/>
          </a:p>
        </p:txBody>
      </p:sp>
      <p:sp>
        <p:nvSpPr>
          <p:cNvPr id="4" name="Freeform 4"/>
          <p:cNvSpPr/>
          <p:nvPr/>
        </p:nvSpPr>
        <p:spPr>
          <a:xfrm>
            <a:off x="4347012" y="692523"/>
            <a:ext cx="1221893" cy="1219815"/>
          </a:xfrm>
          <a:custGeom>
            <a:avLst/>
            <a:gdLst/>
            <a:ahLst/>
            <a:cxnLst/>
            <a:rect l="l" t="t" r="r" b="b"/>
            <a:pathLst>
              <a:path w="1221893" h="1219815">
                <a:moveTo>
                  <a:pt x="0" y="0"/>
                </a:moveTo>
                <a:lnTo>
                  <a:pt x="1221893" y="0"/>
                </a:lnTo>
                <a:lnTo>
                  <a:pt x="1221893" y="1219815"/>
                </a:lnTo>
                <a:lnTo>
                  <a:pt x="0" y="1219815"/>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4957959" y="4127484"/>
            <a:ext cx="8436106" cy="3927077"/>
          </a:xfrm>
          <a:prstGeom prst="rect">
            <a:avLst/>
          </a:prstGeom>
        </p:spPr>
        <p:txBody>
          <a:bodyPr lIns="0" tIns="0" rIns="0" bIns="0" rtlCol="0" anchor="t">
            <a:spAutoFit/>
          </a:bodyPr>
          <a:lstStyle/>
          <a:p>
            <a:pPr algn="ctr">
              <a:lnSpc>
                <a:spcPts val="5252"/>
              </a:lnSpc>
            </a:pPr>
            <a:r>
              <a:rPr lang="en-US" sz="4009">
                <a:solidFill>
                  <a:srgbClr val="000000"/>
                </a:solidFill>
                <a:latin typeface="Dekko"/>
              </a:rPr>
              <a:t>Embed Resources into larger</a:t>
            </a:r>
          </a:p>
          <a:p>
            <a:pPr algn="ctr">
              <a:lnSpc>
                <a:spcPts val="5252"/>
              </a:lnSpc>
            </a:pPr>
            <a:r>
              <a:rPr lang="en-US" sz="4009">
                <a:solidFill>
                  <a:srgbClr val="000000"/>
                </a:solidFill>
                <a:latin typeface="Dekko"/>
              </a:rPr>
              <a:t>DEIB Toolkits</a:t>
            </a:r>
          </a:p>
          <a:p>
            <a:pPr algn="ctr">
              <a:lnSpc>
                <a:spcPts val="5252"/>
              </a:lnSpc>
            </a:pPr>
            <a:endParaRPr lang="en-US" sz="4009">
              <a:solidFill>
                <a:srgbClr val="000000"/>
              </a:solidFill>
              <a:latin typeface="Dekko"/>
            </a:endParaRPr>
          </a:p>
          <a:p>
            <a:pPr algn="ctr">
              <a:lnSpc>
                <a:spcPts val="5252"/>
              </a:lnSpc>
            </a:pPr>
            <a:r>
              <a:rPr lang="en-US" sz="4009">
                <a:solidFill>
                  <a:srgbClr val="000000"/>
                </a:solidFill>
                <a:latin typeface="Dekko"/>
              </a:rPr>
              <a:t>Stay curious!</a:t>
            </a:r>
          </a:p>
          <a:p>
            <a:pPr algn="ctr">
              <a:lnSpc>
                <a:spcPts val="5252"/>
              </a:lnSpc>
            </a:pPr>
            <a:endParaRPr lang="en-US" sz="4009">
              <a:solidFill>
                <a:srgbClr val="000000"/>
              </a:solidFill>
              <a:latin typeface="Dekko"/>
            </a:endParaRPr>
          </a:p>
          <a:p>
            <a:pPr algn="ctr">
              <a:lnSpc>
                <a:spcPts val="5252"/>
              </a:lnSpc>
            </a:pPr>
            <a:r>
              <a:rPr lang="en-US" sz="4009">
                <a:solidFill>
                  <a:srgbClr val="000000"/>
                </a:solidFill>
                <a:latin typeface="Dekko"/>
              </a:rPr>
              <a:t>See you this afternoon!</a:t>
            </a:r>
          </a:p>
        </p:txBody>
      </p:sp>
      <p:sp>
        <p:nvSpPr>
          <p:cNvPr id="6" name="TextBox 6"/>
          <p:cNvSpPr txBox="1"/>
          <p:nvPr/>
        </p:nvSpPr>
        <p:spPr>
          <a:xfrm>
            <a:off x="4957959" y="1700999"/>
            <a:ext cx="8694935" cy="2302511"/>
          </a:xfrm>
          <a:prstGeom prst="rect">
            <a:avLst/>
          </a:prstGeom>
        </p:spPr>
        <p:txBody>
          <a:bodyPr lIns="0" tIns="0" rIns="0" bIns="0" rtlCol="0" anchor="t">
            <a:spAutoFit/>
          </a:bodyPr>
          <a:lstStyle/>
          <a:p>
            <a:pPr algn="ctr">
              <a:lnSpc>
                <a:spcPts val="16939"/>
              </a:lnSpc>
              <a:spcBef>
                <a:spcPct val="0"/>
              </a:spcBef>
            </a:pPr>
            <a:r>
              <a:rPr lang="en-US" sz="12099">
                <a:solidFill>
                  <a:srgbClr val="000000"/>
                </a:solidFill>
                <a:latin typeface="Ballpoint"/>
              </a:rPr>
              <a:t>Next Steps</a:t>
            </a:r>
          </a:p>
        </p:txBody>
      </p:sp>
      <p:sp>
        <p:nvSpPr>
          <p:cNvPr id="7" name="Freeform 7"/>
          <p:cNvSpPr/>
          <p:nvPr/>
        </p:nvSpPr>
        <p:spPr>
          <a:xfrm rot="-370152">
            <a:off x="13526054" y="1302091"/>
            <a:ext cx="2742910" cy="2604224"/>
          </a:xfrm>
          <a:custGeom>
            <a:avLst/>
            <a:gdLst/>
            <a:ahLst/>
            <a:cxnLst/>
            <a:rect l="l" t="t" r="r" b="b"/>
            <a:pathLst>
              <a:path w="2742910" h="2604224">
                <a:moveTo>
                  <a:pt x="0" y="0"/>
                </a:moveTo>
                <a:lnTo>
                  <a:pt x="2742911" y="0"/>
                </a:lnTo>
                <a:lnTo>
                  <a:pt x="2742911" y="2604224"/>
                </a:lnTo>
                <a:lnTo>
                  <a:pt x="0" y="2604224"/>
                </a:lnTo>
                <a:lnTo>
                  <a:pt x="0" y="0"/>
                </a:lnTo>
                <a:close/>
              </a:path>
            </a:pathLst>
          </a:custGeom>
          <a:blipFill>
            <a:blip r:embed="rId5"/>
            <a:stretch>
              <a:fillRect/>
            </a:stretch>
          </a:blipFill>
        </p:spPr>
        <p:txBody>
          <a:bodyPr/>
          <a:lstStyle/>
          <a:p>
            <a:endParaRPr lang="en-US"/>
          </a:p>
        </p:txBody>
      </p:sp>
      <p:sp>
        <p:nvSpPr>
          <p:cNvPr id="8" name="Freeform 8"/>
          <p:cNvSpPr/>
          <p:nvPr/>
        </p:nvSpPr>
        <p:spPr>
          <a:xfrm rot="620716">
            <a:off x="14311188" y="1555265"/>
            <a:ext cx="1172643" cy="1675204"/>
          </a:xfrm>
          <a:custGeom>
            <a:avLst/>
            <a:gdLst/>
            <a:ahLst/>
            <a:cxnLst/>
            <a:rect l="l" t="t" r="r" b="b"/>
            <a:pathLst>
              <a:path w="1172643" h="1675204">
                <a:moveTo>
                  <a:pt x="0" y="0"/>
                </a:moveTo>
                <a:lnTo>
                  <a:pt x="1172643" y="0"/>
                </a:lnTo>
                <a:lnTo>
                  <a:pt x="1172643" y="1675204"/>
                </a:lnTo>
                <a:lnTo>
                  <a:pt x="0" y="16752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flipH="1">
            <a:off x="13394065" y="6483655"/>
            <a:ext cx="6798738" cy="3065613"/>
          </a:xfrm>
          <a:custGeom>
            <a:avLst/>
            <a:gdLst/>
            <a:ahLst/>
            <a:cxnLst/>
            <a:rect l="l" t="t" r="r" b="b"/>
            <a:pathLst>
              <a:path w="6798738" h="3065613">
                <a:moveTo>
                  <a:pt x="6798738" y="0"/>
                </a:moveTo>
                <a:lnTo>
                  <a:pt x="0" y="0"/>
                </a:lnTo>
                <a:lnTo>
                  <a:pt x="0" y="3065612"/>
                </a:lnTo>
                <a:lnTo>
                  <a:pt x="6798738" y="3065612"/>
                </a:lnTo>
                <a:lnTo>
                  <a:pt x="6798738"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7288952" flipH="1">
            <a:off x="-2370669" y="5054723"/>
            <a:ext cx="6798738" cy="3065613"/>
          </a:xfrm>
          <a:custGeom>
            <a:avLst/>
            <a:gdLst/>
            <a:ahLst/>
            <a:cxnLst/>
            <a:rect l="l" t="t" r="r" b="b"/>
            <a:pathLst>
              <a:path w="6798738" h="3065613">
                <a:moveTo>
                  <a:pt x="6798738" y="0"/>
                </a:moveTo>
                <a:lnTo>
                  <a:pt x="0" y="0"/>
                </a:lnTo>
                <a:lnTo>
                  <a:pt x="0" y="3065613"/>
                </a:lnTo>
                <a:lnTo>
                  <a:pt x="6798738" y="3065613"/>
                </a:lnTo>
                <a:lnTo>
                  <a:pt x="6798738"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038" t="-8061" r="-4128" b="-18872"/>
            </a:stretch>
          </a:blipFill>
        </p:spPr>
        <p:txBody>
          <a:bodyPr/>
          <a:lstStyle/>
          <a:p>
            <a:endParaRPr lang="en-US"/>
          </a:p>
        </p:txBody>
      </p:sp>
      <p:sp>
        <p:nvSpPr>
          <p:cNvPr id="3" name="Freeform 3"/>
          <p:cNvSpPr/>
          <p:nvPr/>
        </p:nvSpPr>
        <p:spPr>
          <a:xfrm rot="5976154">
            <a:off x="1971508" y="-2710729"/>
            <a:ext cx="14344983" cy="18219679"/>
          </a:xfrm>
          <a:custGeom>
            <a:avLst/>
            <a:gdLst/>
            <a:ahLst/>
            <a:cxnLst/>
            <a:rect l="l" t="t" r="r" b="b"/>
            <a:pathLst>
              <a:path w="14344983" h="18219679">
                <a:moveTo>
                  <a:pt x="0" y="0"/>
                </a:moveTo>
                <a:lnTo>
                  <a:pt x="14344984" y="0"/>
                </a:lnTo>
                <a:lnTo>
                  <a:pt x="14344984" y="18219678"/>
                </a:lnTo>
                <a:lnTo>
                  <a:pt x="0" y="18219678"/>
                </a:lnTo>
                <a:lnTo>
                  <a:pt x="0" y="0"/>
                </a:lnTo>
                <a:close/>
              </a:path>
            </a:pathLst>
          </a:custGeom>
          <a:blipFill>
            <a:blip r:embed="rId4"/>
            <a:stretch>
              <a:fillRect/>
            </a:stretch>
          </a:blipFill>
        </p:spPr>
        <p:txBody>
          <a:bodyPr/>
          <a:lstStyle/>
          <a:p>
            <a:endParaRPr lang="en-US"/>
          </a:p>
        </p:txBody>
      </p:sp>
      <p:sp>
        <p:nvSpPr>
          <p:cNvPr id="4" name="Freeform 4"/>
          <p:cNvSpPr/>
          <p:nvPr/>
        </p:nvSpPr>
        <p:spPr>
          <a:xfrm rot="131805">
            <a:off x="3683463" y="6287511"/>
            <a:ext cx="1454665" cy="1381115"/>
          </a:xfrm>
          <a:custGeom>
            <a:avLst/>
            <a:gdLst/>
            <a:ahLst/>
            <a:cxnLst/>
            <a:rect l="l" t="t" r="r" b="b"/>
            <a:pathLst>
              <a:path w="1454665" h="1381115">
                <a:moveTo>
                  <a:pt x="0" y="0"/>
                </a:moveTo>
                <a:lnTo>
                  <a:pt x="1454665" y="0"/>
                </a:lnTo>
                <a:lnTo>
                  <a:pt x="1454665" y="1381115"/>
                </a:lnTo>
                <a:lnTo>
                  <a:pt x="0" y="1381115"/>
                </a:lnTo>
                <a:lnTo>
                  <a:pt x="0" y="0"/>
                </a:lnTo>
                <a:close/>
              </a:path>
            </a:pathLst>
          </a:custGeom>
          <a:blipFill>
            <a:blip r:embed="rId5"/>
            <a:stretch>
              <a:fillRect/>
            </a:stretch>
          </a:blipFill>
        </p:spPr>
        <p:txBody>
          <a:bodyPr/>
          <a:lstStyle/>
          <a:p>
            <a:endParaRPr lang="en-US"/>
          </a:p>
        </p:txBody>
      </p:sp>
      <p:sp>
        <p:nvSpPr>
          <p:cNvPr id="5" name="Freeform 5"/>
          <p:cNvSpPr/>
          <p:nvPr/>
        </p:nvSpPr>
        <p:spPr>
          <a:xfrm rot="131805">
            <a:off x="3668543" y="7894800"/>
            <a:ext cx="1454665" cy="1381115"/>
          </a:xfrm>
          <a:custGeom>
            <a:avLst/>
            <a:gdLst/>
            <a:ahLst/>
            <a:cxnLst/>
            <a:rect l="l" t="t" r="r" b="b"/>
            <a:pathLst>
              <a:path w="1454665" h="1381115">
                <a:moveTo>
                  <a:pt x="0" y="0"/>
                </a:moveTo>
                <a:lnTo>
                  <a:pt x="1454665" y="0"/>
                </a:lnTo>
                <a:lnTo>
                  <a:pt x="1454665" y="1381115"/>
                </a:lnTo>
                <a:lnTo>
                  <a:pt x="0" y="1381115"/>
                </a:lnTo>
                <a:lnTo>
                  <a:pt x="0" y="0"/>
                </a:lnTo>
                <a:close/>
              </a:path>
            </a:pathLst>
          </a:custGeom>
          <a:blipFill>
            <a:blip r:embed="rId5"/>
            <a:stretch>
              <a:fillRect/>
            </a:stretch>
          </a:blipFill>
        </p:spPr>
        <p:txBody>
          <a:bodyPr/>
          <a:lstStyle/>
          <a:p>
            <a:endParaRPr lang="en-US"/>
          </a:p>
        </p:txBody>
      </p:sp>
      <p:sp>
        <p:nvSpPr>
          <p:cNvPr id="6" name="Freeform 6"/>
          <p:cNvSpPr/>
          <p:nvPr/>
        </p:nvSpPr>
        <p:spPr>
          <a:xfrm rot="131805">
            <a:off x="3668543" y="4680202"/>
            <a:ext cx="1454665" cy="1381115"/>
          </a:xfrm>
          <a:custGeom>
            <a:avLst/>
            <a:gdLst/>
            <a:ahLst/>
            <a:cxnLst/>
            <a:rect l="l" t="t" r="r" b="b"/>
            <a:pathLst>
              <a:path w="1454665" h="1381115">
                <a:moveTo>
                  <a:pt x="0" y="0"/>
                </a:moveTo>
                <a:lnTo>
                  <a:pt x="1454665" y="0"/>
                </a:lnTo>
                <a:lnTo>
                  <a:pt x="1454665" y="1381115"/>
                </a:lnTo>
                <a:lnTo>
                  <a:pt x="0" y="1381115"/>
                </a:lnTo>
                <a:lnTo>
                  <a:pt x="0" y="0"/>
                </a:lnTo>
                <a:close/>
              </a:path>
            </a:pathLst>
          </a:custGeom>
          <a:blipFill>
            <a:blip r:embed="rId5"/>
            <a:stretch>
              <a:fillRect/>
            </a:stretch>
          </a:blipFill>
        </p:spPr>
        <p:txBody>
          <a:bodyPr/>
          <a:lstStyle/>
          <a:p>
            <a:endParaRPr lang="en-US"/>
          </a:p>
        </p:txBody>
      </p:sp>
      <p:sp>
        <p:nvSpPr>
          <p:cNvPr id="7" name="Freeform 7"/>
          <p:cNvSpPr/>
          <p:nvPr/>
        </p:nvSpPr>
        <p:spPr>
          <a:xfrm rot="131805">
            <a:off x="10021337" y="4680202"/>
            <a:ext cx="1454665" cy="1381115"/>
          </a:xfrm>
          <a:custGeom>
            <a:avLst/>
            <a:gdLst/>
            <a:ahLst/>
            <a:cxnLst/>
            <a:rect l="l" t="t" r="r" b="b"/>
            <a:pathLst>
              <a:path w="1454665" h="1381115">
                <a:moveTo>
                  <a:pt x="0" y="0"/>
                </a:moveTo>
                <a:lnTo>
                  <a:pt x="1454665" y="0"/>
                </a:lnTo>
                <a:lnTo>
                  <a:pt x="1454665" y="1381115"/>
                </a:lnTo>
                <a:lnTo>
                  <a:pt x="0" y="1381115"/>
                </a:lnTo>
                <a:lnTo>
                  <a:pt x="0" y="0"/>
                </a:lnTo>
                <a:close/>
              </a:path>
            </a:pathLst>
          </a:custGeom>
          <a:blipFill>
            <a:blip r:embed="rId5"/>
            <a:stretch>
              <a:fillRect/>
            </a:stretch>
          </a:blipFill>
        </p:spPr>
        <p:txBody>
          <a:bodyPr/>
          <a:lstStyle/>
          <a:p>
            <a:endParaRPr lang="en-US"/>
          </a:p>
        </p:txBody>
      </p:sp>
      <p:sp>
        <p:nvSpPr>
          <p:cNvPr id="8" name="Freeform 8"/>
          <p:cNvSpPr/>
          <p:nvPr/>
        </p:nvSpPr>
        <p:spPr>
          <a:xfrm rot="131805">
            <a:off x="10051177" y="6282390"/>
            <a:ext cx="1454665" cy="1381115"/>
          </a:xfrm>
          <a:custGeom>
            <a:avLst/>
            <a:gdLst/>
            <a:ahLst/>
            <a:cxnLst/>
            <a:rect l="l" t="t" r="r" b="b"/>
            <a:pathLst>
              <a:path w="1454665" h="1381115">
                <a:moveTo>
                  <a:pt x="0" y="0"/>
                </a:moveTo>
                <a:lnTo>
                  <a:pt x="1454665" y="0"/>
                </a:lnTo>
                <a:lnTo>
                  <a:pt x="1454665" y="1381115"/>
                </a:lnTo>
                <a:lnTo>
                  <a:pt x="0" y="1381115"/>
                </a:lnTo>
                <a:lnTo>
                  <a:pt x="0" y="0"/>
                </a:lnTo>
                <a:close/>
              </a:path>
            </a:pathLst>
          </a:custGeom>
          <a:blipFill>
            <a:blip r:embed="rId5"/>
            <a:stretch>
              <a:fillRect/>
            </a:stretch>
          </a:blipFill>
        </p:spPr>
        <p:txBody>
          <a:bodyPr/>
          <a:lstStyle/>
          <a:p>
            <a:endParaRPr lang="en-US"/>
          </a:p>
        </p:txBody>
      </p:sp>
      <p:sp>
        <p:nvSpPr>
          <p:cNvPr id="9" name="Freeform 9"/>
          <p:cNvSpPr/>
          <p:nvPr/>
        </p:nvSpPr>
        <p:spPr>
          <a:xfrm rot="131805">
            <a:off x="10084335" y="7911433"/>
            <a:ext cx="1454665" cy="1381115"/>
          </a:xfrm>
          <a:custGeom>
            <a:avLst/>
            <a:gdLst/>
            <a:ahLst/>
            <a:cxnLst/>
            <a:rect l="l" t="t" r="r" b="b"/>
            <a:pathLst>
              <a:path w="1454665" h="1381115">
                <a:moveTo>
                  <a:pt x="0" y="0"/>
                </a:moveTo>
                <a:lnTo>
                  <a:pt x="1454666" y="0"/>
                </a:lnTo>
                <a:lnTo>
                  <a:pt x="1454666" y="1381115"/>
                </a:lnTo>
                <a:lnTo>
                  <a:pt x="0" y="1381115"/>
                </a:lnTo>
                <a:lnTo>
                  <a:pt x="0" y="0"/>
                </a:lnTo>
                <a:close/>
              </a:path>
            </a:pathLst>
          </a:custGeom>
          <a:blipFill>
            <a:blip r:embed="rId5"/>
            <a:stretch>
              <a:fillRect/>
            </a:stretch>
          </a:blipFill>
        </p:spPr>
        <p:txBody>
          <a:bodyPr/>
          <a:lstStyle/>
          <a:p>
            <a:endParaRPr lang="en-US"/>
          </a:p>
        </p:txBody>
      </p:sp>
      <p:sp>
        <p:nvSpPr>
          <p:cNvPr id="10" name="Freeform 10"/>
          <p:cNvSpPr/>
          <p:nvPr/>
        </p:nvSpPr>
        <p:spPr>
          <a:xfrm>
            <a:off x="2541580" y="2041889"/>
            <a:ext cx="1389707" cy="1781676"/>
          </a:xfrm>
          <a:custGeom>
            <a:avLst/>
            <a:gdLst/>
            <a:ahLst/>
            <a:cxnLst/>
            <a:rect l="l" t="t" r="r" b="b"/>
            <a:pathLst>
              <a:path w="1389707" h="1781676">
                <a:moveTo>
                  <a:pt x="0" y="0"/>
                </a:moveTo>
                <a:lnTo>
                  <a:pt x="1389707" y="0"/>
                </a:lnTo>
                <a:lnTo>
                  <a:pt x="1389707" y="1781676"/>
                </a:lnTo>
                <a:lnTo>
                  <a:pt x="0" y="17816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5994156" y="2017418"/>
            <a:ext cx="6299688" cy="2519875"/>
          </a:xfrm>
          <a:custGeom>
            <a:avLst/>
            <a:gdLst/>
            <a:ahLst/>
            <a:cxnLst/>
            <a:rect l="l" t="t" r="r" b="b"/>
            <a:pathLst>
              <a:path w="6299688" h="2519875">
                <a:moveTo>
                  <a:pt x="0" y="0"/>
                </a:moveTo>
                <a:lnTo>
                  <a:pt x="6299688" y="0"/>
                </a:lnTo>
                <a:lnTo>
                  <a:pt x="6299688" y="2519875"/>
                </a:lnTo>
                <a:lnTo>
                  <a:pt x="0" y="25198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TextBox 12"/>
          <p:cNvSpPr txBox="1"/>
          <p:nvPr/>
        </p:nvSpPr>
        <p:spPr>
          <a:xfrm>
            <a:off x="5311545" y="1584689"/>
            <a:ext cx="7664910" cy="2729536"/>
          </a:xfrm>
          <a:prstGeom prst="rect">
            <a:avLst/>
          </a:prstGeom>
        </p:spPr>
        <p:txBody>
          <a:bodyPr lIns="0" tIns="0" rIns="0" bIns="0" rtlCol="0" anchor="t">
            <a:spAutoFit/>
          </a:bodyPr>
          <a:lstStyle/>
          <a:p>
            <a:pPr algn="ctr">
              <a:lnSpc>
                <a:spcPts val="20022"/>
              </a:lnSpc>
              <a:spcBef>
                <a:spcPct val="0"/>
              </a:spcBef>
            </a:pPr>
            <a:r>
              <a:rPr lang="en-US" sz="14301" spc="314">
                <a:solidFill>
                  <a:srgbClr val="000000"/>
                </a:solidFill>
                <a:latin typeface="Ballpoint"/>
              </a:rPr>
              <a:t>Agenda</a:t>
            </a:r>
          </a:p>
        </p:txBody>
      </p:sp>
      <p:sp>
        <p:nvSpPr>
          <p:cNvPr id="13" name="TextBox 13"/>
          <p:cNvSpPr txBox="1"/>
          <p:nvPr/>
        </p:nvSpPr>
        <p:spPr>
          <a:xfrm>
            <a:off x="3931287" y="4407404"/>
            <a:ext cx="929176" cy="1338386"/>
          </a:xfrm>
          <a:prstGeom prst="rect">
            <a:avLst/>
          </a:prstGeom>
        </p:spPr>
        <p:txBody>
          <a:bodyPr lIns="0" tIns="0" rIns="0" bIns="0" rtlCol="0" anchor="t">
            <a:spAutoFit/>
          </a:bodyPr>
          <a:lstStyle/>
          <a:p>
            <a:pPr algn="ctr">
              <a:lnSpc>
                <a:spcPts val="11293"/>
              </a:lnSpc>
              <a:spcBef>
                <a:spcPct val="0"/>
              </a:spcBef>
            </a:pPr>
            <a:r>
              <a:rPr lang="en-US" sz="7014">
                <a:solidFill>
                  <a:srgbClr val="000000"/>
                </a:solidFill>
                <a:latin typeface="Itim"/>
              </a:rPr>
              <a:t>1</a:t>
            </a:r>
          </a:p>
        </p:txBody>
      </p:sp>
      <p:sp>
        <p:nvSpPr>
          <p:cNvPr id="14" name="TextBox 14"/>
          <p:cNvSpPr txBox="1"/>
          <p:nvPr/>
        </p:nvSpPr>
        <p:spPr>
          <a:xfrm>
            <a:off x="3931287" y="6013462"/>
            <a:ext cx="929176" cy="1338386"/>
          </a:xfrm>
          <a:prstGeom prst="rect">
            <a:avLst/>
          </a:prstGeom>
        </p:spPr>
        <p:txBody>
          <a:bodyPr lIns="0" tIns="0" rIns="0" bIns="0" rtlCol="0" anchor="t">
            <a:spAutoFit/>
          </a:bodyPr>
          <a:lstStyle/>
          <a:p>
            <a:pPr algn="ctr">
              <a:lnSpc>
                <a:spcPts val="11293"/>
              </a:lnSpc>
              <a:spcBef>
                <a:spcPct val="0"/>
              </a:spcBef>
            </a:pPr>
            <a:r>
              <a:rPr lang="en-US" sz="7014">
                <a:solidFill>
                  <a:srgbClr val="000000"/>
                </a:solidFill>
                <a:latin typeface="Itim"/>
              </a:rPr>
              <a:t>2</a:t>
            </a:r>
          </a:p>
        </p:txBody>
      </p:sp>
      <p:sp>
        <p:nvSpPr>
          <p:cNvPr id="15" name="TextBox 15"/>
          <p:cNvSpPr txBox="1"/>
          <p:nvPr/>
        </p:nvSpPr>
        <p:spPr>
          <a:xfrm>
            <a:off x="3931287" y="7591203"/>
            <a:ext cx="929176" cy="1338386"/>
          </a:xfrm>
          <a:prstGeom prst="rect">
            <a:avLst/>
          </a:prstGeom>
        </p:spPr>
        <p:txBody>
          <a:bodyPr lIns="0" tIns="0" rIns="0" bIns="0" rtlCol="0" anchor="t">
            <a:spAutoFit/>
          </a:bodyPr>
          <a:lstStyle/>
          <a:p>
            <a:pPr algn="ctr">
              <a:lnSpc>
                <a:spcPts val="11293"/>
              </a:lnSpc>
              <a:spcBef>
                <a:spcPct val="0"/>
              </a:spcBef>
            </a:pPr>
            <a:r>
              <a:rPr lang="en-US" sz="7014">
                <a:solidFill>
                  <a:srgbClr val="000000"/>
                </a:solidFill>
                <a:latin typeface="Itim"/>
              </a:rPr>
              <a:t>3</a:t>
            </a:r>
          </a:p>
        </p:txBody>
      </p:sp>
      <p:sp>
        <p:nvSpPr>
          <p:cNvPr id="16" name="TextBox 16"/>
          <p:cNvSpPr txBox="1"/>
          <p:nvPr/>
        </p:nvSpPr>
        <p:spPr>
          <a:xfrm>
            <a:off x="10299001" y="4364882"/>
            <a:ext cx="929176" cy="1338386"/>
          </a:xfrm>
          <a:prstGeom prst="rect">
            <a:avLst/>
          </a:prstGeom>
        </p:spPr>
        <p:txBody>
          <a:bodyPr lIns="0" tIns="0" rIns="0" bIns="0" rtlCol="0" anchor="t">
            <a:spAutoFit/>
          </a:bodyPr>
          <a:lstStyle/>
          <a:p>
            <a:pPr algn="ctr">
              <a:lnSpc>
                <a:spcPts val="11293"/>
              </a:lnSpc>
              <a:spcBef>
                <a:spcPct val="0"/>
              </a:spcBef>
            </a:pPr>
            <a:r>
              <a:rPr lang="en-US" sz="7014">
                <a:solidFill>
                  <a:srgbClr val="000000"/>
                </a:solidFill>
                <a:latin typeface="Itim"/>
              </a:rPr>
              <a:t>4</a:t>
            </a:r>
          </a:p>
        </p:txBody>
      </p:sp>
      <p:sp>
        <p:nvSpPr>
          <p:cNvPr id="17" name="TextBox 17"/>
          <p:cNvSpPr txBox="1"/>
          <p:nvPr/>
        </p:nvSpPr>
        <p:spPr>
          <a:xfrm>
            <a:off x="11269661" y="4933543"/>
            <a:ext cx="4988242" cy="588439"/>
          </a:xfrm>
          <a:prstGeom prst="rect">
            <a:avLst/>
          </a:prstGeom>
        </p:spPr>
        <p:txBody>
          <a:bodyPr lIns="0" tIns="0" rIns="0" bIns="0" rtlCol="0" anchor="t">
            <a:spAutoFit/>
          </a:bodyPr>
          <a:lstStyle/>
          <a:p>
            <a:pPr marL="652233" lvl="1" indent="-326117" algn="l">
              <a:lnSpc>
                <a:spcPts val="4863"/>
              </a:lnSpc>
              <a:buFont typeface="Arial"/>
              <a:buChar char="•"/>
            </a:pPr>
            <a:r>
              <a:rPr lang="en-US" sz="3020">
                <a:solidFill>
                  <a:srgbClr val="000000"/>
                </a:solidFill>
                <a:latin typeface="Itim"/>
              </a:rPr>
              <a:t>SEARCH</a:t>
            </a:r>
          </a:p>
        </p:txBody>
      </p:sp>
      <p:sp>
        <p:nvSpPr>
          <p:cNvPr id="18" name="TextBox 18"/>
          <p:cNvSpPr txBox="1"/>
          <p:nvPr/>
        </p:nvSpPr>
        <p:spPr>
          <a:xfrm>
            <a:off x="4878314" y="8165246"/>
            <a:ext cx="4988242" cy="1201075"/>
          </a:xfrm>
          <a:prstGeom prst="rect">
            <a:avLst/>
          </a:prstGeom>
        </p:spPr>
        <p:txBody>
          <a:bodyPr lIns="0" tIns="0" rIns="0" bIns="0" rtlCol="0" anchor="t">
            <a:spAutoFit/>
          </a:bodyPr>
          <a:lstStyle/>
          <a:p>
            <a:pPr marL="652233" lvl="1" indent="-326117" algn="l">
              <a:lnSpc>
                <a:spcPts val="4863"/>
              </a:lnSpc>
              <a:buFont typeface="Arial"/>
              <a:buChar char="•"/>
            </a:pPr>
            <a:r>
              <a:rPr lang="en-US" sz="3020">
                <a:solidFill>
                  <a:srgbClr val="000000"/>
                </a:solidFill>
                <a:latin typeface="Itim"/>
              </a:rPr>
              <a:t>DIGITAL CRITICAL THINKING</a:t>
            </a:r>
          </a:p>
        </p:txBody>
      </p:sp>
      <p:sp>
        <p:nvSpPr>
          <p:cNvPr id="19" name="TextBox 19"/>
          <p:cNvSpPr txBox="1"/>
          <p:nvPr/>
        </p:nvSpPr>
        <p:spPr>
          <a:xfrm>
            <a:off x="4878314" y="6511017"/>
            <a:ext cx="4988242" cy="588439"/>
          </a:xfrm>
          <a:prstGeom prst="rect">
            <a:avLst/>
          </a:prstGeom>
        </p:spPr>
        <p:txBody>
          <a:bodyPr lIns="0" tIns="0" rIns="0" bIns="0" rtlCol="0" anchor="t">
            <a:spAutoFit/>
          </a:bodyPr>
          <a:lstStyle/>
          <a:p>
            <a:pPr marL="652233" lvl="1" indent="-326117" algn="l">
              <a:lnSpc>
                <a:spcPts val="4863"/>
              </a:lnSpc>
              <a:buFont typeface="Arial"/>
              <a:buChar char="•"/>
            </a:pPr>
            <a:r>
              <a:rPr lang="en-US" sz="3020">
                <a:solidFill>
                  <a:srgbClr val="000000"/>
                </a:solidFill>
                <a:latin typeface="Itim"/>
              </a:rPr>
              <a:t>BACKGROUND </a:t>
            </a:r>
          </a:p>
        </p:txBody>
      </p:sp>
      <p:sp>
        <p:nvSpPr>
          <p:cNvPr id="20" name="TextBox 20"/>
          <p:cNvSpPr txBox="1"/>
          <p:nvPr/>
        </p:nvSpPr>
        <p:spPr>
          <a:xfrm>
            <a:off x="4878314" y="4992659"/>
            <a:ext cx="5078987" cy="588439"/>
          </a:xfrm>
          <a:prstGeom prst="rect">
            <a:avLst/>
          </a:prstGeom>
        </p:spPr>
        <p:txBody>
          <a:bodyPr lIns="0" tIns="0" rIns="0" bIns="0" rtlCol="0" anchor="t">
            <a:spAutoFit/>
          </a:bodyPr>
          <a:lstStyle/>
          <a:p>
            <a:pPr marL="652233" lvl="1" indent="-326117" algn="l">
              <a:lnSpc>
                <a:spcPts val="4863"/>
              </a:lnSpc>
              <a:buFont typeface="Arial"/>
              <a:buChar char="•"/>
            </a:pPr>
            <a:r>
              <a:rPr lang="en-US" sz="3020">
                <a:solidFill>
                  <a:srgbClr val="000000"/>
                </a:solidFill>
                <a:latin typeface="Itim"/>
              </a:rPr>
              <a:t>LEARNING OUTCOMES</a:t>
            </a:r>
          </a:p>
        </p:txBody>
      </p:sp>
      <p:sp>
        <p:nvSpPr>
          <p:cNvPr id="21" name="TextBox 21"/>
          <p:cNvSpPr txBox="1"/>
          <p:nvPr/>
        </p:nvSpPr>
        <p:spPr>
          <a:xfrm>
            <a:off x="10299001" y="6071835"/>
            <a:ext cx="929176" cy="1338386"/>
          </a:xfrm>
          <a:prstGeom prst="rect">
            <a:avLst/>
          </a:prstGeom>
        </p:spPr>
        <p:txBody>
          <a:bodyPr lIns="0" tIns="0" rIns="0" bIns="0" rtlCol="0" anchor="t">
            <a:spAutoFit/>
          </a:bodyPr>
          <a:lstStyle/>
          <a:p>
            <a:pPr algn="ctr">
              <a:lnSpc>
                <a:spcPts val="11293"/>
              </a:lnSpc>
              <a:spcBef>
                <a:spcPct val="0"/>
              </a:spcBef>
            </a:pPr>
            <a:r>
              <a:rPr lang="en-US" sz="7014">
                <a:solidFill>
                  <a:srgbClr val="000000"/>
                </a:solidFill>
                <a:latin typeface="Itim"/>
              </a:rPr>
              <a:t>5</a:t>
            </a:r>
          </a:p>
        </p:txBody>
      </p:sp>
      <p:sp>
        <p:nvSpPr>
          <p:cNvPr id="22" name="TextBox 22"/>
          <p:cNvSpPr txBox="1"/>
          <p:nvPr/>
        </p:nvSpPr>
        <p:spPr>
          <a:xfrm>
            <a:off x="11236503" y="6527649"/>
            <a:ext cx="4988242" cy="588439"/>
          </a:xfrm>
          <a:prstGeom prst="rect">
            <a:avLst/>
          </a:prstGeom>
        </p:spPr>
        <p:txBody>
          <a:bodyPr lIns="0" tIns="0" rIns="0" bIns="0" rtlCol="0" anchor="t">
            <a:spAutoFit/>
          </a:bodyPr>
          <a:lstStyle/>
          <a:p>
            <a:pPr marL="652233" lvl="1" indent="-326117" algn="l">
              <a:lnSpc>
                <a:spcPts val="4863"/>
              </a:lnSpc>
              <a:buFont typeface="Arial"/>
              <a:buChar char="•"/>
            </a:pPr>
            <a:r>
              <a:rPr lang="en-US" sz="3020">
                <a:solidFill>
                  <a:srgbClr val="000000"/>
                </a:solidFill>
                <a:latin typeface="Itim"/>
              </a:rPr>
              <a:t>RESOURCE BUILDING</a:t>
            </a:r>
          </a:p>
        </p:txBody>
      </p:sp>
      <p:sp>
        <p:nvSpPr>
          <p:cNvPr id="23" name="TextBox 23"/>
          <p:cNvSpPr txBox="1"/>
          <p:nvPr/>
        </p:nvSpPr>
        <p:spPr>
          <a:xfrm>
            <a:off x="10313922" y="7650315"/>
            <a:ext cx="929176" cy="1338386"/>
          </a:xfrm>
          <a:prstGeom prst="rect">
            <a:avLst/>
          </a:prstGeom>
        </p:spPr>
        <p:txBody>
          <a:bodyPr lIns="0" tIns="0" rIns="0" bIns="0" rtlCol="0" anchor="t">
            <a:spAutoFit/>
          </a:bodyPr>
          <a:lstStyle/>
          <a:p>
            <a:pPr algn="ctr">
              <a:lnSpc>
                <a:spcPts val="11293"/>
              </a:lnSpc>
              <a:spcBef>
                <a:spcPct val="0"/>
              </a:spcBef>
            </a:pPr>
            <a:r>
              <a:rPr lang="en-US" sz="7014">
                <a:solidFill>
                  <a:srgbClr val="000000"/>
                </a:solidFill>
                <a:latin typeface="Itim"/>
              </a:rPr>
              <a:t>6</a:t>
            </a:r>
          </a:p>
        </p:txBody>
      </p:sp>
      <p:sp>
        <p:nvSpPr>
          <p:cNvPr id="24" name="TextBox 24"/>
          <p:cNvSpPr txBox="1"/>
          <p:nvPr/>
        </p:nvSpPr>
        <p:spPr>
          <a:xfrm>
            <a:off x="11252622" y="8106130"/>
            <a:ext cx="4988242" cy="588439"/>
          </a:xfrm>
          <a:prstGeom prst="rect">
            <a:avLst/>
          </a:prstGeom>
        </p:spPr>
        <p:txBody>
          <a:bodyPr lIns="0" tIns="0" rIns="0" bIns="0" rtlCol="0" anchor="t">
            <a:spAutoFit/>
          </a:bodyPr>
          <a:lstStyle/>
          <a:p>
            <a:pPr marL="652233" lvl="1" indent="-326117" algn="l">
              <a:lnSpc>
                <a:spcPts val="4863"/>
              </a:lnSpc>
              <a:buFont typeface="Arial"/>
              <a:buChar char="•"/>
            </a:pPr>
            <a:r>
              <a:rPr lang="en-US" sz="3020">
                <a:solidFill>
                  <a:srgbClr val="000000"/>
                </a:solidFill>
                <a:latin typeface="Itim"/>
              </a:rPr>
              <a:t>WRAP UP</a:t>
            </a:r>
          </a:p>
        </p:txBody>
      </p:sp>
      <p:sp>
        <p:nvSpPr>
          <p:cNvPr id="25" name="Freeform 25"/>
          <p:cNvSpPr/>
          <p:nvPr/>
        </p:nvSpPr>
        <p:spPr>
          <a:xfrm rot="740594">
            <a:off x="15054852" y="2731486"/>
            <a:ext cx="1389707" cy="1781676"/>
          </a:xfrm>
          <a:custGeom>
            <a:avLst/>
            <a:gdLst/>
            <a:ahLst/>
            <a:cxnLst/>
            <a:rect l="l" t="t" r="r" b="b"/>
            <a:pathLst>
              <a:path w="1389707" h="1781676">
                <a:moveTo>
                  <a:pt x="0" y="0"/>
                </a:moveTo>
                <a:lnTo>
                  <a:pt x="1389707" y="0"/>
                </a:lnTo>
                <a:lnTo>
                  <a:pt x="1389707" y="1781676"/>
                </a:lnTo>
                <a:lnTo>
                  <a:pt x="0" y="17816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txBody>
          <a:bodyPr/>
          <a:lstStyle/>
          <a:p>
            <a:endParaRPr lang="en-US"/>
          </a:p>
        </p:txBody>
      </p:sp>
      <p:sp>
        <p:nvSpPr>
          <p:cNvPr id="3" name="Freeform 3"/>
          <p:cNvSpPr/>
          <p:nvPr/>
        </p:nvSpPr>
        <p:spPr>
          <a:xfrm rot="-445901">
            <a:off x="4543609" y="771352"/>
            <a:ext cx="9200782" cy="9173996"/>
          </a:xfrm>
          <a:custGeom>
            <a:avLst/>
            <a:gdLst/>
            <a:ahLst/>
            <a:cxnLst/>
            <a:rect l="l" t="t" r="r" b="b"/>
            <a:pathLst>
              <a:path w="9200782" h="9173996">
                <a:moveTo>
                  <a:pt x="0" y="0"/>
                </a:moveTo>
                <a:lnTo>
                  <a:pt x="9200782" y="0"/>
                </a:lnTo>
                <a:lnTo>
                  <a:pt x="9200782" y="9173996"/>
                </a:lnTo>
                <a:lnTo>
                  <a:pt x="0" y="9173996"/>
                </a:lnTo>
                <a:lnTo>
                  <a:pt x="0" y="0"/>
                </a:lnTo>
                <a:close/>
              </a:path>
            </a:pathLst>
          </a:custGeom>
          <a:blipFill>
            <a:blip r:embed="rId3"/>
            <a:stretch>
              <a:fillRect/>
            </a:stretch>
          </a:blipFill>
        </p:spPr>
        <p:txBody>
          <a:bodyPr/>
          <a:lstStyle/>
          <a:p>
            <a:endParaRPr lang="en-US"/>
          </a:p>
        </p:txBody>
      </p:sp>
      <p:sp>
        <p:nvSpPr>
          <p:cNvPr id="4" name="TextBox 4"/>
          <p:cNvSpPr txBox="1"/>
          <p:nvPr/>
        </p:nvSpPr>
        <p:spPr>
          <a:xfrm rot="171973">
            <a:off x="5577839" y="2920167"/>
            <a:ext cx="7156588" cy="3462223"/>
          </a:xfrm>
          <a:prstGeom prst="rect">
            <a:avLst/>
          </a:prstGeom>
        </p:spPr>
        <p:txBody>
          <a:bodyPr lIns="0" tIns="0" rIns="0" bIns="0" rtlCol="0" anchor="t">
            <a:spAutoFit/>
          </a:bodyPr>
          <a:lstStyle/>
          <a:p>
            <a:pPr algn="ctr">
              <a:lnSpc>
                <a:spcPts val="25468"/>
              </a:lnSpc>
              <a:spcBef>
                <a:spcPct val="0"/>
              </a:spcBef>
            </a:pPr>
            <a:r>
              <a:rPr lang="en-US" sz="18192" spc="418">
                <a:solidFill>
                  <a:srgbClr val="000000"/>
                </a:solidFill>
                <a:latin typeface="Ballpoint"/>
              </a:rPr>
              <a:t>Thanks!</a:t>
            </a:r>
          </a:p>
        </p:txBody>
      </p:sp>
      <p:sp>
        <p:nvSpPr>
          <p:cNvPr id="5" name="Freeform 5"/>
          <p:cNvSpPr/>
          <p:nvPr/>
        </p:nvSpPr>
        <p:spPr>
          <a:xfrm rot="137152">
            <a:off x="3720539" y="6812287"/>
            <a:ext cx="2829761" cy="2686683"/>
          </a:xfrm>
          <a:custGeom>
            <a:avLst/>
            <a:gdLst/>
            <a:ahLst/>
            <a:cxnLst/>
            <a:rect l="l" t="t" r="r" b="b"/>
            <a:pathLst>
              <a:path w="2829761" h="2686683">
                <a:moveTo>
                  <a:pt x="0" y="0"/>
                </a:moveTo>
                <a:lnTo>
                  <a:pt x="2829761" y="0"/>
                </a:lnTo>
                <a:lnTo>
                  <a:pt x="2829761" y="2686682"/>
                </a:lnTo>
                <a:lnTo>
                  <a:pt x="0" y="2686682"/>
                </a:lnTo>
                <a:lnTo>
                  <a:pt x="0" y="0"/>
                </a:lnTo>
                <a:close/>
              </a:path>
            </a:pathLst>
          </a:custGeom>
          <a:blipFill>
            <a:blip r:embed="rId4"/>
            <a:stretch>
              <a:fillRect/>
            </a:stretch>
          </a:blipFill>
        </p:spPr>
        <p:txBody>
          <a:bodyPr/>
          <a:lstStyle/>
          <a:p>
            <a:endParaRPr lang="en-US"/>
          </a:p>
        </p:txBody>
      </p:sp>
      <p:sp>
        <p:nvSpPr>
          <p:cNvPr id="6" name="Freeform 6"/>
          <p:cNvSpPr/>
          <p:nvPr/>
        </p:nvSpPr>
        <p:spPr>
          <a:xfrm rot="671662">
            <a:off x="4402112" y="7257625"/>
            <a:ext cx="1466614" cy="1402617"/>
          </a:xfrm>
          <a:custGeom>
            <a:avLst/>
            <a:gdLst/>
            <a:ahLst/>
            <a:cxnLst/>
            <a:rect l="l" t="t" r="r" b="b"/>
            <a:pathLst>
              <a:path w="1466614" h="1402617">
                <a:moveTo>
                  <a:pt x="0" y="0"/>
                </a:moveTo>
                <a:lnTo>
                  <a:pt x="1466614" y="0"/>
                </a:lnTo>
                <a:lnTo>
                  <a:pt x="1466614" y="1402617"/>
                </a:lnTo>
                <a:lnTo>
                  <a:pt x="0" y="14026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rot="9331506" flipH="1">
            <a:off x="850899" y="2591255"/>
            <a:ext cx="5634372" cy="2540590"/>
          </a:xfrm>
          <a:custGeom>
            <a:avLst/>
            <a:gdLst/>
            <a:ahLst/>
            <a:cxnLst/>
            <a:rect l="l" t="t" r="r" b="b"/>
            <a:pathLst>
              <a:path w="5634372" h="2540590">
                <a:moveTo>
                  <a:pt x="5634372" y="0"/>
                </a:moveTo>
                <a:lnTo>
                  <a:pt x="0" y="0"/>
                </a:lnTo>
                <a:lnTo>
                  <a:pt x="0" y="2540590"/>
                </a:lnTo>
                <a:lnTo>
                  <a:pt x="5634372" y="2540590"/>
                </a:lnTo>
                <a:lnTo>
                  <a:pt x="5634372"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4979119" y="3968022"/>
            <a:ext cx="1221857" cy="2061415"/>
          </a:xfrm>
          <a:custGeom>
            <a:avLst/>
            <a:gdLst/>
            <a:ahLst/>
            <a:cxnLst/>
            <a:rect l="l" t="t" r="r" b="b"/>
            <a:pathLst>
              <a:path w="1221857" h="2061415">
                <a:moveTo>
                  <a:pt x="0" y="0"/>
                </a:moveTo>
                <a:lnTo>
                  <a:pt x="1221857" y="0"/>
                </a:lnTo>
                <a:lnTo>
                  <a:pt x="1221857" y="2061415"/>
                </a:lnTo>
                <a:lnTo>
                  <a:pt x="0" y="206141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14299048" y="6029437"/>
            <a:ext cx="964181" cy="1626686"/>
          </a:xfrm>
          <a:custGeom>
            <a:avLst/>
            <a:gdLst/>
            <a:ahLst/>
            <a:cxnLst/>
            <a:rect l="l" t="t" r="r" b="b"/>
            <a:pathLst>
              <a:path w="964181" h="1626686">
                <a:moveTo>
                  <a:pt x="0" y="0"/>
                </a:moveTo>
                <a:lnTo>
                  <a:pt x="964181" y="0"/>
                </a:lnTo>
                <a:lnTo>
                  <a:pt x="964181" y="1626686"/>
                </a:lnTo>
                <a:lnTo>
                  <a:pt x="0" y="162668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txBody>
          <a:bodyPr/>
          <a:lstStyle/>
          <a:p>
            <a:endParaRPr lang="en-US"/>
          </a:p>
        </p:txBody>
      </p:sp>
      <p:sp>
        <p:nvSpPr>
          <p:cNvPr id="3" name="Freeform 3"/>
          <p:cNvSpPr/>
          <p:nvPr/>
        </p:nvSpPr>
        <p:spPr>
          <a:xfrm rot="5976154">
            <a:off x="1971508" y="-2710729"/>
            <a:ext cx="14344983" cy="18219679"/>
          </a:xfrm>
          <a:custGeom>
            <a:avLst/>
            <a:gdLst/>
            <a:ahLst/>
            <a:cxnLst/>
            <a:rect l="l" t="t" r="r" b="b"/>
            <a:pathLst>
              <a:path w="14344983" h="18219679">
                <a:moveTo>
                  <a:pt x="0" y="0"/>
                </a:moveTo>
                <a:lnTo>
                  <a:pt x="14344984" y="0"/>
                </a:lnTo>
                <a:lnTo>
                  <a:pt x="14344984" y="18219678"/>
                </a:lnTo>
                <a:lnTo>
                  <a:pt x="0" y="18219678"/>
                </a:lnTo>
                <a:lnTo>
                  <a:pt x="0" y="0"/>
                </a:lnTo>
                <a:close/>
              </a:path>
            </a:pathLst>
          </a:custGeom>
          <a:blipFill>
            <a:blip r:embed="rId3"/>
            <a:stretch>
              <a:fillRect/>
            </a:stretch>
          </a:blipFill>
        </p:spPr>
        <p:txBody>
          <a:bodyPr/>
          <a:lstStyle/>
          <a:p>
            <a:endParaRPr lang="en-US"/>
          </a:p>
        </p:txBody>
      </p:sp>
      <p:sp>
        <p:nvSpPr>
          <p:cNvPr id="4" name="Freeform 4"/>
          <p:cNvSpPr/>
          <p:nvPr/>
        </p:nvSpPr>
        <p:spPr>
          <a:xfrm>
            <a:off x="2541580" y="2041889"/>
            <a:ext cx="1389707" cy="1781676"/>
          </a:xfrm>
          <a:custGeom>
            <a:avLst/>
            <a:gdLst/>
            <a:ahLst/>
            <a:cxnLst/>
            <a:rect l="l" t="t" r="r" b="b"/>
            <a:pathLst>
              <a:path w="1389707" h="1781676">
                <a:moveTo>
                  <a:pt x="0" y="0"/>
                </a:moveTo>
                <a:lnTo>
                  <a:pt x="1389707" y="0"/>
                </a:lnTo>
                <a:lnTo>
                  <a:pt x="1389707" y="1781676"/>
                </a:lnTo>
                <a:lnTo>
                  <a:pt x="0" y="17816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5994156" y="1516306"/>
            <a:ext cx="6299688" cy="2519875"/>
          </a:xfrm>
          <a:custGeom>
            <a:avLst/>
            <a:gdLst/>
            <a:ahLst/>
            <a:cxnLst/>
            <a:rect l="l" t="t" r="r" b="b"/>
            <a:pathLst>
              <a:path w="6299688" h="2519875">
                <a:moveTo>
                  <a:pt x="0" y="0"/>
                </a:moveTo>
                <a:lnTo>
                  <a:pt x="6299688" y="0"/>
                </a:lnTo>
                <a:lnTo>
                  <a:pt x="6299688" y="2519875"/>
                </a:lnTo>
                <a:lnTo>
                  <a:pt x="0" y="25198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5573429" y="1626893"/>
            <a:ext cx="7664910" cy="1908176"/>
          </a:xfrm>
          <a:prstGeom prst="rect">
            <a:avLst/>
          </a:prstGeom>
        </p:spPr>
        <p:txBody>
          <a:bodyPr lIns="0" tIns="0" rIns="0" bIns="0" rtlCol="0" anchor="t">
            <a:spAutoFit/>
          </a:bodyPr>
          <a:lstStyle/>
          <a:p>
            <a:pPr algn="ctr">
              <a:lnSpc>
                <a:spcPts val="13999"/>
              </a:lnSpc>
              <a:spcBef>
                <a:spcPct val="0"/>
              </a:spcBef>
            </a:pPr>
            <a:r>
              <a:rPr lang="en-US" sz="9999" spc="219">
                <a:solidFill>
                  <a:srgbClr val="000000"/>
                </a:solidFill>
                <a:latin typeface="Ballpoint"/>
              </a:rPr>
              <a:t>References</a:t>
            </a:r>
          </a:p>
        </p:txBody>
      </p:sp>
      <p:sp>
        <p:nvSpPr>
          <p:cNvPr id="7" name="Freeform 7"/>
          <p:cNvSpPr/>
          <p:nvPr/>
        </p:nvSpPr>
        <p:spPr>
          <a:xfrm rot="740594">
            <a:off x="15051010" y="1885405"/>
            <a:ext cx="1389707" cy="1781676"/>
          </a:xfrm>
          <a:custGeom>
            <a:avLst/>
            <a:gdLst/>
            <a:ahLst/>
            <a:cxnLst/>
            <a:rect l="l" t="t" r="r" b="b"/>
            <a:pathLst>
              <a:path w="1389707" h="1781676">
                <a:moveTo>
                  <a:pt x="0" y="0"/>
                </a:moveTo>
                <a:lnTo>
                  <a:pt x="1389707" y="0"/>
                </a:lnTo>
                <a:lnTo>
                  <a:pt x="1389707" y="1781677"/>
                </a:lnTo>
                <a:lnTo>
                  <a:pt x="0" y="17816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8"/>
          <p:cNvSpPr txBox="1"/>
          <p:nvPr/>
        </p:nvSpPr>
        <p:spPr>
          <a:xfrm>
            <a:off x="1604836" y="4312155"/>
            <a:ext cx="15282690" cy="5711058"/>
          </a:xfrm>
          <a:prstGeom prst="rect">
            <a:avLst/>
          </a:prstGeom>
        </p:spPr>
        <p:txBody>
          <a:bodyPr lIns="0" tIns="0" rIns="0" bIns="0" rtlCol="0" anchor="t">
            <a:spAutoFit/>
          </a:bodyPr>
          <a:lstStyle/>
          <a:p>
            <a:pPr algn="l">
              <a:lnSpc>
                <a:spcPts val="3049"/>
              </a:lnSpc>
            </a:pPr>
            <a:r>
              <a:rPr lang="en-US" sz="2327">
                <a:solidFill>
                  <a:srgbClr val="000000"/>
                </a:solidFill>
                <a:latin typeface="Dekko"/>
              </a:rPr>
              <a:t>Del Campo, R. (n.d.). How to preserve critical thinking in a digital world. Retrieved from https://authentikaconsulting.com/how-to-preserve-critical-thinking-in-a-digital-world/ </a:t>
            </a:r>
          </a:p>
          <a:p>
            <a:pPr algn="l">
              <a:lnSpc>
                <a:spcPts val="3049"/>
              </a:lnSpc>
            </a:pPr>
            <a:endParaRPr lang="en-US" sz="2327">
              <a:solidFill>
                <a:srgbClr val="000000"/>
              </a:solidFill>
              <a:latin typeface="Dekko"/>
            </a:endParaRPr>
          </a:p>
          <a:p>
            <a:pPr algn="l">
              <a:lnSpc>
                <a:spcPts val="3049"/>
              </a:lnSpc>
            </a:pPr>
            <a:r>
              <a:rPr lang="en-US" sz="2327">
                <a:solidFill>
                  <a:srgbClr val="000000"/>
                </a:solidFill>
                <a:latin typeface="Dekko"/>
              </a:rPr>
              <a:t>Halpern, D. (n.d.). Critical thinking workshop for helping our students become better thinkers. Retrieved from  https://louisville.edu/ideastoaction/-/files/featured/halpern/critical-thinking.pdf </a:t>
            </a:r>
          </a:p>
          <a:p>
            <a:pPr algn="l">
              <a:lnSpc>
                <a:spcPts val="3049"/>
              </a:lnSpc>
            </a:pPr>
            <a:endParaRPr lang="en-US" sz="2327">
              <a:solidFill>
                <a:srgbClr val="000000"/>
              </a:solidFill>
              <a:latin typeface="Dekko"/>
            </a:endParaRPr>
          </a:p>
          <a:p>
            <a:pPr algn="l">
              <a:lnSpc>
                <a:spcPts val="3049"/>
              </a:lnSpc>
            </a:pPr>
            <a:r>
              <a:rPr lang="en-US" sz="2327">
                <a:solidFill>
                  <a:srgbClr val="000000"/>
                </a:solidFill>
                <a:latin typeface="Dekko"/>
              </a:rPr>
              <a:t>Kozyreva, A., Wineburg, S., Lewandowsky, S., &amp; Hertwig, R. (2023). Critical Ignoring as a Core Competence for Digital Citizens. Current Directions in Psychological Science, 32(1), 81-88. </a:t>
            </a:r>
            <a:r>
              <a:rPr lang="en-US" sz="2327" u="sng">
                <a:solidFill>
                  <a:srgbClr val="000000"/>
                </a:solidFill>
                <a:latin typeface="Dekko"/>
                <a:hlinkClick r:id="rId8" tooltip="https://doi.org/10.1177/09637214221121570"/>
              </a:rPr>
              <a:t>https://doi.org/10.1177/09637214221121570</a:t>
            </a:r>
          </a:p>
          <a:p>
            <a:pPr algn="l">
              <a:lnSpc>
                <a:spcPts val="3049"/>
              </a:lnSpc>
            </a:pPr>
            <a:endParaRPr lang="en-US" sz="2327" u="sng">
              <a:solidFill>
                <a:srgbClr val="000000"/>
              </a:solidFill>
              <a:latin typeface="Dekko"/>
              <a:hlinkClick r:id="rId8" tooltip="https://doi.org/10.1177/09637214221121570"/>
            </a:endParaRPr>
          </a:p>
          <a:p>
            <a:pPr algn="l">
              <a:lnSpc>
                <a:spcPts val="3049"/>
              </a:lnSpc>
            </a:pPr>
            <a:r>
              <a:rPr lang="en-US" sz="2327">
                <a:solidFill>
                  <a:srgbClr val="000000"/>
                </a:solidFill>
                <a:latin typeface="Dekko"/>
              </a:rPr>
              <a:t>Therapeutic Recreation Ontario. (2007). TRO Code of Ethics. Retrieved from </a:t>
            </a:r>
          </a:p>
          <a:p>
            <a:pPr algn="l">
              <a:lnSpc>
                <a:spcPts val="3049"/>
              </a:lnSpc>
            </a:pPr>
            <a:r>
              <a:rPr lang="en-US" sz="2327">
                <a:solidFill>
                  <a:srgbClr val="000000"/>
                </a:solidFill>
                <a:latin typeface="Dekko"/>
              </a:rPr>
              <a:t>https://www.trontario.org/wp-content/uploads/2023/08/tro_code_of_ethics_8.51-1.pdf</a:t>
            </a:r>
          </a:p>
          <a:p>
            <a:pPr algn="l">
              <a:lnSpc>
                <a:spcPts val="3049"/>
              </a:lnSpc>
            </a:pPr>
            <a:endParaRPr lang="en-US" sz="2327">
              <a:solidFill>
                <a:srgbClr val="000000"/>
              </a:solidFill>
              <a:latin typeface="Dekko"/>
            </a:endParaRPr>
          </a:p>
          <a:p>
            <a:pPr algn="l">
              <a:lnSpc>
                <a:spcPts val="3049"/>
              </a:lnSpc>
            </a:pPr>
            <a:r>
              <a:rPr lang="en-US" sz="2327">
                <a:solidFill>
                  <a:srgbClr val="000000"/>
                </a:solidFill>
                <a:latin typeface="Dekko"/>
              </a:rPr>
              <a:t>Therapeutic Recreation Ontario. (2012). Standards of practice for Recreation Therapists and Recreation Therapy Assistants. </a:t>
            </a:r>
          </a:p>
          <a:p>
            <a:pPr algn="l">
              <a:lnSpc>
                <a:spcPts val="3049"/>
              </a:lnSpc>
            </a:pPr>
            <a:r>
              <a:rPr lang="en-US" sz="2327">
                <a:solidFill>
                  <a:srgbClr val="000000"/>
                </a:solidFill>
                <a:latin typeface="Dekko"/>
              </a:rPr>
              <a:t>Retrieved from  https://www.trontario.org/wp-content/uploads/2023/03/SOP_final_draft_EN_March_2019_final.pdf</a:t>
            </a:r>
          </a:p>
          <a:p>
            <a:pPr algn="l">
              <a:lnSpc>
                <a:spcPts val="3049"/>
              </a:lnSpc>
              <a:spcBef>
                <a:spcPct val="0"/>
              </a:spcBef>
            </a:pPr>
            <a:r>
              <a:rPr lang="en-US" sz="2327">
                <a:solidFill>
                  <a:srgbClr val="000000"/>
                </a:solidFill>
                <a:latin typeface="Dekko"/>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038" t="-8061" r="-4128" b="-18872"/>
            </a:stretch>
          </a:blipFill>
        </p:spPr>
        <p:txBody>
          <a:bodyPr/>
          <a:lstStyle/>
          <a:p>
            <a:endParaRPr lang="en-US"/>
          </a:p>
        </p:txBody>
      </p:sp>
      <p:sp>
        <p:nvSpPr>
          <p:cNvPr id="3" name="Freeform 3"/>
          <p:cNvSpPr/>
          <p:nvPr/>
        </p:nvSpPr>
        <p:spPr>
          <a:xfrm rot="-5495994">
            <a:off x="33885" y="5919435"/>
            <a:ext cx="4161618" cy="4114800"/>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110744">
            <a:off x="6465567" y="762080"/>
            <a:ext cx="5356866" cy="8358732"/>
          </a:xfrm>
          <a:custGeom>
            <a:avLst/>
            <a:gdLst/>
            <a:ahLst/>
            <a:cxnLst/>
            <a:rect l="l" t="t" r="r" b="b"/>
            <a:pathLst>
              <a:path w="5356866" h="8358732">
                <a:moveTo>
                  <a:pt x="0" y="0"/>
                </a:moveTo>
                <a:lnTo>
                  <a:pt x="5356866" y="0"/>
                </a:lnTo>
                <a:lnTo>
                  <a:pt x="5356866" y="8358732"/>
                </a:lnTo>
                <a:lnTo>
                  <a:pt x="0" y="8358732"/>
                </a:lnTo>
                <a:lnTo>
                  <a:pt x="0" y="0"/>
                </a:lnTo>
                <a:close/>
              </a:path>
            </a:pathLst>
          </a:custGeom>
          <a:blipFill>
            <a:blip r:embed="rId6"/>
            <a:stretch>
              <a:fillRect/>
            </a:stretch>
          </a:blipFill>
        </p:spPr>
        <p:txBody>
          <a:bodyPr/>
          <a:lstStyle/>
          <a:p>
            <a:endParaRPr lang="en-US"/>
          </a:p>
        </p:txBody>
      </p:sp>
      <p:sp>
        <p:nvSpPr>
          <p:cNvPr id="5" name="Freeform 5"/>
          <p:cNvSpPr/>
          <p:nvPr/>
        </p:nvSpPr>
        <p:spPr>
          <a:xfrm rot="91884">
            <a:off x="640717" y="1189372"/>
            <a:ext cx="5356866" cy="8358732"/>
          </a:xfrm>
          <a:custGeom>
            <a:avLst/>
            <a:gdLst/>
            <a:ahLst/>
            <a:cxnLst/>
            <a:rect l="l" t="t" r="r" b="b"/>
            <a:pathLst>
              <a:path w="5356866" h="8358732">
                <a:moveTo>
                  <a:pt x="0" y="0"/>
                </a:moveTo>
                <a:lnTo>
                  <a:pt x="5356866" y="0"/>
                </a:lnTo>
                <a:lnTo>
                  <a:pt x="5356866" y="8358732"/>
                </a:lnTo>
                <a:lnTo>
                  <a:pt x="0" y="8358732"/>
                </a:lnTo>
                <a:lnTo>
                  <a:pt x="0" y="0"/>
                </a:lnTo>
                <a:close/>
              </a:path>
            </a:pathLst>
          </a:custGeom>
          <a:blipFill>
            <a:blip r:embed="rId6"/>
            <a:stretch>
              <a:fillRect/>
            </a:stretch>
          </a:blipFill>
        </p:spPr>
        <p:txBody>
          <a:bodyPr/>
          <a:lstStyle/>
          <a:p>
            <a:endParaRPr lang="en-US"/>
          </a:p>
        </p:txBody>
      </p:sp>
      <p:sp>
        <p:nvSpPr>
          <p:cNvPr id="6" name="Freeform 6"/>
          <p:cNvSpPr/>
          <p:nvPr/>
        </p:nvSpPr>
        <p:spPr>
          <a:xfrm rot="144601">
            <a:off x="12299660" y="1660028"/>
            <a:ext cx="5356866" cy="8358732"/>
          </a:xfrm>
          <a:custGeom>
            <a:avLst/>
            <a:gdLst/>
            <a:ahLst/>
            <a:cxnLst/>
            <a:rect l="l" t="t" r="r" b="b"/>
            <a:pathLst>
              <a:path w="5356866" h="8358732">
                <a:moveTo>
                  <a:pt x="0" y="0"/>
                </a:moveTo>
                <a:lnTo>
                  <a:pt x="5356865" y="0"/>
                </a:lnTo>
                <a:lnTo>
                  <a:pt x="5356865" y="8358732"/>
                </a:lnTo>
                <a:lnTo>
                  <a:pt x="0" y="8358732"/>
                </a:lnTo>
                <a:lnTo>
                  <a:pt x="0" y="0"/>
                </a:lnTo>
                <a:close/>
              </a:path>
            </a:pathLst>
          </a:custGeom>
          <a:blipFill>
            <a:blip r:embed="rId6"/>
            <a:stretch>
              <a:fillRect/>
            </a:stretch>
          </a:blipFill>
        </p:spPr>
        <p:txBody>
          <a:bodyPr/>
          <a:lstStyle/>
          <a:p>
            <a:endParaRPr lang="en-US"/>
          </a:p>
        </p:txBody>
      </p:sp>
      <p:sp>
        <p:nvSpPr>
          <p:cNvPr id="7" name="Freeform 7"/>
          <p:cNvSpPr/>
          <p:nvPr/>
        </p:nvSpPr>
        <p:spPr>
          <a:xfrm rot="6783">
            <a:off x="13190034" y="6818132"/>
            <a:ext cx="4008106" cy="2535127"/>
          </a:xfrm>
          <a:custGeom>
            <a:avLst/>
            <a:gdLst/>
            <a:ahLst/>
            <a:cxnLst/>
            <a:rect l="l" t="t" r="r" b="b"/>
            <a:pathLst>
              <a:path w="4008106" h="2535127">
                <a:moveTo>
                  <a:pt x="0" y="0"/>
                </a:moveTo>
                <a:lnTo>
                  <a:pt x="4008106" y="0"/>
                </a:lnTo>
                <a:lnTo>
                  <a:pt x="4008106" y="2535127"/>
                </a:lnTo>
                <a:lnTo>
                  <a:pt x="0" y="25351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TextBox 8"/>
          <p:cNvSpPr txBox="1"/>
          <p:nvPr/>
        </p:nvSpPr>
        <p:spPr>
          <a:xfrm rot="14183">
            <a:off x="7150602" y="3144684"/>
            <a:ext cx="4045801" cy="3279580"/>
          </a:xfrm>
          <a:prstGeom prst="rect">
            <a:avLst/>
          </a:prstGeom>
        </p:spPr>
        <p:txBody>
          <a:bodyPr lIns="0" tIns="0" rIns="0" bIns="0" rtlCol="0" anchor="t">
            <a:spAutoFit/>
          </a:bodyPr>
          <a:lstStyle/>
          <a:p>
            <a:pPr algn="ctr">
              <a:lnSpc>
                <a:spcPts val="5276"/>
              </a:lnSpc>
            </a:pPr>
            <a:r>
              <a:rPr lang="en-US" sz="4027">
                <a:solidFill>
                  <a:srgbClr val="000000"/>
                </a:solidFill>
                <a:latin typeface="Dekko"/>
              </a:rPr>
              <a:t>Create a list of at least 3 resources related to concepts in DEIB</a:t>
            </a:r>
          </a:p>
          <a:p>
            <a:pPr algn="ctr">
              <a:lnSpc>
                <a:spcPts val="4883"/>
              </a:lnSpc>
            </a:pPr>
            <a:endParaRPr lang="en-US" sz="4027">
              <a:solidFill>
                <a:srgbClr val="000000"/>
              </a:solidFill>
              <a:latin typeface="Dekko"/>
            </a:endParaRPr>
          </a:p>
        </p:txBody>
      </p:sp>
      <p:sp>
        <p:nvSpPr>
          <p:cNvPr id="9" name="Freeform 9"/>
          <p:cNvSpPr/>
          <p:nvPr/>
        </p:nvSpPr>
        <p:spPr>
          <a:xfrm>
            <a:off x="12923631" y="492247"/>
            <a:ext cx="1270914" cy="1629377"/>
          </a:xfrm>
          <a:custGeom>
            <a:avLst/>
            <a:gdLst/>
            <a:ahLst/>
            <a:cxnLst/>
            <a:rect l="l" t="t" r="r" b="b"/>
            <a:pathLst>
              <a:path w="1270914" h="1629377">
                <a:moveTo>
                  <a:pt x="0" y="0"/>
                </a:moveTo>
                <a:lnTo>
                  <a:pt x="1270914" y="0"/>
                </a:lnTo>
                <a:lnTo>
                  <a:pt x="1270914" y="1629377"/>
                </a:lnTo>
                <a:lnTo>
                  <a:pt x="0" y="162937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rot="-65272">
            <a:off x="7139270" y="8313822"/>
            <a:ext cx="1270914" cy="1629377"/>
          </a:xfrm>
          <a:custGeom>
            <a:avLst/>
            <a:gdLst/>
            <a:ahLst/>
            <a:cxnLst/>
            <a:rect l="l" t="t" r="r" b="b"/>
            <a:pathLst>
              <a:path w="1270914" h="1629377">
                <a:moveTo>
                  <a:pt x="0" y="0"/>
                </a:moveTo>
                <a:lnTo>
                  <a:pt x="1270914" y="0"/>
                </a:lnTo>
                <a:lnTo>
                  <a:pt x="1270914" y="1629377"/>
                </a:lnTo>
                <a:lnTo>
                  <a:pt x="0" y="162937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Freeform 11"/>
          <p:cNvSpPr/>
          <p:nvPr/>
        </p:nvSpPr>
        <p:spPr>
          <a:xfrm rot="-1154628" flipH="1">
            <a:off x="-4046782" y="1318641"/>
            <a:ext cx="6105988" cy="2231461"/>
          </a:xfrm>
          <a:custGeom>
            <a:avLst/>
            <a:gdLst/>
            <a:ahLst/>
            <a:cxnLst/>
            <a:rect l="l" t="t" r="r" b="b"/>
            <a:pathLst>
              <a:path w="6105988" h="2231461">
                <a:moveTo>
                  <a:pt x="6105988" y="0"/>
                </a:moveTo>
                <a:lnTo>
                  <a:pt x="0" y="0"/>
                </a:lnTo>
                <a:lnTo>
                  <a:pt x="0" y="2231461"/>
                </a:lnTo>
                <a:lnTo>
                  <a:pt x="6105988" y="2231461"/>
                </a:lnTo>
                <a:lnTo>
                  <a:pt x="6105988"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TextBox 12"/>
          <p:cNvSpPr txBox="1"/>
          <p:nvPr/>
        </p:nvSpPr>
        <p:spPr>
          <a:xfrm rot="20098">
            <a:off x="12938343" y="4055883"/>
            <a:ext cx="4045801" cy="3736319"/>
          </a:xfrm>
          <a:prstGeom prst="rect">
            <a:avLst/>
          </a:prstGeom>
        </p:spPr>
        <p:txBody>
          <a:bodyPr lIns="0" tIns="0" rIns="0" bIns="0" rtlCol="0" anchor="t">
            <a:spAutoFit/>
          </a:bodyPr>
          <a:lstStyle/>
          <a:p>
            <a:pPr algn="ctr">
              <a:lnSpc>
                <a:spcPts val="5279"/>
              </a:lnSpc>
            </a:pPr>
            <a:r>
              <a:rPr lang="en-US" sz="4029">
                <a:solidFill>
                  <a:srgbClr val="000000"/>
                </a:solidFill>
                <a:latin typeface="Dekko"/>
              </a:rPr>
              <a:t>Identify 2-3 implications of the resources on Therapeutic Recreation Practice</a:t>
            </a:r>
          </a:p>
          <a:p>
            <a:pPr algn="ctr">
              <a:lnSpc>
                <a:spcPts val="3180"/>
              </a:lnSpc>
            </a:pPr>
            <a:endParaRPr lang="en-US" sz="4029">
              <a:solidFill>
                <a:srgbClr val="000000"/>
              </a:solidFill>
              <a:latin typeface="Dekko"/>
            </a:endParaRPr>
          </a:p>
        </p:txBody>
      </p:sp>
      <p:sp>
        <p:nvSpPr>
          <p:cNvPr id="13" name="TextBox 13"/>
          <p:cNvSpPr txBox="1"/>
          <p:nvPr/>
        </p:nvSpPr>
        <p:spPr>
          <a:xfrm rot="-26897">
            <a:off x="913023" y="2215415"/>
            <a:ext cx="4903487" cy="1159511"/>
          </a:xfrm>
          <a:prstGeom prst="rect">
            <a:avLst/>
          </a:prstGeom>
        </p:spPr>
        <p:txBody>
          <a:bodyPr lIns="0" tIns="0" rIns="0" bIns="0" rtlCol="0" anchor="t">
            <a:spAutoFit/>
          </a:bodyPr>
          <a:lstStyle/>
          <a:p>
            <a:pPr algn="ctr">
              <a:lnSpc>
                <a:spcPts val="8539"/>
              </a:lnSpc>
              <a:spcBef>
                <a:spcPct val="0"/>
              </a:spcBef>
            </a:pPr>
            <a:r>
              <a:rPr lang="en-US" sz="6099">
                <a:solidFill>
                  <a:srgbClr val="000000"/>
                </a:solidFill>
                <a:latin typeface="Ballpoint"/>
              </a:rPr>
              <a:t>Learning Outcome 1</a:t>
            </a:r>
          </a:p>
        </p:txBody>
      </p:sp>
      <p:sp>
        <p:nvSpPr>
          <p:cNvPr id="14" name="TextBox 14"/>
          <p:cNvSpPr txBox="1"/>
          <p:nvPr/>
        </p:nvSpPr>
        <p:spPr>
          <a:xfrm rot="-32617">
            <a:off x="1336829" y="3608476"/>
            <a:ext cx="4045801" cy="3325110"/>
          </a:xfrm>
          <a:prstGeom prst="rect">
            <a:avLst/>
          </a:prstGeom>
        </p:spPr>
        <p:txBody>
          <a:bodyPr lIns="0" tIns="0" rIns="0" bIns="0" rtlCol="0" anchor="t">
            <a:spAutoFit/>
          </a:bodyPr>
          <a:lstStyle/>
          <a:p>
            <a:pPr algn="ctr">
              <a:lnSpc>
                <a:spcPts val="5276"/>
              </a:lnSpc>
            </a:pPr>
            <a:r>
              <a:rPr lang="en-US" sz="4027">
                <a:solidFill>
                  <a:srgbClr val="000000"/>
                </a:solidFill>
                <a:latin typeface="Dekko"/>
              </a:rPr>
              <a:t>Verbalize the importance of digital critical thinking</a:t>
            </a:r>
          </a:p>
          <a:p>
            <a:pPr algn="ctr">
              <a:lnSpc>
                <a:spcPts val="5276"/>
              </a:lnSpc>
            </a:pPr>
            <a:endParaRPr lang="en-US" sz="4027">
              <a:solidFill>
                <a:srgbClr val="000000"/>
              </a:solidFill>
              <a:latin typeface="Dekko"/>
            </a:endParaRPr>
          </a:p>
        </p:txBody>
      </p:sp>
      <p:sp>
        <p:nvSpPr>
          <p:cNvPr id="15" name="TextBox 15"/>
          <p:cNvSpPr txBox="1"/>
          <p:nvPr/>
        </p:nvSpPr>
        <p:spPr>
          <a:xfrm rot="25415">
            <a:off x="6692379" y="1758199"/>
            <a:ext cx="4903487" cy="1159511"/>
          </a:xfrm>
          <a:prstGeom prst="rect">
            <a:avLst/>
          </a:prstGeom>
        </p:spPr>
        <p:txBody>
          <a:bodyPr lIns="0" tIns="0" rIns="0" bIns="0" rtlCol="0" anchor="t">
            <a:spAutoFit/>
          </a:bodyPr>
          <a:lstStyle/>
          <a:p>
            <a:pPr algn="ctr">
              <a:lnSpc>
                <a:spcPts val="8539"/>
              </a:lnSpc>
              <a:spcBef>
                <a:spcPct val="0"/>
              </a:spcBef>
            </a:pPr>
            <a:r>
              <a:rPr lang="en-US" sz="6099">
                <a:solidFill>
                  <a:srgbClr val="000000"/>
                </a:solidFill>
                <a:latin typeface="Ballpoint"/>
              </a:rPr>
              <a:t>Learning Outcome 2</a:t>
            </a:r>
          </a:p>
        </p:txBody>
      </p:sp>
      <p:sp>
        <p:nvSpPr>
          <p:cNvPr id="16" name="TextBox 16"/>
          <p:cNvSpPr txBox="1"/>
          <p:nvPr/>
        </p:nvSpPr>
        <p:spPr>
          <a:xfrm rot="12469">
            <a:off x="12590499" y="2652632"/>
            <a:ext cx="4903487" cy="1159511"/>
          </a:xfrm>
          <a:prstGeom prst="rect">
            <a:avLst/>
          </a:prstGeom>
        </p:spPr>
        <p:txBody>
          <a:bodyPr lIns="0" tIns="0" rIns="0" bIns="0" rtlCol="0" anchor="t">
            <a:spAutoFit/>
          </a:bodyPr>
          <a:lstStyle/>
          <a:p>
            <a:pPr algn="ctr">
              <a:lnSpc>
                <a:spcPts val="8539"/>
              </a:lnSpc>
              <a:spcBef>
                <a:spcPct val="0"/>
              </a:spcBef>
            </a:pPr>
            <a:r>
              <a:rPr lang="en-US" sz="6099">
                <a:solidFill>
                  <a:srgbClr val="000000"/>
                </a:solidFill>
                <a:latin typeface="Ballpoint"/>
              </a:rPr>
              <a:t>Learning Outcomes 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038" t="-8061" r="-4128" b="-18872"/>
            </a:stretch>
          </a:blipFill>
        </p:spPr>
        <p:txBody>
          <a:bodyPr/>
          <a:lstStyle/>
          <a:p>
            <a:endParaRPr lang="en-US"/>
          </a:p>
        </p:txBody>
      </p:sp>
      <p:sp>
        <p:nvSpPr>
          <p:cNvPr id="3" name="Freeform 3"/>
          <p:cNvSpPr/>
          <p:nvPr/>
        </p:nvSpPr>
        <p:spPr>
          <a:xfrm rot="155002">
            <a:off x="1049672" y="1206182"/>
            <a:ext cx="8057132" cy="8064424"/>
          </a:xfrm>
          <a:custGeom>
            <a:avLst/>
            <a:gdLst/>
            <a:ahLst/>
            <a:cxnLst/>
            <a:rect l="l" t="t" r="r" b="b"/>
            <a:pathLst>
              <a:path w="8057132" h="8064424">
                <a:moveTo>
                  <a:pt x="0" y="0"/>
                </a:moveTo>
                <a:lnTo>
                  <a:pt x="8057132" y="0"/>
                </a:lnTo>
                <a:lnTo>
                  <a:pt x="8057132" y="8064424"/>
                </a:lnTo>
                <a:lnTo>
                  <a:pt x="0" y="8064424"/>
                </a:lnTo>
                <a:lnTo>
                  <a:pt x="0" y="0"/>
                </a:lnTo>
                <a:close/>
              </a:path>
            </a:pathLst>
          </a:custGeom>
          <a:blipFill>
            <a:blip r:embed="rId4"/>
            <a:stretch>
              <a:fillRect/>
            </a:stretch>
          </a:blipFill>
        </p:spPr>
        <p:txBody>
          <a:bodyPr/>
          <a:lstStyle/>
          <a:p>
            <a:endParaRPr lang="en-US"/>
          </a:p>
        </p:txBody>
      </p:sp>
      <p:sp>
        <p:nvSpPr>
          <p:cNvPr id="4" name="Freeform 4"/>
          <p:cNvSpPr/>
          <p:nvPr/>
        </p:nvSpPr>
        <p:spPr>
          <a:xfrm rot="155002">
            <a:off x="9318894" y="2214855"/>
            <a:ext cx="7932114" cy="7939292"/>
          </a:xfrm>
          <a:custGeom>
            <a:avLst/>
            <a:gdLst/>
            <a:ahLst/>
            <a:cxnLst/>
            <a:rect l="l" t="t" r="r" b="b"/>
            <a:pathLst>
              <a:path w="7932114" h="7939292">
                <a:moveTo>
                  <a:pt x="0" y="0"/>
                </a:moveTo>
                <a:lnTo>
                  <a:pt x="7932114" y="0"/>
                </a:lnTo>
                <a:lnTo>
                  <a:pt x="7932114" y="7939292"/>
                </a:lnTo>
                <a:lnTo>
                  <a:pt x="0" y="7939292"/>
                </a:lnTo>
                <a:lnTo>
                  <a:pt x="0" y="0"/>
                </a:lnTo>
                <a:close/>
              </a:path>
            </a:pathLst>
          </a:custGeom>
          <a:blipFill>
            <a:blip r:embed="rId5"/>
            <a:stretch>
              <a:fillRect/>
            </a:stretch>
          </a:blipFill>
        </p:spPr>
        <p:txBody>
          <a:bodyPr/>
          <a:lstStyle/>
          <a:p>
            <a:endParaRPr lang="en-US"/>
          </a:p>
        </p:txBody>
      </p:sp>
      <p:sp>
        <p:nvSpPr>
          <p:cNvPr id="5" name="Freeform 5"/>
          <p:cNvSpPr/>
          <p:nvPr/>
        </p:nvSpPr>
        <p:spPr>
          <a:xfrm rot="7065969">
            <a:off x="1324067" y="2071627"/>
            <a:ext cx="877980" cy="2857332"/>
          </a:xfrm>
          <a:custGeom>
            <a:avLst/>
            <a:gdLst/>
            <a:ahLst/>
            <a:cxnLst/>
            <a:rect l="l" t="t" r="r" b="b"/>
            <a:pathLst>
              <a:path w="877980" h="2857332">
                <a:moveTo>
                  <a:pt x="0" y="0"/>
                </a:moveTo>
                <a:lnTo>
                  <a:pt x="877981" y="0"/>
                </a:lnTo>
                <a:lnTo>
                  <a:pt x="877981" y="2857332"/>
                </a:lnTo>
                <a:lnTo>
                  <a:pt x="0" y="28573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10573885" y="4216338"/>
            <a:ext cx="5943772" cy="1178805"/>
          </a:xfrm>
          <a:prstGeom prst="rect">
            <a:avLst/>
          </a:prstGeom>
        </p:spPr>
        <p:txBody>
          <a:bodyPr lIns="0" tIns="0" rIns="0" bIns="0" rtlCol="0" anchor="t">
            <a:spAutoFit/>
          </a:bodyPr>
          <a:lstStyle/>
          <a:p>
            <a:pPr algn="ctr">
              <a:lnSpc>
                <a:spcPts val="8657"/>
              </a:lnSpc>
              <a:spcBef>
                <a:spcPct val="0"/>
              </a:spcBef>
            </a:pPr>
            <a:r>
              <a:rPr lang="en-US" sz="6184">
                <a:solidFill>
                  <a:srgbClr val="000000"/>
                </a:solidFill>
                <a:latin typeface="Ballpoint"/>
              </a:rPr>
              <a:t>Standards of Practice</a:t>
            </a:r>
          </a:p>
        </p:txBody>
      </p:sp>
      <p:sp>
        <p:nvSpPr>
          <p:cNvPr id="7" name="Freeform 7"/>
          <p:cNvSpPr/>
          <p:nvPr/>
        </p:nvSpPr>
        <p:spPr>
          <a:xfrm rot="-6561574">
            <a:off x="16465805" y="2730806"/>
            <a:ext cx="831575" cy="2706309"/>
          </a:xfrm>
          <a:custGeom>
            <a:avLst/>
            <a:gdLst/>
            <a:ahLst/>
            <a:cxnLst/>
            <a:rect l="l" t="t" r="r" b="b"/>
            <a:pathLst>
              <a:path w="831575" h="2706309">
                <a:moveTo>
                  <a:pt x="0" y="0"/>
                </a:moveTo>
                <a:lnTo>
                  <a:pt x="831575" y="0"/>
                </a:lnTo>
                <a:lnTo>
                  <a:pt x="831575" y="2706309"/>
                </a:lnTo>
                <a:lnTo>
                  <a:pt x="0" y="27063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151058">
            <a:off x="1883158" y="8673600"/>
            <a:ext cx="6375907" cy="915812"/>
          </a:xfrm>
          <a:custGeom>
            <a:avLst/>
            <a:gdLst/>
            <a:ahLst/>
            <a:cxnLst/>
            <a:rect l="l" t="t" r="r" b="b"/>
            <a:pathLst>
              <a:path w="6375907" h="915812">
                <a:moveTo>
                  <a:pt x="0" y="0"/>
                </a:moveTo>
                <a:lnTo>
                  <a:pt x="6375907" y="0"/>
                </a:lnTo>
                <a:lnTo>
                  <a:pt x="6375907" y="915812"/>
                </a:lnTo>
                <a:lnTo>
                  <a:pt x="0" y="915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rot="-151058">
            <a:off x="9776051" y="922362"/>
            <a:ext cx="6375907" cy="915812"/>
          </a:xfrm>
          <a:custGeom>
            <a:avLst/>
            <a:gdLst/>
            <a:ahLst/>
            <a:cxnLst/>
            <a:rect l="l" t="t" r="r" b="b"/>
            <a:pathLst>
              <a:path w="6375907" h="915812">
                <a:moveTo>
                  <a:pt x="0" y="0"/>
                </a:moveTo>
                <a:lnTo>
                  <a:pt x="6375907" y="0"/>
                </a:lnTo>
                <a:lnTo>
                  <a:pt x="6375907" y="915812"/>
                </a:lnTo>
                <a:lnTo>
                  <a:pt x="0" y="915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5994234" y="-367662"/>
            <a:ext cx="6580442" cy="3495860"/>
          </a:xfrm>
          <a:custGeom>
            <a:avLst/>
            <a:gdLst/>
            <a:ahLst/>
            <a:cxnLst/>
            <a:rect l="l" t="t" r="r" b="b"/>
            <a:pathLst>
              <a:path w="6580442" h="3495860">
                <a:moveTo>
                  <a:pt x="0" y="0"/>
                </a:moveTo>
                <a:lnTo>
                  <a:pt x="6580441" y="0"/>
                </a:lnTo>
                <a:lnTo>
                  <a:pt x="6580441" y="3495860"/>
                </a:lnTo>
                <a:lnTo>
                  <a:pt x="0" y="349586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TextBox 11"/>
          <p:cNvSpPr txBox="1"/>
          <p:nvPr/>
        </p:nvSpPr>
        <p:spPr>
          <a:xfrm rot="-69622">
            <a:off x="10531258" y="5407140"/>
            <a:ext cx="6028528" cy="4152853"/>
          </a:xfrm>
          <a:prstGeom prst="rect">
            <a:avLst/>
          </a:prstGeom>
        </p:spPr>
        <p:txBody>
          <a:bodyPr lIns="0" tIns="0" rIns="0" bIns="0" rtlCol="0" anchor="t">
            <a:spAutoFit/>
          </a:bodyPr>
          <a:lstStyle/>
          <a:p>
            <a:pPr algn="ctr">
              <a:lnSpc>
                <a:spcPts val="3245"/>
              </a:lnSpc>
            </a:pPr>
            <a:r>
              <a:rPr lang="en-US" sz="2477">
                <a:solidFill>
                  <a:srgbClr val="000000"/>
                </a:solidFill>
                <a:latin typeface="Dekko"/>
              </a:rPr>
              <a:t>SoP Professional Development outlines how practitioners should participate in ongoing learning and commit to the development of personal and professional goals. (p. 25)</a:t>
            </a:r>
          </a:p>
          <a:p>
            <a:pPr algn="ctr">
              <a:lnSpc>
                <a:spcPts val="1872"/>
              </a:lnSpc>
            </a:pPr>
            <a:endParaRPr lang="en-US" sz="2477">
              <a:solidFill>
                <a:srgbClr val="000000"/>
              </a:solidFill>
              <a:latin typeface="Dekko"/>
            </a:endParaRPr>
          </a:p>
          <a:p>
            <a:pPr algn="ctr">
              <a:lnSpc>
                <a:spcPts val="3245"/>
              </a:lnSpc>
            </a:pPr>
            <a:r>
              <a:rPr lang="en-US" sz="2477">
                <a:solidFill>
                  <a:srgbClr val="000000"/>
                </a:solidFill>
                <a:latin typeface="Dekko"/>
              </a:rPr>
              <a:t>SoP Community Practice identifies how we are to recognize that individuals have rights to inclusion in their community and with</a:t>
            </a:r>
          </a:p>
          <a:p>
            <a:pPr algn="ctr">
              <a:lnSpc>
                <a:spcPts val="3245"/>
              </a:lnSpc>
            </a:pPr>
            <a:r>
              <a:rPr lang="en-US" sz="2477">
                <a:solidFill>
                  <a:srgbClr val="000000"/>
                </a:solidFill>
                <a:latin typeface="Dekko"/>
              </a:rPr>
              <a:t>their community. (p. 28)</a:t>
            </a:r>
          </a:p>
          <a:p>
            <a:pPr algn="ctr">
              <a:lnSpc>
                <a:spcPts val="1872"/>
              </a:lnSpc>
            </a:pPr>
            <a:endParaRPr lang="en-US" sz="2477">
              <a:solidFill>
                <a:srgbClr val="000000"/>
              </a:solidFill>
              <a:latin typeface="Dekko"/>
            </a:endParaRPr>
          </a:p>
          <a:p>
            <a:pPr algn="ctr">
              <a:lnSpc>
                <a:spcPts val="3245"/>
              </a:lnSpc>
            </a:pPr>
            <a:r>
              <a:rPr lang="en-US" sz="2477">
                <a:solidFill>
                  <a:srgbClr val="000000"/>
                </a:solidFill>
                <a:latin typeface="Dekko"/>
              </a:rPr>
              <a:t>(Therapeutic Recreation Ontario, 2012)</a:t>
            </a:r>
          </a:p>
        </p:txBody>
      </p:sp>
      <p:sp>
        <p:nvSpPr>
          <p:cNvPr id="12" name="TextBox 12"/>
          <p:cNvSpPr txBox="1"/>
          <p:nvPr/>
        </p:nvSpPr>
        <p:spPr>
          <a:xfrm>
            <a:off x="2315293" y="3375495"/>
            <a:ext cx="5943772" cy="1178805"/>
          </a:xfrm>
          <a:prstGeom prst="rect">
            <a:avLst/>
          </a:prstGeom>
        </p:spPr>
        <p:txBody>
          <a:bodyPr lIns="0" tIns="0" rIns="0" bIns="0" rtlCol="0" anchor="t">
            <a:spAutoFit/>
          </a:bodyPr>
          <a:lstStyle/>
          <a:p>
            <a:pPr algn="ctr">
              <a:lnSpc>
                <a:spcPts val="8657"/>
              </a:lnSpc>
              <a:spcBef>
                <a:spcPct val="0"/>
              </a:spcBef>
            </a:pPr>
            <a:r>
              <a:rPr lang="en-US" sz="6184">
                <a:solidFill>
                  <a:srgbClr val="000000"/>
                </a:solidFill>
                <a:latin typeface="Ballpoint"/>
              </a:rPr>
              <a:t>Ethical Practice</a:t>
            </a:r>
          </a:p>
        </p:txBody>
      </p:sp>
      <p:sp>
        <p:nvSpPr>
          <p:cNvPr id="13" name="TextBox 13"/>
          <p:cNvSpPr txBox="1"/>
          <p:nvPr/>
        </p:nvSpPr>
        <p:spPr>
          <a:xfrm rot="-69622">
            <a:off x="2262541" y="4749595"/>
            <a:ext cx="6048944" cy="3873120"/>
          </a:xfrm>
          <a:prstGeom prst="rect">
            <a:avLst/>
          </a:prstGeom>
        </p:spPr>
        <p:txBody>
          <a:bodyPr lIns="0" tIns="0" rIns="0" bIns="0" rtlCol="0" anchor="t">
            <a:spAutoFit/>
          </a:bodyPr>
          <a:lstStyle/>
          <a:p>
            <a:pPr algn="ctr">
              <a:lnSpc>
                <a:spcPts val="3256"/>
              </a:lnSpc>
            </a:pPr>
            <a:r>
              <a:rPr lang="en-US" sz="2485" u="sng">
                <a:solidFill>
                  <a:srgbClr val="000000"/>
                </a:solidFill>
                <a:latin typeface="Dekko"/>
              </a:rPr>
              <a:t>Equality</a:t>
            </a:r>
            <a:r>
              <a:rPr lang="en-US" sz="2485">
                <a:solidFill>
                  <a:srgbClr val="000000"/>
                </a:solidFill>
                <a:latin typeface="Dekko"/>
              </a:rPr>
              <a:t> discusses how the therapeutic recreation practitioner has the responsibility to treat all clients fairly and equally when providing services. The therapeutic recreation</a:t>
            </a:r>
          </a:p>
          <a:p>
            <a:pPr algn="ctr">
              <a:lnSpc>
                <a:spcPts val="3256"/>
              </a:lnSpc>
            </a:pPr>
            <a:r>
              <a:rPr lang="en-US" sz="2485">
                <a:solidFill>
                  <a:srgbClr val="000000"/>
                </a:solidFill>
                <a:latin typeface="Dekko"/>
              </a:rPr>
              <a:t>practitioner acknowledges and respects the diversity in backgrounds and</a:t>
            </a:r>
          </a:p>
          <a:p>
            <a:pPr algn="ctr">
              <a:lnSpc>
                <a:spcPts val="3256"/>
              </a:lnSpc>
            </a:pPr>
            <a:r>
              <a:rPr lang="en-US" sz="2485">
                <a:solidFill>
                  <a:srgbClr val="000000"/>
                </a:solidFill>
                <a:latin typeface="Dekko"/>
              </a:rPr>
              <a:t>beliefs of all clients and ensures equitable opportunities for service and care.</a:t>
            </a:r>
          </a:p>
          <a:p>
            <a:pPr algn="ctr">
              <a:lnSpc>
                <a:spcPts val="1606"/>
              </a:lnSpc>
            </a:pPr>
            <a:endParaRPr lang="en-US" sz="2485">
              <a:solidFill>
                <a:srgbClr val="000000"/>
              </a:solidFill>
              <a:latin typeface="Dekko"/>
            </a:endParaRPr>
          </a:p>
          <a:p>
            <a:pPr algn="ctr">
              <a:lnSpc>
                <a:spcPts val="3256"/>
              </a:lnSpc>
            </a:pPr>
            <a:r>
              <a:rPr lang="en-US" sz="2485">
                <a:solidFill>
                  <a:srgbClr val="000000"/>
                </a:solidFill>
                <a:latin typeface="Dekko"/>
              </a:rPr>
              <a:t>(Therapeutic Recreation Ontario, 2007, para. 6) </a:t>
            </a:r>
          </a:p>
        </p:txBody>
      </p:sp>
      <p:sp>
        <p:nvSpPr>
          <p:cNvPr id="14" name="TextBox 14"/>
          <p:cNvSpPr txBox="1"/>
          <p:nvPr/>
        </p:nvSpPr>
        <p:spPr>
          <a:xfrm>
            <a:off x="7537808" y="152395"/>
            <a:ext cx="3493294" cy="1687706"/>
          </a:xfrm>
          <a:prstGeom prst="rect">
            <a:avLst/>
          </a:prstGeom>
        </p:spPr>
        <p:txBody>
          <a:bodyPr lIns="0" tIns="0" rIns="0" bIns="0" rtlCol="0" anchor="t">
            <a:spAutoFit/>
          </a:bodyPr>
          <a:lstStyle/>
          <a:p>
            <a:pPr algn="ctr">
              <a:lnSpc>
                <a:spcPts val="12903"/>
              </a:lnSpc>
              <a:spcBef>
                <a:spcPct val="0"/>
              </a:spcBef>
            </a:pPr>
            <a:r>
              <a:rPr lang="en-US" sz="8014">
                <a:solidFill>
                  <a:srgbClr val="000000"/>
                </a:solidFill>
                <a:latin typeface="Ballpoint"/>
              </a:rPr>
              <a:t>Importance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038" t="-8061" r="-4128" b="-18872"/>
            </a:stretch>
          </a:blipFill>
        </p:spPr>
        <p:txBody>
          <a:bodyPr/>
          <a:lstStyle/>
          <a:p>
            <a:endParaRPr lang="en-US"/>
          </a:p>
        </p:txBody>
      </p:sp>
      <p:sp>
        <p:nvSpPr>
          <p:cNvPr id="3" name="Freeform 3"/>
          <p:cNvSpPr/>
          <p:nvPr/>
        </p:nvSpPr>
        <p:spPr>
          <a:xfrm rot="1106722" flipH="1">
            <a:off x="-251538" y="-83958"/>
            <a:ext cx="6371525" cy="6409004"/>
          </a:xfrm>
          <a:custGeom>
            <a:avLst/>
            <a:gdLst/>
            <a:ahLst/>
            <a:cxnLst/>
            <a:rect l="l" t="t" r="r" b="b"/>
            <a:pathLst>
              <a:path w="6371525" h="6409004">
                <a:moveTo>
                  <a:pt x="6371525" y="0"/>
                </a:moveTo>
                <a:lnTo>
                  <a:pt x="0" y="0"/>
                </a:lnTo>
                <a:lnTo>
                  <a:pt x="0" y="6409004"/>
                </a:lnTo>
                <a:lnTo>
                  <a:pt x="6371525" y="6409004"/>
                </a:lnTo>
                <a:lnTo>
                  <a:pt x="6371525" y="0"/>
                </a:lnTo>
                <a:close/>
              </a:path>
            </a:pathLst>
          </a:custGeom>
          <a:blipFill>
            <a:blip r:embed="rId4"/>
            <a:stretch>
              <a:fillRect/>
            </a:stretch>
          </a:blipFill>
        </p:spPr>
        <p:txBody>
          <a:bodyPr/>
          <a:lstStyle/>
          <a:p>
            <a:endParaRPr lang="en-US"/>
          </a:p>
        </p:txBody>
      </p:sp>
      <p:sp>
        <p:nvSpPr>
          <p:cNvPr id="4" name="Freeform 4"/>
          <p:cNvSpPr/>
          <p:nvPr/>
        </p:nvSpPr>
        <p:spPr>
          <a:xfrm rot="-114900" flipH="1">
            <a:off x="8370659" y="-71907"/>
            <a:ext cx="5843894" cy="5878270"/>
          </a:xfrm>
          <a:custGeom>
            <a:avLst/>
            <a:gdLst/>
            <a:ahLst/>
            <a:cxnLst/>
            <a:rect l="l" t="t" r="r" b="b"/>
            <a:pathLst>
              <a:path w="5843894" h="5878270">
                <a:moveTo>
                  <a:pt x="5843894" y="0"/>
                </a:moveTo>
                <a:lnTo>
                  <a:pt x="0" y="0"/>
                </a:lnTo>
                <a:lnTo>
                  <a:pt x="0" y="5878270"/>
                </a:lnTo>
                <a:lnTo>
                  <a:pt x="5843894" y="5878270"/>
                </a:lnTo>
                <a:lnTo>
                  <a:pt x="5843894" y="0"/>
                </a:lnTo>
                <a:close/>
              </a:path>
            </a:pathLst>
          </a:custGeom>
          <a:blipFill>
            <a:blip r:embed="rId4"/>
            <a:stretch>
              <a:fillRect/>
            </a:stretch>
          </a:blipFill>
        </p:spPr>
        <p:txBody>
          <a:bodyPr/>
          <a:lstStyle/>
          <a:p>
            <a:endParaRPr lang="en-US"/>
          </a:p>
        </p:txBody>
      </p:sp>
      <p:sp>
        <p:nvSpPr>
          <p:cNvPr id="5" name="Freeform 5"/>
          <p:cNvSpPr/>
          <p:nvPr/>
        </p:nvSpPr>
        <p:spPr>
          <a:xfrm rot="-1200297">
            <a:off x="4297097" y="4405741"/>
            <a:ext cx="5997338" cy="5979878"/>
          </a:xfrm>
          <a:custGeom>
            <a:avLst/>
            <a:gdLst/>
            <a:ahLst/>
            <a:cxnLst/>
            <a:rect l="l" t="t" r="r" b="b"/>
            <a:pathLst>
              <a:path w="5997338" h="5979878">
                <a:moveTo>
                  <a:pt x="0" y="0"/>
                </a:moveTo>
                <a:lnTo>
                  <a:pt x="5997337" y="0"/>
                </a:lnTo>
                <a:lnTo>
                  <a:pt x="5997337" y="5979879"/>
                </a:lnTo>
                <a:lnTo>
                  <a:pt x="0" y="5979879"/>
                </a:lnTo>
                <a:lnTo>
                  <a:pt x="0" y="0"/>
                </a:lnTo>
                <a:close/>
              </a:path>
            </a:pathLst>
          </a:custGeom>
          <a:blipFill>
            <a:blip r:embed="rId5"/>
            <a:stretch>
              <a:fillRect/>
            </a:stretch>
          </a:blipFill>
        </p:spPr>
        <p:txBody>
          <a:bodyPr/>
          <a:lstStyle/>
          <a:p>
            <a:endParaRPr lang="en-US"/>
          </a:p>
        </p:txBody>
      </p:sp>
      <p:sp>
        <p:nvSpPr>
          <p:cNvPr id="6" name="Freeform 6"/>
          <p:cNvSpPr/>
          <p:nvPr/>
        </p:nvSpPr>
        <p:spPr>
          <a:xfrm rot="239206">
            <a:off x="12191290" y="4171571"/>
            <a:ext cx="6011145" cy="5993645"/>
          </a:xfrm>
          <a:custGeom>
            <a:avLst/>
            <a:gdLst/>
            <a:ahLst/>
            <a:cxnLst/>
            <a:rect l="l" t="t" r="r" b="b"/>
            <a:pathLst>
              <a:path w="6011145" h="5993645">
                <a:moveTo>
                  <a:pt x="0" y="0"/>
                </a:moveTo>
                <a:lnTo>
                  <a:pt x="6011145" y="0"/>
                </a:lnTo>
                <a:lnTo>
                  <a:pt x="6011145" y="5993645"/>
                </a:lnTo>
                <a:lnTo>
                  <a:pt x="0" y="5993645"/>
                </a:lnTo>
                <a:lnTo>
                  <a:pt x="0" y="0"/>
                </a:lnTo>
                <a:close/>
              </a:path>
            </a:pathLst>
          </a:custGeom>
          <a:blipFill>
            <a:blip r:embed="rId5"/>
            <a:stretch>
              <a:fillRect/>
            </a:stretch>
          </a:blipFill>
        </p:spPr>
        <p:txBody>
          <a:bodyPr/>
          <a:lstStyle/>
          <a:p>
            <a:endParaRPr lang="en-US"/>
          </a:p>
        </p:txBody>
      </p:sp>
      <p:sp>
        <p:nvSpPr>
          <p:cNvPr id="7" name="Freeform 7"/>
          <p:cNvSpPr/>
          <p:nvPr/>
        </p:nvSpPr>
        <p:spPr>
          <a:xfrm>
            <a:off x="1028700" y="6740629"/>
            <a:ext cx="2755672" cy="2755672"/>
          </a:xfrm>
          <a:custGeom>
            <a:avLst/>
            <a:gdLst/>
            <a:ahLst/>
            <a:cxnLst/>
            <a:rect l="l" t="t" r="r" b="b"/>
            <a:pathLst>
              <a:path w="2755672" h="2755672">
                <a:moveTo>
                  <a:pt x="0" y="0"/>
                </a:moveTo>
                <a:lnTo>
                  <a:pt x="2755672" y="0"/>
                </a:lnTo>
                <a:lnTo>
                  <a:pt x="2755672" y="2755672"/>
                </a:lnTo>
                <a:lnTo>
                  <a:pt x="0" y="27556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5036266" y="1203017"/>
            <a:ext cx="2443996" cy="2057400"/>
          </a:xfrm>
          <a:custGeom>
            <a:avLst/>
            <a:gdLst/>
            <a:ahLst/>
            <a:cxnLst/>
            <a:rect l="l" t="t" r="r" b="b"/>
            <a:pathLst>
              <a:path w="2443996" h="2057400">
                <a:moveTo>
                  <a:pt x="0" y="0"/>
                </a:moveTo>
                <a:lnTo>
                  <a:pt x="2443996" y="0"/>
                </a:lnTo>
                <a:lnTo>
                  <a:pt x="2443996"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TextBox 9"/>
          <p:cNvSpPr txBox="1"/>
          <p:nvPr/>
        </p:nvSpPr>
        <p:spPr>
          <a:xfrm rot="-604932">
            <a:off x="9472925" y="2185500"/>
            <a:ext cx="3626129" cy="1288415"/>
          </a:xfrm>
          <a:prstGeom prst="rect">
            <a:avLst/>
          </a:prstGeom>
        </p:spPr>
        <p:txBody>
          <a:bodyPr lIns="0" tIns="0" rIns="0" bIns="0" rtlCol="0" anchor="t">
            <a:spAutoFit/>
          </a:bodyPr>
          <a:lstStyle/>
          <a:p>
            <a:pPr algn="ctr">
              <a:lnSpc>
                <a:spcPts val="10480"/>
              </a:lnSpc>
            </a:pPr>
            <a:r>
              <a:rPr lang="en-US" sz="8000">
                <a:solidFill>
                  <a:srgbClr val="000000"/>
                </a:solidFill>
                <a:latin typeface="Dekko"/>
              </a:rPr>
              <a:t>Inclusion</a:t>
            </a:r>
          </a:p>
        </p:txBody>
      </p:sp>
      <p:sp>
        <p:nvSpPr>
          <p:cNvPr id="10" name="TextBox 10"/>
          <p:cNvSpPr txBox="1"/>
          <p:nvPr/>
        </p:nvSpPr>
        <p:spPr>
          <a:xfrm rot="885841">
            <a:off x="13106394" y="6487218"/>
            <a:ext cx="4199372" cy="1288415"/>
          </a:xfrm>
          <a:prstGeom prst="rect">
            <a:avLst/>
          </a:prstGeom>
        </p:spPr>
        <p:txBody>
          <a:bodyPr lIns="0" tIns="0" rIns="0" bIns="0" rtlCol="0" anchor="t">
            <a:spAutoFit/>
          </a:bodyPr>
          <a:lstStyle/>
          <a:p>
            <a:pPr algn="ctr">
              <a:lnSpc>
                <a:spcPts val="10480"/>
              </a:lnSpc>
            </a:pPr>
            <a:r>
              <a:rPr lang="en-US" sz="8000">
                <a:solidFill>
                  <a:srgbClr val="000000"/>
                </a:solidFill>
                <a:latin typeface="Dekko"/>
              </a:rPr>
              <a:t>Belonging</a:t>
            </a:r>
          </a:p>
        </p:txBody>
      </p:sp>
      <p:sp>
        <p:nvSpPr>
          <p:cNvPr id="11" name="TextBox 11"/>
          <p:cNvSpPr txBox="1"/>
          <p:nvPr/>
        </p:nvSpPr>
        <p:spPr>
          <a:xfrm rot="482428">
            <a:off x="875665" y="2438608"/>
            <a:ext cx="4127723" cy="1288415"/>
          </a:xfrm>
          <a:prstGeom prst="rect">
            <a:avLst/>
          </a:prstGeom>
        </p:spPr>
        <p:txBody>
          <a:bodyPr lIns="0" tIns="0" rIns="0" bIns="0" rtlCol="0" anchor="t">
            <a:spAutoFit/>
          </a:bodyPr>
          <a:lstStyle/>
          <a:p>
            <a:pPr algn="ctr">
              <a:lnSpc>
                <a:spcPts val="10480"/>
              </a:lnSpc>
            </a:pPr>
            <a:r>
              <a:rPr lang="en-US" sz="8000">
                <a:solidFill>
                  <a:srgbClr val="000000"/>
                </a:solidFill>
                <a:latin typeface="Dekko"/>
              </a:rPr>
              <a:t>Diversity</a:t>
            </a:r>
          </a:p>
        </p:txBody>
      </p:sp>
      <p:sp>
        <p:nvSpPr>
          <p:cNvPr id="12" name="TextBox 12"/>
          <p:cNvSpPr txBox="1"/>
          <p:nvPr/>
        </p:nvSpPr>
        <p:spPr>
          <a:xfrm rot="-550498">
            <a:off x="5436453" y="6713842"/>
            <a:ext cx="3706705" cy="1288415"/>
          </a:xfrm>
          <a:prstGeom prst="rect">
            <a:avLst/>
          </a:prstGeom>
        </p:spPr>
        <p:txBody>
          <a:bodyPr lIns="0" tIns="0" rIns="0" bIns="0" rtlCol="0" anchor="t">
            <a:spAutoFit/>
          </a:bodyPr>
          <a:lstStyle/>
          <a:p>
            <a:pPr algn="ctr">
              <a:lnSpc>
                <a:spcPts val="10480"/>
              </a:lnSpc>
            </a:pPr>
            <a:r>
              <a:rPr lang="en-US" sz="8000">
                <a:solidFill>
                  <a:srgbClr val="000000"/>
                </a:solidFill>
                <a:latin typeface="Dekko"/>
              </a:rPr>
              <a:t>Equity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038" t="-8061" r="-4128" b="-18872"/>
            </a:stretch>
          </a:blipFill>
        </p:spPr>
        <p:txBody>
          <a:bodyPr/>
          <a:lstStyle/>
          <a:p>
            <a:endParaRPr lang="en-US"/>
          </a:p>
        </p:txBody>
      </p:sp>
      <p:sp>
        <p:nvSpPr>
          <p:cNvPr id="3" name="Freeform 3"/>
          <p:cNvSpPr/>
          <p:nvPr/>
        </p:nvSpPr>
        <p:spPr>
          <a:xfrm rot="155002">
            <a:off x="1049672" y="1206182"/>
            <a:ext cx="8057132" cy="8064424"/>
          </a:xfrm>
          <a:custGeom>
            <a:avLst/>
            <a:gdLst/>
            <a:ahLst/>
            <a:cxnLst/>
            <a:rect l="l" t="t" r="r" b="b"/>
            <a:pathLst>
              <a:path w="8057132" h="8064424">
                <a:moveTo>
                  <a:pt x="0" y="0"/>
                </a:moveTo>
                <a:lnTo>
                  <a:pt x="8057132" y="0"/>
                </a:lnTo>
                <a:lnTo>
                  <a:pt x="8057132" y="8064424"/>
                </a:lnTo>
                <a:lnTo>
                  <a:pt x="0" y="8064424"/>
                </a:lnTo>
                <a:lnTo>
                  <a:pt x="0" y="0"/>
                </a:lnTo>
                <a:close/>
              </a:path>
            </a:pathLst>
          </a:custGeom>
          <a:blipFill>
            <a:blip r:embed="rId4"/>
            <a:stretch>
              <a:fillRect/>
            </a:stretch>
          </a:blipFill>
        </p:spPr>
        <p:txBody>
          <a:bodyPr/>
          <a:lstStyle/>
          <a:p>
            <a:endParaRPr lang="en-US"/>
          </a:p>
        </p:txBody>
      </p:sp>
      <p:sp>
        <p:nvSpPr>
          <p:cNvPr id="4" name="Freeform 4"/>
          <p:cNvSpPr/>
          <p:nvPr/>
        </p:nvSpPr>
        <p:spPr>
          <a:xfrm rot="155002">
            <a:off x="9318894" y="2214855"/>
            <a:ext cx="7932114" cy="7939292"/>
          </a:xfrm>
          <a:custGeom>
            <a:avLst/>
            <a:gdLst/>
            <a:ahLst/>
            <a:cxnLst/>
            <a:rect l="l" t="t" r="r" b="b"/>
            <a:pathLst>
              <a:path w="7932114" h="7939292">
                <a:moveTo>
                  <a:pt x="0" y="0"/>
                </a:moveTo>
                <a:lnTo>
                  <a:pt x="7932114" y="0"/>
                </a:lnTo>
                <a:lnTo>
                  <a:pt x="7932114" y="7939292"/>
                </a:lnTo>
                <a:lnTo>
                  <a:pt x="0" y="7939292"/>
                </a:lnTo>
                <a:lnTo>
                  <a:pt x="0" y="0"/>
                </a:lnTo>
                <a:close/>
              </a:path>
            </a:pathLst>
          </a:custGeom>
          <a:blipFill>
            <a:blip r:embed="rId5"/>
            <a:stretch>
              <a:fillRect/>
            </a:stretch>
          </a:blipFill>
        </p:spPr>
        <p:txBody>
          <a:bodyPr/>
          <a:lstStyle/>
          <a:p>
            <a:endParaRPr lang="en-US"/>
          </a:p>
        </p:txBody>
      </p:sp>
      <p:sp>
        <p:nvSpPr>
          <p:cNvPr id="5" name="Freeform 5"/>
          <p:cNvSpPr/>
          <p:nvPr/>
        </p:nvSpPr>
        <p:spPr>
          <a:xfrm rot="6843252">
            <a:off x="8824285" y="2559243"/>
            <a:ext cx="1121351" cy="3649367"/>
          </a:xfrm>
          <a:custGeom>
            <a:avLst/>
            <a:gdLst/>
            <a:ahLst/>
            <a:cxnLst/>
            <a:rect l="l" t="t" r="r" b="b"/>
            <a:pathLst>
              <a:path w="1121351" h="3649367">
                <a:moveTo>
                  <a:pt x="0" y="0"/>
                </a:moveTo>
                <a:lnTo>
                  <a:pt x="1121351" y="0"/>
                </a:lnTo>
                <a:lnTo>
                  <a:pt x="1121351" y="3649367"/>
                </a:lnTo>
                <a:lnTo>
                  <a:pt x="0" y="36493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10580934" y="4435035"/>
            <a:ext cx="5943772" cy="1178805"/>
          </a:xfrm>
          <a:prstGeom prst="rect">
            <a:avLst/>
          </a:prstGeom>
        </p:spPr>
        <p:txBody>
          <a:bodyPr lIns="0" tIns="0" rIns="0" bIns="0" rtlCol="0" anchor="t">
            <a:spAutoFit/>
          </a:bodyPr>
          <a:lstStyle/>
          <a:p>
            <a:pPr algn="ctr">
              <a:lnSpc>
                <a:spcPts val="8657"/>
              </a:lnSpc>
              <a:spcBef>
                <a:spcPct val="0"/>
              </a:spcBef>
            </a:pPr>
            <a:r>
              <a:rPr lang="en-US" sz="6184">
                <a:solidFill>
                  <a:srgbClr val="000000"/>
                </a:solidFill>
                <a:latin typeface="Ballpoint"/>
              </a:rPr>
              <a:t>DEIB Resource Club</a:t>
            </a:r>
          </a:p>
        </p:txBody>
      </p:sp>
      <p:sp>
        <p:nvSpPr>
          <p:cNvPr id="7" name="Freeform 7"/>
          <p:cNvSpPr/>
          <p:nvPr/>
        </p:nvSpPr>
        <p:spPr>
          <a:xfrm rot="-151058">
            <a:off x="1883158" y="8673600"/>
            <a:ext cx="6375907" cy="915812"/>
          </a:xfrm>
          <a:custGeom>
            <a:avLst/>
            <a:gdLst/>
            <a:ahLst/>
            <a:cxnLst/>
            <a:rect l="l" t="t" r="r" b="b"/>
            <a:pathLst>
              <a:path w="6375907" h="915812">
                <a:moveTo>
                  <a:pt x="0" y="0"/>
                </a:moveTo>
                <a:lnTo>
                  <a:pt x="6375907" y="0"/>
                </a:lnTo>
                <a:lnTo>
                  <a:pt x="6375907" y="915812"/>
                </a:lnTo>
                <a:lnTo>
                  <a:pt x="0" y="915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151058">
            <a:off x="9776051" y="922362"/>
            <a:ext cx="6375907" cy="915812"/>
          </a:xfrm>
          <a:custGeom>
            <a:avLst/>
            <a:gdLst/>
            <a:ahLst/>
            <a:cxnLst/>
            <a:rect l="l" t="t" r="r" b="b"/>
            <a:pathLst>
              <a:path w="6375907" h="915812">
                <a:moveTo>
                  <a:pt x="0" y="0"/>
                </a:moveTo>
                <a:lnTo>
                  <a:pt x="6375907" y="0"/>
                </a:lnTo>
                <a:lnTo>
                  <a:pt x="6375907" y="915812"/>
                </a:lnTo>
                <a:lnTo>
                  <a:pt x="0" y="915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5994234" y="-367662"/>
            <a:ext cx="6580442" cy="3495860"/>
          </a:xfrm>
          <a:custGeom>
            <a:avLst/>
            <a:gdLst/>
            <a:ahLst/>
            <a:cxnLst/>
            <a:rect l="l" t="t" r="r" b="b"/>
            <a:pathLst>
              <a:path w="6580442" h="3495860">
                <a:moveTo>
                  <a:pt x="0" y="0"/>
                </a:moveTo>
                <a:lnTo>
                  <a:pt x="6580441" y="0"/>
                </a:lnTo>
                <a:lnTo>
                  <a:pt x="6580441" y="3495860"/>
                </a:lnTo>
                <a:lnTo>
                  <a:pt x="0" y="349586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TextBox 10"/>
          <p:cNvSpPr txBox="1"/>
          <p:nvPr/>
        </p:nvSpPr>
        <p:spPr>
          <a:xfrm rot="-69622">
            <a:off x="10958899" y="5663106"/>
            <a:ext cx="5177625" cy="3949065"/>
          </a:xfrm>
          <a:prstGeom prst="rect">
            <a:avLst/>
          </a:prstGeom>
        </p:spPr>
        <p:txBody>
          <a:bodyPr lIns="0" tIns="0" rIns="0" bIns="0" rtlCol="0" anchor="t">
            <a:spAutoFit/>
          </a:bodyPr>
          <a:lstStyle/>
          <a:p>
            <a:pPr marL="647700" lvl="1" indent="-323850" algn="l">
              <a:lnSpc>
                <a:spcPts val="3930"/>
              </a:lnSpc>
              <a:buFont typeface="Arial"/>
              <a:buChar char="•"/>
            </a:pPr>
            <a:r>
              <a:rPr lang="en-US" sz="3000">
                <a:solidFill>
                  <a:srgbClr val="000000"/>
                </a:solidFill>
                <a:latin typeface="Dekko"/>
              </a:rPr>
              <a:t>Developed by membership for membership</a:t>
            </a:r>
          </a:p>
          <a:p>
            <a:pPr marL="647700" lvl="1" indent="-323850" algn="l">
              <a:lnSpc>
                <a:spcPts val="3930"/>
              </a:lnSpc>
              <a:buFont typeface="Arial"/>
              <a:buChar char="•"/>
            </a:pPr>
            <a:r>
              <a:rPr lang="en-US" sz="3000">
                <a:solidFill>
                  <a:srgbClr val="000000"/>
                </a:solidFill>
                <a:latin typeface="Dekko"/>
              </a:rPr>
              <a:t>Resources on multiple topics</a:t>
            </a:r>
          </a:p>
          <a:p>
            <a:pPr marL="647700" lvl="1" indent="-323850" algn="l">
              <a:lnSpc>
                <a:spcPts val="3930"/>
              </a:lnSpc>
              <a:buFont typeface="Arial"/>
              <a:buChar char="•"/>
            </a:pPr>
            <a:r>
              <a:rPr lang="en-US" sz="3000">
                <a:solidFill>
                  <a:srgbClr val="000000"/>
                </a:solidFill>
                <a:latin typeface="Dekko"/>
              </a:rPr>
              <a:t>Working document </a:t>
            </a:r>
          </a:p>
          <a:p>
            <a:pPr marL="647700" lvl="1" indent="-323850" algn="l">
              <a:lnSpc>
                <a:spcPts val="3930"/>
              </a:lnSpc>
              <a:buFont typeface="Arial"/>
              <a:buChar char="•"/>
            </a:pPr>
            <a:r>
              <a:rPr lang="en-US" sz="3000">
                <a:solidFill>
                  <a:srgbClr val="000000"/>
                </a:solidFill>
                <a:latin typeface="Dekko"/>
              </a:rPr>
              <a:t>Opportunity for continued connection knowledge and awareness building</a:t>
            </a:r>
          </a:p>
          <a:p>
            <a:pPr algn="l">
              <a:lnSpc>
                <a:spcPts val="3930"/>
              </a:lnSpc>
            </a:pPr>
            <a:endParaRPr lang="en-US" sz="3000">
              <a:solidFill>
                <a:srgbClr val="000000"/>
              </a:solidFill>
              <a:latin typeface="Dekko"/>
            </a:endParaRPr>
          </a:p>
        </p:txBody>
      </p:sp>
      <p:sp>
        <p:nvSpPr>
          <p:cNvPr id="11" name="TextBox 11"/>
          <p:cNvSpPr txBox="1"/>
          <p:nvPr/>
        </p:nvSpPr>
        <p:spPr>
          <a:xfrm>
            <a:off x="2315293" y="3375495"/>
            <a:ext cx="5943772" cy="1178805"/>
          </a:xfrm>
          <a:prstGeom prst="rect">
            <a:avLst/>
          </a:prstGeom>
        </p:spPr>
        <p:txBody>
          <a:bodyPr lIns="0" tIns="0" rIns="0" bIns="0" rtlCol="0" anchor="t">
            <a:spAutoFit/>
          </a:bodyPr>
          <a:lstStyle/>
          <a:p>
            <a:pPr algn="ctr">
              <a:lnSpc>
                <a:spcPts val="8657"/>
              </a:lnSpc>
              <a:spcBef>
                <a:spcPct val="0"/>
              </a:spcBef>
            </a:pPr>
            <a:r>
              <a:rPr lang="en-US" sz="6184">
                <a:solidFill>
                  <a:srgbClr val="000000"/>
                </a:solidFill>
                <a:latin typeface="Ballpoint"/>
              </a:rPr>
              <a:t>Books &amp; Bevvies</a:t>
            </a:r>
          </a:p>
        </p:txBody>
      </p:sp>
      <p:sp>
        <p:nvSpPr>
          <p:cNvPr id="12" name="TextBox 12"/>
          <p:cNvSpPr txBox="1"/>
          <p:nvPr/>
        </p:nvSpPr>
        <p:spPr>
          <a:xfrm rot="-69622">
            <a:off x="2547477" y="4802984"/>
            <a:ext cx="5478907" cy="3453765"/>
          </a:xfrm>
          <a:prstGeom prst="rect">
            <a:avLst/>
          </a:prstGeom>
        </p:spPr>
        <p:txBody>
          <a:bodyPr lIns="0" tIns="0" rIns="0" bIns="0" rtlCol="0" anchor="t">
            <a:spAutoFit/>
          </a:bodyPr>
          <a:lstStyle/>
          <a:p>
            <a:pPr marL="647700" lvl="1" indent="-323850" algn="l">
              <a:lnSpc>
                <a:spcPts val="3930"/>
              </a:lnSpc>
              <a:buFont typeface="Arial"/>
              <a:buChar char="•"/>
            </a:pPr>
            <a:r>
              <a:rPr lang="en-US" sz="3000">
                <a:solidFill>
                  <a:srgbClr val="000000"/>
                </a:solidFill>
                <a:latin typeface="Dekko"/>
              </a:rPr>
              <a:t>One topic to explore</a:t>
            </a:r>
          </a:p>
          <a:p>
            <a:pPr marL="647700" lvl="1" indent="-323850" algn="l">
              <a:lnSpc>
                <a:spcPts val="3930"/>
              </a:lnSpc>
              <a:buFont typeface="Arial"/>
              <a:buChar char="•"/>
            </a:pPr>
            <a:r>
              <a:rPr lang="en-US" sz="3000">
                <a:solidFill>
                  <a:srgbClr val="000000"/>
                </a:solidFill>
                <a:latin typeface="Dekko"/>
              </a:rPr>
              <a:t>Resource connected to topic of focus</a:t>
            </a:r>
          </a:p>
          <a:p>
            <a:pPr marL="647700" lvl="1" indent="-323850" algn="l">
              <a:lnSpc>
                <a:spcPts val="3930"/>
              </a:lnSpc>
              <a:buFont typeface="Arial"/>
              <a:buChar char="•"/>
            </a:pPr>
            <a:r>
              <a:rPr lang="en-US" sz="3000">
                <a:solidFill>
                  <a:srgbClr val="000000"/>
                </a:solidFill>
                <a:latin typeface="Dekko"/>
              </a:rPr>
              <a:t>Reflection and conversation related to topic</a:t>
            </a:r>
          </a:p>
          <a:p>
            <a:pPr marL="647700" lvl="1" indent="-323850" algn="l">
              <a:lnSpc>
                <a:spcPts val="3930"/>
              </a:lnSpc>
              <a:buFont typeface="Arial"/>
              <a:buChar char="•"/>
            </a:pPr>
            <a:r>
              <a:rPr lang="en-US" sz="3000">
                <a:solidFill>
                  <a:srgbClr val="000000"/>
                </a:solidFill>
                <a:latin typeface="Dekko"/>
              </a:rPr>
              <a:t>Encourage knowledge and awareness building</a:t>
            </a:r>
          </a:p>
        </p:txBody>
      </p:sp>
      <p:sp>
        <p:nvSpPr>
          <p:cNvPr id="13" name="TextBox 13"/>
          <p:cNvSpPr txBox="1"/>
          <p:nvPr/>
        </p:nvSpPr>
        <p:spPr>
          <a:xfrm>
            <a:off x="7112578" y="459194"/>
            <a:ext cx="4544764" cy="1956448"/>
          </a:xfrm>
          <a:prstGeom prst="rect">
            <a:avLst/>
          </a:prstGeom>
        </p:spPr>
        <p:txBody>
          <a:bodyPr lIns="0" tIns="0" rIns="0" bIns="0" rtlCol="0" anchor="t">
            <a:spAutoFit/>
          </a:bodyPr>
          <a:lstStyle/>
          <a:p>
            <a:pPr algn="ctr">
              <a:lnSpc>
                <a:spcPts val="6812"/>
              </a:lnSpc>
            </a:pPr>
            <a:r>
              <a:rPr lang="en-US" sz="8014">
                <a:solidFill>
                  <a:srgbClr val="000000"/>
                </a:solidFill>
                <a:latin typeface="Ballpoint"/>
              </a:rPr>
              <a:t>Expanding our </a:t>
            </a:r>
          </a:p>
          <a:p>
            <a:pPr algn="ctr">
              <a:lnSpc>
                <a:spcPts val="6812"/>
              </a:lnSpc>
            </a:pPr>
            <a:r>
              <a:rPr lang="en-US" sz="8014">
                <a:solidFill>
                  <a:srgbClr val="000000"/>
                </a:solidFill>
                <a:latin typeface="Ballpoint"/>
              </a:rPr>
              <a:t>Understanding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038" t="-8061" r="-4128" b="-18872"/>
            </a:stretch>
          </a:blipFill>
        </p:spPr>
        <p:txBody>
          <a:bodyPr/>
          <a:lstStyle/>
          <a:p>
            <a:endParaRPr lang="en-US"/>
          </a:p>
        </p:txBody>
      </p:sp>
      <p:sp>
        <p:nvSpPr>
          <p:cNvPr id="3" name="Freeform 3"/>
          <p:cNvSpPr/>
          <p:nvPr/>
        </p:nvSpPr>
        <p:spPr>
          <a:xfrm rot="5976154">
            <a:off x="1971508" y="-2710729"/>
            <a:ext cx="14344983" cy="18219679"/>
          </a:xfrm>
          <a:custGeom>
            <a:avLst/>
            <a:gdLst/>
            <a:ahLst/>
            <a:cxnLst/>
            <a:rect l="l" t="t" r="r" b="b"/>
            <a:pathLst>
              <a:path w="14344983" h="18219679">
                <a:moveTo>
                  <a:pt x="0" y="0"/>
                </a:moveTo>
                <a:lnTo>
                  <a:pt x="14344984" y="0"/>
                </a:lnTo>
                <a:lnTo>
                  <a:pt x="14344984" y="18219678"/>
                </a:lnTo>
                <a:lnTo>
                  <a:pt x="0" y="18219678"/>
                </a:lnTo>
                <a:lnTo>
                  <a:pt x="0" y="0"/>
                </a:lnTo>
                <a:close/>
              </a:path>
            </a:pathLst>
          </a:custGeom>
          <a:blipFill>
            <a:blip r:embed="rId4"/>
            <a:stretch>
              <a:fillRect/>
            </a:stretch>
          </a:blipFill>
        </p:spPr>
        <p:txBody>
          <a:bodyPr/>
          <a:lstStyle/>
          <a:p>
            <a:endParaRPr lang="en-US"/>
          </a:p>
        </p:txBody>
      </p:sp>
      <p:sp>
        <p:nvSpPr>
          <p:cNvPr id="4" name="Freeform 4"/>
          <p:cNvSpPr/>
          <p:nvPr/>
        </p:nvSpPr>
        <p:spPr>
          <a:xfrm>
            <a:off x="2541580" y="2041889"/>
            <a:ext cx="1389707" cy="1781676"/>
          </a:xfrm>
          <a:custGeom>
            <a:avLst/>
            <a:gdLst/>
            <a:ahLst/>
            <a:cxnLst/>
            <a:rect l="l" t="t" r="r" b="b"/>
            <a:pathLst>
              <a:path w="1389707" h="1781676">
                <a:moveTo>
                  <a:pt x="0" y="0"/>
                </a:moveTo>
                <a:lnTo>
                  <a:pt x="1389707" y="0"/>
                </a:lnTo>
                <a:lnTo>
                  <a:pt x="1389707" y="1781676"/>
                </a:lnTo>
                <a:lnTo>
                  <a:pt x="0" y="17816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5345816" y="1393052"/>
            <a:ext cx="8120137" cy="3248055"/>
          </a:xfrm>
          <a:custGeom>
            <a:avLst/>
            <a:gdLst/>
            <a:ahLst/>
            <a:cxnLst/>
            <a:rect l="l" t="t" r="r" b="b"/>
            <a:pathLst>
              <a:path w="8120137" h="3248055">
                <a:moveTo>
                  <a:pt x="0" y="0"/>
                </a:moveTo>
                <a:lnTo>
                  <a:pt x="8120137" y="0"/>
                </a:lnTo>
                <a:lnTo>
                  <a:pt x="8120137" y="3248055"/>
                </a:lnTo>
                <a:lnTo>
                  <a:pt x="0" y="324805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rot="740594">
            <a:off x="15170185" y="2041889"/>
            <a:ext cx="1389707" cy="1781676"/>
          </a:xfrm>
          <a:custGeom>
            <a:avLst/>
            <a:gdLst/>
            <a:ahLst/>
            <a:cxnLst/>
            <a:rect l="l" t="t" r="r" b="b"/>
            <a:pathLst>
              <a:path w="1389707" h="1781676">
                <a:moveTo>
                  <a:pt x="0" y="0"/>
                </a:moveTo>
                <a:lnTo>
                  <a:pt x="1389707" y="0"/>
                </a:lnTo>
                <a:lnTo>
                  <a:pt x="1389707" y="1781676"/>
                </a:lnTo>
                <a:lnTo>
                  <a:pt x="0" y="17816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7" name="Group 7"/>
          <p:cNvGrpSpPr/>
          <p:nvPr/>
        </p:nvGrpSpPr>
        <p:grpSpPr>
          <a:xfrm>
            <a:off x="1967406" y="4413525"/>
            <a:ext cx="3086100" cy="3086100"/>
            <a:chOff x="0" y="0"/>
            <a:chExt cx="812800" cy="812800"/>
          </a:xfrm>
        </p:grpSpPr>
        <p:sp>
          <p:nvSpPr>
            <p:cNvPr id="8" name="Freeform 8"/>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75000"/>
            </a:solidFill>
          </p:spPr>
          <p:txBody>
            <a:bodyPr/>
            <a:lstStyle/>
            <a:p>
              <a:endParaRPr lang="en-US"/>
            </a:p>
          </p:txBody>
        </p:sp>
        <p:sp>
          <p:nvSpPr>
            <p:cNvPr id="9" name="TextBox 9"/>
            <p:cNvSpPr txBox="1"/>
            <p:nvPr/>
          </p:nvSpPr>
          <p:spPr>
            <a:xfrm>
              <a:off x="0" y="-57150"/>
              <a:ext cx="812800" cy="869950"/>
            </a:xfrm>
            <a:prstGeom prst="rect">
              <a:avLst/>
            </a:prstGeom>
          </p:spPr>
          <p:txBody>
            <a:bodyPr lIns="50800" tIns="50800" rIns="50800" bIns="50800" rtlCol="0" anchor="ctr"/>
            <a:lstStyle/>
            <a:p>
              <a:pPr algn="ctr">
                <a:lnSpc>
                  <a:spcPts val="6414"/>
                </a:lnSpc>
              </a:pPr>
              <a:r>
                <a:rPr lang="en-US" sz="4896">
                  <a:solidFill>
                    <a:srgbClr val="E3F4F9"/>
                  </a:solidFill>
                  <a:latin typeface="Dekko"/>
                </a:rPr>
                <a:t>Empathy</a:t>
              </a:r>
            </a:p>
          </p:txBody>
        </p:sp>
      </p:grpSp>
      <p:sp>
        <p:nvSpPr>
          <p:cNvPr id="10" name="TextBox 10"/>
          <p:cNvSpPr txBox="1"/>
          <p:nvPr/>
        </p:nvSpPr>
        <p:spPr>
          <a:xfrm>
            <a:off x="5573429" y="1612157"/>
            <a:ext cx="7664910" cy="3028950"/>
          </a:xfrm>
          <a:prstGeom prst="rect">
            <a:avLst/>
          </a:prstGeom>
        </p:spPr>
        <p:txBody>
          <a:bodyPr lIns="0" tIns="0" rIns="0" bIns="0" rtlCol="0" anchor="t">
            <a:spAutoFit/>
          </a:bodyPr>
          <a:lstStyle/>
          <a:p>
            <a:pPr algn="ctr">
              <a:lnSpc>
                <a:spcPts val="11099"/>
              </a:lnSpc>
            </a:pPr>
            <a:r>
              <a:rPr lang="en-US" sz="9999" spc="219">
                <a:solidFill>
                  <a:srgbClr val="000000"/>
                </a:solidFill>
                <a:latin typeface="Ballpoint"/>
              </a:rPr>
              <a:t>Digital Critical Thinking</a:t>
            </a:r>
          </a:p>
        </p:txBody>
      </p:sp>
      <p:grpSp>
        <p:nvGrpSpPr>
          <p:cNvPr id="11" name="Group 11"/>
          <p:cNvGrpSpPr/>
          <p:nvPr/>
        </p:nvGrpSpPr>
        <p:grpSpPr>
          <a:xfrm>
            <a:off x="5053506" y="5614859"/>
            <a:ext cx="8704756" cy="4494485"/>
            <a:chOff x="0" y="0"/>
            <a:chExt cx="11606341" cy="5992647"/>
          </a:xfrm>
        </p:grpSpPr>
        <p:sp>
          <p:nvSpPr>
            <p:cNvPr id="12" name="TextBox 12"/>
            <p:cNvSpPr txBox="1"/>
            <p:nvPr/>
          </p:nvSpPr>
          <p:spPr>
            <a:xfrm>
              <a:off x="0" y="2288102"/>
              <a:ext cx="11606341" cy="3704544"/>
            </a:xfrm>
            <a:prstGeom prst="rect">
              <a:avLst/>
            </a:prstGeom>
          </p:spPr>
          <p:txBody>
            <a:bodyPr lIns="0" tIns="0" rIns="0" bIns="0" rtlCol="0" anchor="t">
              <a:spAutoFit/>
            </a:bodyPr>
            <a:lstStyle/>
            <a:p>
              <a:pPr marL="0" lvl="0" indent="0" algn="just">
                <a:lnSpc>
                  <a:spcPts val="18312"/>
                </a:lnSpc>
                <a:spcBef>
                  <a:spcPct val="0"/>
                </a:spcBef>
              </a:pPr>
              <a:r>
                <a:rPr lang="en-US" sz="16647">
                  <a:solidFill>
                    <a:srgbClr val="F75000"/>
                  </a:solidFill>
                  <a:latin typeface="Agrandir"/>
                </a:rPr>
                <a:t>Machine</a:t>
              </a:r>
            </a:p>
          </p:txBody>
        </p:sp>
        <p:sp>
          <p:nvSpPr>
            <p:cNvPr id="13" name="TextBox 13"/>
            <p:cNvSpPr txBox="1"/>
            <p:nvPr/>
          </p:nvSpPr>
          <p:spPr>
            <a:xfrm>
              <a:off x="0" y="-323850"/>
              <a:ext cx="11606341" cy="3704544"/>
            </a:xfrm>
            <a:prstGeom prst="rect">
              <a:avLst/>
            </a:prstGeom>
          </p:spPr>
          <p:txBody>
            <a:bodyPr lIns="0" tIns="0" rIns="0" bIns="0" rtlCol="0" anchor="t">
              <a:spAutoFit/>
            </a:bodyPr>
            <a:lstStyle/>
            <a:p>
              <a:pPr marL="0" lvl="0" indent="0" algn="ctr">
                <a:lnSpc>
                  <a:spcPts val="18312"/>
                </a:lnSpc>
                <a:spcBef>
                  <a:spcPct val="0"/>
                </a:spcBef>
              </a:pPr>
              <a:r>
                <a:rPr lang="en-US" sz="16647" u="sng">
                  <a:solidFill>
                    <a:srgbClr val="F75000"/>
                  </a:solidFill>
                  <a:latin typeface="Agrandir"/>
                </a:rPr>
                <a:t>Mind</a:t>
              </a:r>
            </a:p>
          </p:txBody>
        </p:sp>
      </p:grpSp>
      <p:grpSp>
        <p:nvGrpSpPr>
          <p:cNvPr id="14" name="Group 14"/>
          <p:cNvGrpSpPr/>
          <p:nvPr/>
        </p:nvGrpSpPr>
        <p:grpSpPr>
          <a:xfrm>
            <a:off x="13648163" y="4413525"/>
            <a:ext cx="3086100" cy="3086100"/>
            <a:chOff x="0" y="0"/>
            <a:chExt cx="812800" cy="812800"/>
          </a:xfrm>
        </p:grpSpPr>
        <p:sp>
          <p:nvSpPr>
            <p:cNvPr id="15" name="Freeform 15"/>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75000"/>
            </a:solidFill>
          </p:spPr>
          <p:txBody>
            <a:bodyPr/>
            <a:lstStyle/>
            <a:p>
              <a:endParaRPr lang="en-US"/>
            </a:p>
          </p:txBody>
        </p:sp>
        <p:sp>
          <p:nvSpPr>
            <p:cNvPr id="16" name="TextBox 16"/>
            <p:cNvSpPr txBox="1"/>
            <p:nvPr/>
          </p:nvSpPr>
          <p:spPr>
            <a:xfrm>
              <a:off x="0" y="-57150"/>
              <a:ext cx="812800" cy="869950"/>
            </a:xfrm>
            <a:prstGeom prst="rect">
              <a:avLst/>
            </a:prstGeom>
          </p:spPr>
          <p:txBody>
            <a:bodyPr lIns="50800" tIns="50800" rIns="50800" bIns="50800" rtlCol="0" anchor="ctr"/>
            <a:lstStyle/>
            <a:p>
              <a:pPr algn="ctr">
                <a:lnSpc>
                  <a:spcPts val="6418"/>
                </a:lnSpc>
              </a:pPr>
              <a:r>
                <a:rPr lang="en-US" sz="4899">
                  <a:solidFill>
                    <a:srgbClr val="E3F4F9"/>
                  </a:solidFill>
                  <a:latin typeface="Dekko"/>
                </a:rPr>
                <a:t>Emotional </a:t>
              </a:r>
            </a:p>
            <a:p>
              <a:pPr algn="ctr">
                <a:lnSpc>
                  <a:spcPts val="6418"/>
                </a:lnSpc>
              </a:pPr>
              <a:r>
                <a:rPr lang="en-US" sz="4899">
                  <a:solidFill>
                    <a:srgbClr val="E3F4F9"/>
                  </a:solidFill>
                  <a:latin typeface="Dekko"/>
                </a:rPr>
                <a:t>Intelligence</a:t>
              </a:r>
            </a:p>
          </p:txBody>
        </p:sp>
      </p:grpSp>
      <p:sp>
        <p:nvSpPr>
          <p:cNvPr id="17" name="TextBox 17"/>
          <p:cNvSpPr txBox="1"/>
          <p:nvPr/>
        </p:nvSpPr>
        <p:spPr>
          <a:xfrm>
            <a:off x="14427466" y="9560727"/>
            <a:ext cx="2306796" cy="372744"/>
          </a:xfrm>
          <a:prstGeom prst="rect">
            <a:avLst/>
          </a:prstGeom>
        </p:spPr>
        <p:txBody>
          <a:bodyPr lIns="0" tIns="0" rIns="0" bIns="0" rtlCol="0" anchor="t">
            <a:spAutoFit/>
          </a:bodyPr>
          <a:lstStyle/>
          <a:p>
            <a:pPr algn="ctr">
              <a:lnSpc>
                <a:spcPts val="3080"/>
              </a:lnSpc>
            </a:pPr>
            <a:r>
              <a:rPr lang="en-US" sz="2200">
                <a:solidFill>
                  <a:srgbClr val="000000"/>
                </a:solidFill>
                <a:latin typeface="Canva Sans"/>
              </a:rPr>
              <a:t>(Del Campo, n.d.)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038" t="-8061" r="-4128" b="-18872"/>
            </a:stretch>
          </a:blipFill>
        </p:spPr>
        <p:txBody>
          <a:bodyPr/>
          <a:lstStyle/>
          <a:p>
            <a:endParaRPr lang="en-US"/>
          </a:p>
        </p:txBody>
      </p:sp>
      <p:sp>
        <p:nvSpPr>
          <p:cNvPr id="3" name="Freeform 3"/>
          <p:cNvSpPr/>
          <p:nvPr/>
        </p:nvSpPr>
        <p:spPr>
          <a:xfrm rot="-5495994">
            <a:off x="33885" y="5919435"/>
            <a:ext cx="4161618" cy="4114800"/>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110744">
            <a:off x="6465567" y="762080"/>
            <a:ext cx="5356866" cy="8358732"/>
          </a:xfrm>
          <a:custGeom>
            <a:avLst/>
            <a:gdLst/>
            <a:ahLst/>
            <a:cxnLst/>
            <a:rect l="l" t="t" r="r" b="b"/>
            <a:pathLst>
              <a:path w="5356866" h="8358732">
                <a:moveTo>
                  <a:pt x="0" y="0"/>
                </a:moveTo>
                <a:lnTo>
                  <a:pt x="5356866" y="0"/>
                </a:lnTo>
                <a:lnTo>
                  <a:pt x="5356866" y="8358732"/>
                </a:lnTo>
                <a:lnTo>
                  <a:pt x="0" y="8358732"/>
                </a:lnTo>
                <a:lnTo>
                  <a:pt x="0" y="0"/>
                </a:lnTo>
                <a:close/>
              </a:path>
            </a:pathLst>
          </a:custGeom>
          <a:blipFill>
            <a:blip r:embed="rId6"/>
            <a:stretch>
              <a:fillRect/>
            </a:stretch>
          </a:blipFill>
        </p:spPr>
        <p:txBody>
          <a:bodyPr/>
          <a:lstStyle/>
          <a:p>
            <a:endParaRPr lang="en-US"/>
          </a:p>
        </p:txBody>
      </p:sp>
      <p:sp>
        <p:nvSpPr>
          <p:cNvPr id="5" name="Freeform 5"/>
          <p:cNvSpPr/>
          <p:nvPr/>
        </p:nvSpPr>
        <p:spPr>
          <a:xfrm rot="91884">
            <a:off x="640717" y="1189372"/>
            <a:ext cx="5356866" cy="8358732"/>
          </a:xfrm>
          <a:custGeom>
            <a:avLst/>
            <a:gdLst/>
            <a:ahLst/>
            <a:cxnLst/>
            <a:rect l="l" t="t" r="r" b="b"/>
            <a:pathLst>
              <a:path w="5356866" h="8358732">
                <a:moveTo>
                  <a:pt x="0" y="0"/>
                </a:moveTo>
                <a:lnTo>
                  <a:pt x="5356866" y="0"/>
                </a:lnTo>
                <a:lnTo>
                  <a:pt x="5356866" y="8358732"/>
                </a:lnTo>
                <a:lnTo>
                  <a:pt x="0" y="8358732"/>
                </a:lnTo>
                <a:lnTo>
                  <a:pt x="0" y="0"/>
                </a:lnTo>
                <a:close/>
              </a:path>
            </a:pathLst>
          </a:custGeom>
          <a:blipFill>
            <a:blip r:embed="rId6"/>
            <a:stretch>
              <a:fillRect/>
            </a:stretch>
          </a:blipFill>
        </p:spPr>
        <p:txBody>
          <a:bodyPr/>
          <a:lstStyle/>
          <a:p>
            <a:endParaRPr lang="en-US"/>
          </a:p>
        </p:txBody>
      </p:sp>
      <p:sp>
        <p:nvSpPr>
          <p:cNvPr id="6" name="Freeform 6"/>
          <p:cNvSpPr/>
          <p:nvPr/>
        </p:nvSpPr>
        <p:spPr>
          <a:xfrm rot="144601">
            <a:off x="12299660" y="1660028"/>
            <a:ext cx="5356866" cy="8358732"/>
          </a:xfrm>
          <a:custGeom>
            <a:avLst/>
            <a:gdLst/>
            <a:ahLst/>
            <a:cxnLst/>
            <a:rect l="l" t="t" r="r" b="b"/>
            <a:pathLst>
              <a:path w="5356866" h="8358732">
                <a:moveTo>
                  <a:pt x="0" y="0"/>
                </a:moveTo>
                <a:lnTo>
                  <a:pt x="5356865" y="0"/>
                </a:lnTo>
                <a:lnTo>
                  <a:pt x="5356865" y="8358732"/>
                </a:lnTo>
                <a:lnTo>
                  <a:pt x="0" y="8358732"/>
                </a:lnTo>
                <a:lnTo>
                  <a:pt x="0" y="0"/>
                </a:lnTo>
                <a:close/>
              </a:path>
            </a:pathLst>
          </a:custGeom>
          <a:blipFill>
            <a:blip r:embed="rId6"/>
            <a:stretch>
              <a:fillRect/>
            </a:stretch>
          </a:blipFill>
        </p:spPr>
        <p:txBody>
          <a:bodyPr/>
          <a:lstStyle/>
          <a:p>
            <a:endParaRPr lang="en-US"/>
          </a:p>
        </p:txBody>
      </p:sp>
      <p:sp>
        <p:nvSpPr>
          <p:cNvPr id="7" name="Freeform 7"/>
          <p:cNvSpPr/>
          <p:nvPr/>
        </p:nvSpPr>
        <p:spPr>
          <a:xfrm rot="6783">
            <a:off x="14063177" y="7575197"/>
            <a:ext cx="4008106" cy="2535127"/>
          </a:xfrm>
          <a:custGeom>
            <a:avLst/>
            <a:gdLst/>
            <a:ahLst/>
            <a:cxnLst/>
            <a:rect l="l" t="t" r="r" b="b"/>
            <a:pathLst>
              <a:path w="4008106" h="2535127">
                <a:moveTo>
                  <a:pt x="0" y="0"/>
                </a:moveTo>
                <a:lnTo>
                  <a:pt x="4008106" y="0"/>
                </a:lnTo>
                <a:lnTo>
                  <a:pt x="4008106" y="2535126"/>
                </a:lnTo>
                <a:lnTo>
                  <a:pt x="0" y="25351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TextBox 8"/>
          <p:cNvSpPr txBox="1"/>
          <p:nvPr/>
        </p:nvSpPr>
        <p:spPr>
          <a:xfrm rot="14183">
            <a:off x="7155464" y="3163744"/>
            <a:ext cx="4045801" cy="903859"/>
          </a:xfrm>
          <a:prstGeom prst="rect">
            <a:avLst/>
          </a:prstGeom>
        </p:spPr>
        <p:txBody>
          <a:bodyPr lIns="0" tIns="0" rIns="0" bIns="0" rtlCol="0" anchor="t">
            <a:spAutoFit/>
          </a:bodyPr>
          <a:lstStyle/>
          <a:p>
            <a:pPr algn="ctr">
              <a:lnSpc>
                <a:spcPts val="3667"/>
              </a:lnSpc>
            </a:pPr>
            <a:r>
              <a:rPr lang="en-US" sz="2799">
                <a:solidFill>
                  <a:srgbClr val="000000"/>
                </a:solidFill>
                <a:latin typeface="Dekko"/>
              </a:rPr>
              <a:t>Information that happens to be incorrect</a:t>
            </a:r>
          </a:p>
        </p:txBody>
      </p:sp>
      <p:sp>
        <p:nvSpPr>
          <p:cNvPr id="9" name="Freeform 9"/>
          <p:cNvSpPr/>
          <p:nvPr/>
        </p:nvSpPr>
        <p:spPr>
          <a:xfrm>
            <a:off x="12923631" y="492247"/>
            <a:ext cx="1270914" cy="1629377"/>
          </a:xfrm>
          <a:custGeom>
            <a:avLst/>
            <a:gdLst/>
            <a:ahLst/>
            <a:cxnLst/>
            <a:rect l="l" t="t" r="r" b="b"/>
            <a:pathLst>
              <a:path w="1270914" h="1629377">
                <a:moveTo>
                  <a:pt x="0" y="0"/>
                </a:moveTo>
                <a:lnTo>
                  <a:pt x="1270914" y="0"/>
                </a:lnTo>
                <a:lnTo>
                  <a:pt x="1270914" y="1629377"/>
                </a:lnTo>
                <a:lnTo>
                  <a:pt x="0" y="162937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rot="-65272">
            <a:off x="7139270" y="8313822"/>
            <a:ext cx="1270914" cy="1629377"/>
          </a:xfrm>
          <a:custGeom>
            <a:avLst/>
            <a:gdLst/>
            <a:ahLst/>
            <a:cxnLst/>
            <a:rect l="l" t="t" r="r" b="b"/>
            <a:pathLst>
              <a:path w="1270914" h="1629377">
                <a:moveTo>
                  <a:pt x="0" y="0"/>
                </a:moveTo>
                <a:lnTo>
                  <a:pt x="1270914" y="0"/>
                </a:lnTo>
                <a:lnTo>
                  <a:pt x="1270914" y="1629377"/>
                </a:lnTo>
                <a:lnTo>
                  <a:pt x="0" y="162937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TextBox 11"/>
          <p:cNvSpPr txBox="1"/>
          <p:nvPr/>
        </p:nvSpPr>
        <p:spPr>
          <a:xfrm rot="20098">
            <a:off x="12934539" y="4074922"/>
            <a:ext cx="4045801" cy="5018659"/>
          </a:xfrm>
          <a:prstGeom prst="rect">
            <a:avLst/>
          </a:prstGeom>
        </p:spPr>
        <p:txBody>
          <a:bodyPr lIns="0" tIns="0" rIns="0" bIns="0" rtlCol="0" anchor="t">
            <a:spAutoFit/>
          </a:bodyPr>
          <a:lstStyle/>
          <a:p>
            <a:pPr algn="ctr">
              <a:lnSpc>
                <a:spcPts val="3667"/>
              </a:lnSpc>
            </a:pPr>
            <a:r>
              <a:rPr lang="en-US" sz="2799">
                <a:solidFill>
                  <a:srgbClr val="000000"/>
                </a:solidFill>
                <a:latin typeface="Dekko"/>
              </a:rPr>
              <a:t>As we continue to learn about the world around us, and people that we interact with, information that is available may or may not be accurate and inclusive.</a:t>
            </a:r>
          </a:p>
          <a:p>
            <a:pPr algn="ctr">
              <a:lnSpc>
                <a:spcPts val="3667"/>
              </a:lnSpc>
            </a:pPr>
            <a:endParaRPr lang="en-US" sz="2799">
              <a:solidFill>
                <a:srgbClr val="000000"/>
              </a:solidFill>
              <a:latin typeface="Dekko"/>
            </a:endParaRPr>
          </a:p>
          <a:p>
            <a:pPr algn="ctr">
              <a:lnSpc>
                <a:spcPts val="3667"/>
              </a:lnSpc>
            </a:pPr>
            <a:r>
              <a:rPr lang="en-US" sz="2799">
                <a:solidFill>
                  <a:srgbClr val="000000"/>
                </a:solidFill>
                <a:latin typeface="Dekko"/>
              </a:rPr>
              <a:t>We can apply digital literacy and critical thinking principles to support our growth and learning</a:t>
            </a:r>
          </a:p>
        </p:txBody>
      </p:sp>
      <p:sp>
        <p:nvSpPr>
          <p:cNvPr id="12" name="TextBox 12"/>
          <p:cNvSpPr txBox="1"/>
          <p:nvPr/>
        </p:nvSpPr>
        <p:spPr>
          <a:xfrm rot="-26897">
            <a:off x="913152" y="2205889"/>
            <a:ext cx="4903487" cy="1202056"/>
          </a:xfrm>
          <a:prstGeom prst="rect">
            <a:avLst/>
          </a:prstGeom>
        </p:spPr>
        <p:txBody>
          <a:bodyPr lIns="0" tIns="0" rIns="0" bIns="0" rtlCol="0" anchor="t">
            <a:spAutoFit/>
          </a:bodyPr>
          <a:lstStyle/>
          <a:p>
            <a:pPr algn="ctr">
              <a:lnSpc>
                <a:spcPts val="8819"/>
              </a:lnSpc>
              <a:spcBef>
                <a:spcPct val="0"/>
              </a:spcBef>
            </a:pPr>
            <a:r>
              <a:rPr lang="en-US" sz="6299">
                <a:solidFill>
                  <a:srgbClr val="000000"/>
                </a:solidFill>
                <a:latin typeface="Ballpoint"/>
              </a:rPr>
              <a:t>Critical Thinking</a:t>
            </a:r>
          </a:p>
        </p:txBody>
      </p:sp>
      <p:sp>
        <p:nvSpPr>
          <p:cNvPr id="13" name="TextBox 13"/>
          <p:cNvSpPr txBox="1"/>
          <p:nvPr/>
        </p:nvSpPr>
        <p:spPr>
          <a:xfrm rot="-32617">
            <a:off x="1327602" y="3627569"/>
            <a:ext cx="4045801" cy="1361059"/>
          </a:xfrm>
          <a:prstGeom prst="rect">
            <a:avLst/>
          </a:prstGeom>
        </p:spPr>
        <p:txBody>
          <a:bodyPr lIns="0" tIns="0" rIns="0" bIns="0" rtlCol="0" anchor="t">
            <a:spAutoFit/>
          </a:bodyPr>
          <a:lstStyle/>
          <a:p>
            <a:pPr algn="ctr">
              <a:lnSpc>
                <a:spcPts val="3667"/>
              </a:lnSpc>
            </a:pPr>
            <a:r>
              <a:rPr lang="en-US" sz="2799">
                <a:solidFill>
                  <a:srgbClr val="000000"/>
                </a:solidFill>
                <a:latin typeface="Dekko"/>
              </a:rPr>
              <a:t>Thinking that is purposeful, reasoned and goal directed (Halpern, 2013)</a:t>
            </a:r>
          </a:p>
        </p:txBody>
      </p:sp>
      <p:sp>
        <p:nvSpPr>
          <p:cNvPr id="14" name="TextBox 14"/>
          <p:cNvSpPr txBox="1"/>
          <p:nvPr/>
        </p:nvSpPr>
        <p:spPr>
          <a:xfrm rot="25415">
            <a:off x="6692257" y="1748673"/>
            <a:ext cx="4903487" cy="1202056"/>
          </a:xfrm>
          <a:prstGeom prst="rect">
            <a:avLst/>
          </a:prstGeom>
        </p:spPr>
        <p:txBody>
          <a:bodyPr lIns="0" tIns="0" rIns="0" bIns="0" rtlCol="0" anchor="t">
            <a:spAutoFit/>
          </a:bodyPr>
          <a:lstStyle/>
          <a:p>
            <a:pPr algn="ctr">
              <a:lnSpc>
                <a:spcPts val="8819"/>
              </a:lnSpc>
              <a:spcBef>
                <a:spcPct val="0"/>
              </a:spcBef>
            </a:pPr>
            <a:r>
              <a:rPr lang="en-US" sz="6299">
                <a:solidFill>
                  <a:srgbClr val="000000"/>
                </a:solidFill>
                <a:latin typeface="Ballpoint"/>
              </a:rPr>
              <a:t>Misinformation</a:t>
            </a:r>
          </a:p>
        </p:txBody>
      </p:sp>
      <p:sp>
        <p:nvSpPr>
          <p:cNvPr id="15" name="TextBox 15"/>
          <p:cNvSpPr txBox="1"/>
          <p:nvPr/>
        </p:nvSpPr>
        <p:spPr>
          <a:xfrm rot="12469">
            <a:off x="12590439" y="2643107"/>
            <a:ext cx="4903487" cy="1202056"/>
          </a:xfrm>
          <a:prstGeom prst="rect">
            <a:avLst/>
          </a:prstGeom>
        </p:spPr>
        <p:txBody>
          <a:bodyPr lIns="0" tIns="0" rIns="0" bIns="0" rtlCol="0" anchor="t">
            <a:spAutoFit/>
          </a:bodyPr>
          <a:lstStyle/>
          <a:p>
            <a:pPr algn="ctr">
              <a:lnSpc>
                <a:spcPts val="8819"/>
              </a:lnSpc>
              <a:spcBef>
                <a:spcPct val="0"/>
              </a:spcBef>
            </a:pPr>
            <a:r>
              <a:rPr lang="en-US" sz="6299">
                <a:solidFill>
                  <a:srgbClr val="000000"/>
                </a:solidFill>
                <a:latin typeface="Ballpoint"/>
              </a:rPr>
              <a:t>Connection to DEIB</a:t>
            </a:r>
          </a:p>
        </p:txBody>
      </p:sp>
      <p:sp>
        <p:nvSpPr>
          <p:cNvPr id="16" name="TextBox 16"/>
          <p:cNvSpPr txBox="1"/>
          <p:nvPr/>
        </p:nvSpPr>
        <p:spPr>
          <a:xfrm>
            <a:off x="529981" y="5178238"/>
            <a:ext cx="5578338" cy="1150239"/>
          </a:xfrm>
          <a:prstGeom prst="rect">
            <a:avLst/>
          </a:prstGeom>
        </p:spPr>
        <p:txBody>
          <a:bodyPr lIns="0" tIns="0" rIns="0" bIns="0" rtlCol="0" anchor="t">
            <a:spAutoFit/>
          </a:bodyPr>
          <a:lstStyle/>
          <a:p>
            <a:pPr algn="ctr">
              <a:lnSpc>
                <a:spcPts val="8253"/>
              </a:lnSpc>
              <a:spcBef>
                <a:spcPct val="0"/>
              </a:spcBef>
            </a:pPr>
            <a:r>
              <a:rPr lang="en-US" sz="6300">
                <a:solidFill>
                  <a:srgbClr val="000000"/>
                </a:solidFill>
                <a:latin typeface="Ballpoint"/>
              </a:rPr>
              <a:t>Critical Ignoring</a:t>
            </a:r>
          </a:p>
        </p:txBody>
      </p:sp>
      <p:sp>
        <p:nvSpPr>
          <p:cNvPr id="17" name="TextBox 17"/>
          <p:cNvSpPr txBox="1"/>
          <p:nvPr/>
        </p:nvSpPr>
        <p:spPr>
          <a:xfrm rot="-32617">
            <a:off x="1331939" y="6762832"/>
            <a:ext cx="4045801" cy="2275459"/>
          </a:xfrm>
          <a:prstGeom prst="rect">
            <a:avLst/>
          </a:prstGeom>
        </p:spPr>
        <p:txBody>
          <a:bodyPr lIns="0" tIns="0" rIns="0" bIns="0" rtlCol="0" anchor="t">
            <a:spAutoFit/>
          </a:bodyPr>
          <a:lstStyle/>
          <a:p>
            <a:pPr algn="ctr">
              <a:lnSpc>
                <a:spcPts val="3667"/>
              </a:lnSpc>
            </a:pPr>
            <a:r>
              <a:rPr lang="en-US" sz="2799">
                <a:solidFill>
                  <a:srgbClr val="000000"/>
                </a:solidFill>
                <a:latin typeface="Dekko"/>
              </a:rPr>
              <a:t>Choosing what to ignore and where to invest one’s limited attentional capacities.</a:t>
            </a:r>
          </a:p>
          <a:p>
            <a:pPr algn="ctr">
              <a:lnSpc>
                <a:spcPts val="3667"/>
              </a:lnSpc>
            </a:pPr>
            <a:r>
              <a:rPr lang="en-US" sz="2799">
                <a:solidFill>
                  <a:srgbClr val="000000"/>
                </a:solidFill>
                <a:latin typeface="Dekko"/>
              </a:rPr>
              <a:t>(Kozyreva, et. al., 2022)</a:t>
            </a:r>
          </a:p>
        </p:txBody>
      </p:sp>
      <p:sp>
        <p:nvSpPr>
          <p:cNvPr id="18" name="TextBox 18"/>
          <p:cNvSpPr txBox="1"/>
          <p:nvPr/>
        </p:nvSpPr>
        <p:spPr>
          <a:xfrm rot="25415">
            <a:off x="6726846" y="4628439"/>
            <a:ext cx="4903487" cy="1202056"/>
          </a:xfrm>
          <a:prstGeom prst="rect">
            <a:avLst/>
          </a:prstGeom>
        </p:spPr>
        <p:txBody>
          <a:bodyPr lIns="0" tIns="0" rIns="0" bIns="0" rtlCol="0" anchor="t">
            <a:spAutoFit/>
          </a:bodyPr>
          <a:lstStyle/>
          <a:p>
            <a:pPr algn="ctr">
              <a:lnSpc>
                <a:spcPts val="8819"/>
              </a:lnSpc>
              <a:spcBef>
                <a:spcPct val="0"/>
              </a:spcBef>
            </a:pPr>
            <a:r>
              <a:rPr lang="en-US" sz="6299">
                <a:solidFill>
                  <a:srgbClr val="000000"/>
                </a:solidFill>
                <a:latin typeface="Ballpoint"/>
              </a:rPr>
              <a:t>Disinformation</a:t>
            </a:r>
          </a:p>
        </p:txBody>
      </p:sp>
      <p:sp>
        <p:nvSpPr>
          <p:cNvPr id="19" name="TextBox 19"/>
          <p:cNvSpPr txBox="1"/>
          <p:nvPr/>
        </p:nvSpPr>
        <p:spPr>
          <a:xfrm>
            <a:off x="6471141" y="6039108"/>
            <a:ext cx="5623309" cy="1361059"/>
          </a:xfrm>
          <a:prstGeom prst="rect">
            <a:avLst/>
          </a:prstGeom>
        </p:spPr>
        <p:txBody>
          <a:bodyPr lIns="0" tIns="0" rIns="0" bIns="0" rtlCol="0" anchor="t">
            <a:spAutoFit/>
          </a:bodyPr>
          <a:lstStyle/>
          <a:p>
            <a:pPr algn="ctr">
              <a:lnSpc>
                <a:spcPts val="3667"/>
              </a:lnSpc>
            </a:pPr>
            <a:r>
              <a:rPr lang="en-US" sz="2799">
                <a:solidFill>
                  <a:srgbClr val="000000"/>
                </a:solidFill>
                <a:latin typeface="Dekko"/>
              </a:rPr>
              <a:t>Information created and </a:t>
            </a:r>
          </a:p>
          <a:p>
            <a:pPr algn="ctr">
              <a:lnSpc>
                <a:spcPts val="3667"/>
              </a:lnSpc>
            </a:pPr>
            <a:r>
              <a:rPr lang="en-US" sz="2799">
                <a:solidFill>
                  <a:srgbClr val="000000"/>
                </a:solidFill>
                <a:latin typeface="Dekko"/>
              </a:rPr>
              <a:t>presented with the intent to </a:t>
            </a:r>
          </a:p>
          <a:p>
            <a:pPr algn="ctr">
              <a:lnSpc>
                <a:spcPts val="3667"/>
              </a:lnSpc>
              <a:spcBef>
                <a:spcPct val="0"/>
              </a:spcBef>
            </a:pPr>
            <a:r>
              <a:rPr lang="en-US" sz="2799">
                <a:solidFill>
                  <a:srgbClr val="000000"/>
                </a:solidFill>
                <a:latin typeface="Dekko"/>
              </a:rPr>
              <a:t>spread false information</a:t>
            </a:r>
          </a:p>
        </p:txBody>
      </p:sp>
      <p:sp>
        <p:nvSpPr>
          <p:cNvPr id="20" name="Freeform 20"/>
          <p:cNvSpPr/>
          <p:nvPr/>
        </p:nvSpPr>
        <p:spPr>
          <a:xfrm rot="-65272">
            <a:off x="274037" y="431127"/>
            <a:ext cx="1270914" cy="1629377"/>
          </a:xfrm>
          <a:custGeom>
            <a:avLst/>
            <a:gdLst/>
            <a:ahLst/>
            <a:cxnLst/>
            <a:rect l="l" t="t" r="r" b="b"/>
            <a:pathLst>
              <a:path w="1270914" h="1629377">
                <a:moveTo>
                  <a:pt x="0" y="0"/>
                </a:moveTo>
                <a:lnTo>
                  <a:pt x="1270914" y="0"/>
                </a:lnTo>
                <a:lnTo>
                  <a:pt x="1270914" y="1629377"/>
                </a:lnTo>
                <a:lnTo>
                  <a:pt x="0" y="162937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038" t="-8061" r="-4128" b="-18872"/>
            </a:stretch>
          </a:blipFill>
        </p:spPr>
        <p:txBody>
          <a:bodyPr/>
          <a:lstStyle/>
          <a:p>
            <a:endParaRPr lang="en-US"/>
          </a:p>
        </p:txBody>
      </p:sp>
      <p:sp>
        <p:nvSpPr>
          <p:cNvPr id="3" name="Freeform 3"/>
          <p:cNvSpPr/>
          <p:nvPr/>
        </p:nvSpPr>
        <p:spPr>
          <a:xfrm rot="5976154">
            <a:off x="1961983" y="-2710729"/>
            <a:ext cx="14344983" cy="18219679"/>
          </a:xfrm>
          <a:custGeom>
            <a:avLst/>
            <a:gdLst/>
            <a:ahLst/>
            <a:cxnLst/>
            <a:rect l="l" t="t" r="r" b="b"/>
            <a:pathLst>
              <a:path w="14344983" h="18219679">
                <a:moveTo>
                  <a:pt x="0" y="0"/>
                </a:moveTo>
                <a:lnTo>
                  <a:pt x="14344984" y="0"/>
                </a:lnTo>
                <a:lnTo>
                  <a:pt x="14344984" y="18219678"/>
                </a:lnTo>
                <a:lnTo>
                  <a:pt x="0" y="18219678"/>
                </a:lnTo>
                <a:lnTo>
                  <a:pt x="0" y="0"/>
                </a:lnTo>
                <a:close/>
              </a:path>
            </a:pathLst>
          </a:custGeom>
          <a:blipFill>
            <a:blip r:embed="rId4"/>
            <a:stretch>
              <a:fillRect/>
            </a:stretch>
          </a:blipFill>
        </p:spPr>
        <p:txBody>
          <a:bodyPr/>
          <a:lstStyle/>
          <a:p>
            <a:endParaRPr lang="en-US"/>
          </a:p>
        </p:txBody>
      </p:sp>
      <p:sp>
        <p:nvSpPr>
          <p:cNvPr id="4" name="Freeform 4"/>
          <p:cNvSpPr/>
          <p:nvPr/>
        </p:nvSpPr>
        <p:spPr>
          <a:xfrm>
            <a:off x="2541580" y="2041889"/>
            <a:ext cx="1389707" cy="1781676"/>
          </a:xfrm>
          <a:custGeom>
            <a:avLst/>
            <a:gdLst/>
            <a:ahLst/>
            <a:cxnLst/>
            <a:rect l="l" t="t" r="r" b="b"/>
            <a:pathLst>
              <a:path w="1389707" h="1781676">
                <a:moveTo>
                  <a:pt x="0" y="0"/>
                </a:moveTo>
                <a:lnTo>
                  <a:pt x="1389707" y="0"/>
                </a:lnTo>
                <a:lnTo>
                  <a:pt x="1389707" y="1781676"/>
                </a:lnTo>
                <a:lnTo>
                  <a:pt x="0" y="17816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609620" y="4840282"/>
            <a:ext cx="7695317" cy="3078127"/>
          </a:xfrm>
          <a:custGeom>
            <a:avLst/>
            <a:gdLst/>
            <a:ahLst/>
            <a:cxnLst/>
            <a:rect l="l" t="t" r="r" b="b"/>
            <a:pathLst>
              <a:path w="7695317" h="3078127">
                <a:moveTo>
                  <a:pt x="0" y="0"/>
                </a:moveTo>
                <a:lnTo>
                  <a:pt x="7695317" y="0"/>
                </a:lnTo>
                <a:lnTo>
                  <a:pt x="7695317" y="3078127"/>
                </a:lnTo>
                <a:lnTo>
                  <a:pt x="0" y="30781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rot="740594">
            <a:off x="15695222" y="2812871"/>
            <a:ext cx="1389707" cy="1781676"/>
          </a:xfrm>
          <a:custGeom>
            <a:avLst/>
            <a:gdLst/>
            <a:ahLst/>
            <a:cxnLst/>
            <a:rect l="l" t="t" r="r" b="b"/>
            <a:pathLst>
              <a:path w="1389707" h="1781676">
                <a:moveTo>
                  <a:pt x="0" y="0"/>
                </a:moveTo>
                <a:lnTo>
                  <a:pt x="1389707" y="0"/>
                </a:lnTo>
                <a:lnTo>
                  <a:pt x="1389707" y="1781676"/>
                </a:lnTo>
                <a:lnTo>
                  <a:pt x="0" y="17816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9134475" y="1534619"/>
            <a:ext cx="6449446" cy="8599262"/>
          </a:xfrm>
          <a:custGeom>
            <a:avLst/>
            <a:gdLst/>
            <a:ahLst/>
            <a:cxnLst/>
            <a:rect l="l" t="t" r="r" b="b"/>
            <a:pathLst>
              <a:path w="6449446" h="8599262">
                <a:moveTo>
                  <a:pt x="0" y="0"/>
                </a:moveTo>
                <a:lnTo>
                  <a:pt x="6449446" y="0"/>
                </a:lnTo>
                <a:lnTo>
                  <a:pt x="6449446" y="8599262"/>
                </a:lnTo>
                <a:lnTo>
                  <a:pt x="0" y="8599262"/>
                </a:lnTo>
                <a:lnTo>
                  <a:pt x="0" y="0"/>
                </a:lnTo>
                <a:close/>
              </a:path>
            </a:pathLst>
          </a:custGeom>
          <a:blipFill>
            <a:blip r:embed="rId9"/>
            <a:stretch>
              <a:fillRect/>
            </a:stretch>
          </a:blipFill>
        </p:spPr>
        <p:txBody>
          <a:bodyPr/>
          <a:lstStyle/>
          <a:p>
            <a:endParaRPr lang="en-US"/>
          </a:p>
        </p:txBody>
      </p:sp>
      <p:grpSp>
        <p:nvGrpSpPr>
          <p:cNvPr id="8" name="Group 8"/>
          <p:cNvGrpSpPr/>
          <p:nvPr/>
        </p:nvGrpSpPr>
        <p:grpSpPr>
          <a:xfrm>
            <a:off x="1443149" y="4840282"/>
            <a:ext cx="8028258" cy="2526250"/>
            <a:chOff x="0" y="0"/>
            <a:chExt cx="10704344" cy="3368334"/>
          </a:xfrm>
        </p:grpSpPr>
        <p:sp>
          <p:nvSpPr>
            <p:cNvPr id="9" name="TextBox 9"/>
            <p:cNvSpPr txBox="1"/>
            <p:nvPr/>
          </p:nvSpPr>
          <p:spPr>
            <a:xfrm>
              <a:off x="0" y="1873200"/>
              <a:ext cx="10704344" cy="1495134"/>
            </a:xfrm>
            <a:prstGeom prst="rect">
              <a:avLst/>
            </a:prstGeom>
          </p:spPr>
          <p:txBody>
            <a:bodyPr lIns="0" tIns="0" rIns="0" bIns="0" rtlCol="0" anchor="t">
              <a:spAutoFit/>
            </a:bodyPr>
            <a:lstStyle/>
            <a:p>
              <a:pPr algn="ctr">
                <a:lnSpc>
                  <a:spcPts val="9068"/>
                </a:lnSpc>
                <a:spcBef>
                  <a:spcPts val="6801"/>
                </a:spcBef>
              </a:pPr>
              <a:r>
                <a:rPr lang="en-US" sz="6477" spc="388">
                  <a:solidFill>
                    <a:srgbClr val="000000"/>
                  </a:solidFill>
                  <a:latin typeface="Hussar Ekologiczy"/>
                </a:rPr>
                <a:t>DISCERN</a:t>
              </a:r>
            </a:p>
          </p:txBody>
        </p:sp>
        <p:sp>
          <p:nvSpPr>
            <p:cNvPr id="10" name="TextBox 10"/>
            <p:cNvSpPr txBox="1"/>
            <p:nvPr/>
          </p:nvSpPr>
          <p:spPr>
            <a:xfrm rot="-329388">
              <a:off x="2760318" y="78710"/>
              <a:ext cx="5099227" cy="1728008"/>
            </a:xfrm>
            <a:prstGeom prst="rect">
              <a:avLst/>
            </a:prstGeom>
          </p:spPr>
          <p:txBody>
            <a:bodyPr lIns="0" tIns="0" rIns="0" bIns="0" rtlCol="0" anchor="t">
              <a:spAutoFit/>
            </a:bodyPr>
            <a:lstStyle/>
            <a:p>
              <a:pPr algn="ctr">
                <a:lnSpc>
                  <a:spcPts val="10860"/>
                </a:lnSpc>
                <a:spcBef>
                  <a:spcPts val="8145"/>
                </a:spcBef>
              </a:pPr>
              <a:r>
                <a:rPr lang="en-US" sz="7757">
                  <a:solidFill>
                    <a:srgbClr val="000000"/>
                  </a:solidFill>
                  <a:latin typeface="Playlist Script"/>
                </a:rPr>
                <a:t>Let’s</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1721</Words>
  <Application>Microsoft Office PowerPoint</Application>
  <PresentationFormat>Custom</PresentationFormat>
  <Paragraphs>357</Paragraphs>
  <Slides>21</Slides>
  <Notes>17</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21</vt:i4>
      </vt:variant>
    </vt:vector>
  </HeadingPairs>
  <TitlesOfParts>
    <vt:vector size="41" baseType="lpstr">
      <vt:lpstr>Dekko</vt:lpstr>
      <vt:lpstr>A Day Without Sun Text Bold</vt:lpstr>
      <vt:lpstr>Canva Sans Bold</vt:lpstr>
      <vt:lpstr>Playlist Script</vt:lpstr>
      <vt:lpstr>TAN Headline</vt:lpstr>
      <vt:lpstr>Bio Rhyme Expanded Ultra-Bold</vt:lpstr>
      <vt:lpstr>Futura</vt:lpstr>
      <vt:lpstr>Calibri</vt:lpstr>
      <vt:lpstr>Canva Sans</vt:lpstr>
      <vt:lpstr>Fraunces</vt:lpstr>
      <vt:lpstr>Itim</vt:lpstr>
      <vt:lpstr>Gill Sans Display</vt:lpstr>
      <vt:lpstr>Ballpoint</vt:lpstr>
      <vt:lpstr>Hussar Ekologiczy</vt:lpstr>
      <vt:lpstr>TT Bluescreens Bold</vt:lpstr>
      <vt:lpstr>Agrandir</vt:lpstr>
      <vt:lpstr>Gill Sans Display Ultra-Bold</vt:lpstr>
      <vt:lpstr>Arial</vt:lpstr>
      <vt:lpstr>Bobby Jones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DEIB Resource Club - Powerpoint</dc:title>
  <cp:lastModifiedBy>Buffett, Rhiannon</cp:lastModifiedBy>
  <cp:revision>2</cp:revision>
  <dcterms:created xsi:type="dcterms:W3CDTF">2006-08-16T00:00:00Z</dcterms:created>
  <dcterms:modified xsi:type="dcterms:W3CDTF">2024-06-03T13:49:10Z</dcterms:modified>
  <dc:identifier>DAGDu40jjbY</dc:identifier>
</cp:coreProperties>
</file>