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3" r:id="rId5"/>
    <p:sldMasterId id="2147483666" r:id="rId6"/>
    <p:sldMasterId id="2147483669" r:id="rId7"/>
    <p:sldMasterId id="2147483672" r:id="rId8"/>
    <p:sldMasterId id="2147483687" r:id="rId9"/>
    <p:sldMasterId id="2147483691" r:id="rId10"/>
    <p:sldMasterId id="2147483695" r:id="rId11"/>
    <p:sldMasterId id="2147483697" r:id="rId12"/>
    <p:sldMasterId id="2147483701" r:id="rId13"/>
  </p:sldMasterIdLst>
  <p:notesMasterIdLst>
    <p:notesMasterId r:id="rId28"/>
  </p:notesMasterIdLst>
  <p:sldIdLst>
    <p:sldId id="400" r:id="rId14"/>
    <p:sldId id="3707" r:id="rId15"/>
    <p:sldId id="4176" r:id="rId16"/>
    <p:sldId id="261" r:id="rId17"/>
    <p:sldId id="3667" r:id="rId18"/>
    <p:sldId id="4185" r:id="rId19"/>
    <p:sldId id="704" r:id="rId20"/>
    <p:sldId id="4180" r:id="rId21"/>
    <p:sldId id="4187" r:id="rId22"/>
    <p:sldId id="4186" r:id="rId23"/>
    <p:sldId id="4188" r:id="rId24"/>
    <p:sldId id="853" r:id="rId25"/>
    <p:sldId id="894" r:id="rId26"/>
    <p:sldId id="34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38011-3B53-44E6-9FD9-2C39CE7EF35E}" type="datetimeFigureOut">
              <a:rPr lang="en-CA" smtClean="0"/>
              <a:t>2024-05-10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A0F6B-4F84-4927-9597-6E666D39D3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6582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What</a:t>
            </a:r>
            <a:r>
              <a:rPr lang="en-US" dirty="0"/>
              <a:t> would be an </a:t>
            </a:r>
            <a:r>
              <a:rPr lang="en-US" b="1" dirty="0"/>
              <a:t>optimal combination </a:t>
            </a:r>
            <a:r>
              <a:rPr lang="en-US" dirty="0"/>
              <a:t>of singing, making music, dance, live music, receptive listening along with national  </a:t>
            </a:r>
            <a:r>
              <a:rPr lang="en-US" b="1" dirty="0"/>
              <a:t>programs, apps and smart speakers </a:t>
            </a:r>
            <a:r>
              <a:rPr lang="en-US" dirty="0"/>
              <a:t>for your residents?</a:t>
            </a:r>
          </a:p>
          <a:p>
            <a:endParaRPr lang="en-US" dirty="0"/>
          </a:p>
          <a:p>
            <a:r>
              <a:rPr lang="en-US" b="1" dirty="0"/>
              <a:t>Let’s provide vigorous access </a:t>
            </a:r>
            <a:r>
              <a:rPr lang="en-US" dirty="0"/>
              <a:t>to music in all its forms.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AEAF0-36FC-6747-BDD5-7E3F9419E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4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does this information impact how we perceive music and health CARE.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important is it for healthcare professionals to take advantage of these system-altering impacts of music?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267F3E-3864-5145-BF3C-D38F0BB87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219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all range on our love of music.  3-5% of the population have no response at all, no brain activity change.  Others will say they can't live without it.  The rest of us fall in between.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267F3E-3864-5145-BF3C-D38F0BB87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6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1200" y="177800"/>
            <a:ext cx="8534400" cy="1422400"/>
          </a:xfrm>
          <a:prstGeom prst="rect">
            <a:avLst/>
          </a:prstGeom>
        </p:spPr>
        <p:txBody>
          <a:bodyPr anchor="ctr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180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596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386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1200" y="177800"/>
            <a:ext cx="8534400" cy="1422400"/>
          </a:xfrm>
          <a:prstGeom prst="rect">
            <a:avLst/>
          </a:prstGeom>
        </p:spPr>
        <p:txBody>
          <a:bodyPr anchor="ctr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180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6551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25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82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1200" y="177800"/>
            <a:ext cx="8534400" cy="1422400"/>
          </a:xfrm>
          <a:prstGeom prst="rect">
            <a:avLst/>
          </a:prstGeom>
        </p:spPr>
        <p:txBody>
          <a:bodyPr anchor="ctr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180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30309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920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65ACC0D-77A3-4771-8CC8-CB1C97A26066}" type="datetimeFigureOut">
              <a:rPr lang="en-US" smtClean="0"/>
              <a:pPr/>
              <a:t>5/10/2024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0B01756-13B4-4BC2-9E4A-1C007714BFE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1690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295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1200" y="177800"/>
            <a:ext cx="8534400" cy="1422400"/>
          </a:xfrm>
          <a:prstGeom prst="rect">
            <a:avLst/>
          </a:prstGeom>
        </p:spPr>
        <p:txBody>
          <a:bodyPr anchor="ctr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180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7826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369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14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255F3-6A5D-8A98-D5BE-61B86965F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7292F3-E817-66B0-CF90-19D14E8A5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8EB28-180C-B5FD-4598-BE939E5A3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BB0-70F9-354A-A523-E8EE4D73597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4922D-068B-B3DA-2845-C23D85EF3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FD410-9D47-588E-6C17-D22DE33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0D82-0C3D-D247-943E-3DA2F3C7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61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0AE5-C88E-8B61-6E74-F6AECCAEA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E90C1-359F-DE10-3DB5-55F394A75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A8EB4-CAE1-AA0C-496E-3A6F9187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BB0-70F9-354A-A523-E8EE4D73597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2E0-7A95-4971-191C-A629B56F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6E6EC-2AAF-6431-5C82-5D10C42D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0D82-0C3D-D247-943E-3DA2F3C7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00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74713-AB20-0701-8046-73AB8744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C7F4C-9B51-8998-287A-11F2B7A02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C27BD-D015-EB4D-EC68-6ACF3FD36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BB0-70F9-354A-A523-E8EE4D73597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12FD8-2576-4D22-33EA-655A7415C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7F38F-D6CC-A771-54F0-E51EEC75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0D82-0C3D-D247-943E-3DA2F3C7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41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66E8-FF2B-95F4-9371-9263252A7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B46C3-DEF8-A08D-1AE7-31BC38DDD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03E8F-E569-B4EA-F5FF-6B18F87EB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83F1F-B883-D568-08E4-8641A14D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BB0-70F9-354A-A523-E8EE4D73597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BA569-75E9-94CC-C38F-2C745CFC0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4E2BF-2ED6-799E-9A40-5AC2B40F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0D82-0C3D-D247-943E-3DA2F3C7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69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B10C-A72E-BB9B-AEC4-A2A0C2862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952B8-3280-134D-7CFF-8AD4ACCC5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76F56-DF00-516E-5090-09F8D7502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CCF45-C503-B44C-C74B-EC1785F36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C0E71E-BC19-4C2D-578D-ACDA5EBF82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435C04-44F7-848F-FE60-18BC26306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BB0-70F9-354A-A523-E8EE4D73597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23187B-0B57-8AD2-05C5-54B8F2712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1E7FB7-D6B6-066A-85C8-BD0B3DFE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0D82-0C3D-D247-943E-3DA2F3C7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50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8AF2A-79E6-10E3-581D-10165471E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1BC04A-3195-42DC-7C59-BCE63CA9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BB0-70F9-354A-A523-E8EE4D73597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AE285-9FD6-67A5-7395-24898A6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F2B55-E532-C7FD-6BFE-660E7C861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0D82-0C3D-D247-943E-3DA2F3C7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0A947-D219-E562-22C5-152965E45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BB0-70F9-354A-A523-E8EE4D73597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153DA-D24A-5587-ED7B-679903E9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87E56-2C79-694C-E11B-ACBA404F4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0D82-0C3D-D247-943E-3DA2F3C7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26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EC0A3-90B4-3AC7-EE24-2EC8E7E26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3F9FB-F1A4-7AE9-D772-E7EFF269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8F3EF-8F27-72EA-0E8D-D3A98AE26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11586-84CB-EA87-8FB1-A0A66FEE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BB0-70F9-354A-A523-E8EE4D73597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8B026-29D5-C2FA-6D4B-29762B0A3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D7ABD-A1A8-6349-34C1-1DA12330F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0D82-0C3D-D247-943E-3DA2F3C7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08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31C0A-4898-2C3D-579A-0756ECA9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BBFB49-6723-A5E2-F266-8D416F5F2A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62BF7-8765-2FC6-B1F2-70CDE95E4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63BF9-0971-9623-E1B2-390518BE3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BB0-70F9-354A-A523-E8EE4D73597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60B06-D939-27BB-4265-5A478150F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1987B-6E2D-DA19-5ECD-11B6A5F0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0D82-0C3D-D247-943E-3DA2F3C7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46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0AFE2-36E7-474A-4FAD-8AA595823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12CDD-25B9-963C-0C1E-7B1C8CAD4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25EA7-EEF6-6A8B-B36D-949A5452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BB0-70F9-354A-A523-E8EE4D73597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CB4DD-4485-732C-AC41-A458EE38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CF775-459E-BE28-62BD-4E1E37C6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0D82-0C3D-D247-943E-3DA2F3C7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7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1200" y="177800"/>
            <a:ext cx="8534400" cy="1422400"/>
          </a:xfrm>
          <a:prstGeom prst="rect">
            <a:avLst/>
          </a:prstGeom>
        </p:spPr>
        <p:txBody>
          <a:bodyPr anchor="ctr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180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2800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5A035-D385-5DB9-F29F-1F4FB1C5D0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01FB92-A07D-D9B2-85B6-52C47FD16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8DD3B-4E6F-CB33-7D9B-6085D335D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BB0-70F9-354A-A523-E8EE4D73597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DC6D7-E5F0-E0AD-8F8C-8D157EF8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46484-FAC7-3C0C-B512-27C5588F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0D82-0C3D-D247-943E-3DA2F3C7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40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330CA-DBB7-BE4E-9206-158CCEF35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365125"/>
            <a:ext cx="1088136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5D1C27-1DB7-EA4D-93EF-9FDA8FD81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80" y="1828800"/>
            <a:ext cx="1088136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071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DF131F-D343-A942-8999-32D39688BD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A470A2-986C-F14C-AF62-7799CBE5DCAB}"/>
              </a:ext>
            </a:extLst>
          </p:cNvPr>
          <p:cNvSpPr/>
          <p:nvPr userDrawn="1"/>
        </p:nvSpPr>
        <p:spPr>
          <a:xfrm>
            <a:off x="0" y="0"/>
            <a:ext cx="37490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A77128-F88D-C54A-AE63-D02219FE7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80" y="2926080"/>
            <a:ext cx="2047742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2C04C5-A2AD-2945-9484-EDA0CDED02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20640" y="2834640"/>
            <a:ext cx="5852160" cy="2488150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2776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330CA-DBB7-BE4E-9206-158CCEF35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365125"/>
            <a:ext cx="7132320" cy="1325563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5D1C27-1DB7-EA4D-93EF-9FDA8FD81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9119" y="1828800"/>
            <a:ext cx="7132320" cy="43891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4A615-77B2-F941-95BB-01BAD0C33F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9120" y="64415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CF862741-279A-404C-BCDE-EDDEA2E61F5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r>
              <a:rPr lang="en-US" dirty="0"/>
              <a:t>  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|   © 2020 RIGHT TO MUSIC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D7442-DBB2-144C-8A8F-7390F7239644}"/>
              </a:ext>
            </a:extLst>
          </p:cNvPr>
          <p:cNvSpPr/>
          <p:nvPr userDrawn="1"/>
        </p:nvSpPr>
        <p:spPr>
          <a:xfrm>
            <a:off x="0" y="0"/>
            <a:ext cx="374903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878F2C-9E77-8340-8D8A-F03B46AC2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80" y="2926080"/>
            <a:ext cx="204774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3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34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1200" y="177800"/>
            <a:ext cx="8534400" cy="1422400"/>
          </a:xfrm>
          <a:prstGeom prst="rect">
            <a:avLst/>
          </a:prstGeom>
        </p:spPr>
        <p:txBody>
          <a:bodyPr anchor="ctr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180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1963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53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1200" y="177800"/>
            <a:ext cx="8534400" cy="1422400"/>
          </a:xfrm>
          <a:prstGeom prst="rect">
            <a:avLst/>
          </a:prstGeom>
        </p:spPr>
        <p:txBody>
          <a:bodyPr anchor="ctr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180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379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2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1200" y="177800"/>
            <a:ext cx="8534400" cy="1422400"/>
          </a:xfrm>
          <a:prstGeom prst="rect">
            <a:avLst/>
          </a:prstGeom>
        </p:spPr>
        <p:txBody>
          <a:bodyPr anchor="ctr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180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718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8634A0-1B02-4A5B-A012-3B72BF24B8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66" y="1362623"/>
            <a:ext cx="7359919" cy="684785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5EE9FBF-DB61-443F-862C-91A6E65F0A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6" y="93774"/>
            <a:ext cx="2202403" cy="1087621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3455EC4-C57D-47F1-A58F-009F05D640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5" y="93774"/>
            <a:ext cx="2202404" cy="108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DFC18-38E3-3A0B-56E6-385664A6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5025C-CDA3-2152-2767-F4117EB76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61FEA-64C1-B04C-2DDA-26F9EC378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9BB0-70F9-354A-A523-E8EE4D73597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6AA2C-8281-F12B-D80C-B348E0DB1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7F0E1-C696-9ACE-C562-C6A0B00B6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0D82-0C3D-D247-943E-3DA2F3C7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6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4" r:id="rId12"/>
    <p:sldLayoutId id="2147483715" r:id="rId13"/>
    <p:sldLayoutId id="21474837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732BBF-56A6-42B7-B84B-CEFC3A1138F4}"/>
              </a:ext>
            </a:extLst>
          </p:cNvPr>
          <p:cNvSpPr/>
          <p:nvPr userDrawn="1"/>
        </p:nvSpPr>
        <p:spPr>
          <a:xfrm rot="10800000">
            <a:off x="0" y="-6"/>
            <a:ext cx="12182536" cy="1247556"/>
          </a:xfrm>
          <a:prstGeom prst="rect">
            <a:avLst/>
          </a:prstGeom>
          <a:gradFill flip="none" rotWithShape="1">
            <a:gsLst>
              <a:gs pos="7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5EE9FBF-DB61-443F-862C-91A6E65F0A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6" y="93774"/>
            <a:ext cx="2202403" cy="1087621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EEBE498-1B50-44AE-A3CB-F63CD83D95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5" y="93774"/>
            <a:ext cx="2202404" cy="108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732BBF-56A6-42B7-B84B-CEFC3A1138F4}"/>
              </a:ext>
            </a:extLst>
          </p:cNvPr>
          <p:cNvSpPr/>
          <p:nvPr userDrawn="1"/>
        </p:nvSpPr>
        <p:spPr>
          <a:xfrm rot="16200000">
            <a:off x="-2143640" y="2143643"/>
            <a:ext cx="6858003" cy="2570716"/>
          </a:xfrm>
          <a:prstGeom prst="rect">
            <a:avLst/>
          </a:prstGeom>
          <a:gradFill flip="none" rotWithShape="1">
            <a:gsLst>
              <a:gs pos="7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5EE9FBF-DB61-443F-862C-91A6E65F0A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6" y="93774"/>
            <a:ext cx="2202403" cy="1087621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3455EC4-C57D-47F1-A58F-009F05D640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5" y="93774"/>
            <a:ext cx="2202404" cy="108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5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D864D1C-4FA9-4638-9E47-7FBA49FD87D8}"/>
              </a:ext>
            </a:extLst>
          </p:cNvPr>
          <p:cNvSpPr/>
          <p:nvPr userDrawn="1"/>
        </p:nvSpPr>
        <p:spPr>
          <a:xfrm rot="10800000">
            <a:off x="6814289" y="5999018"/>
            <a:ext cx="5453321" cy="858983"/>
          </a:xfrm>
          <a:prstGeom prst="rect">
            <a:avLst/>
          </a:prstGeom>
          <a:gradFill flip="none" rotWithShape="1">
            <a:gsLst>
              <a:gs pos="70000">
                <a:srgbClr val="34577F"/>
              </a:gs>
              <a:gs pos="100000">
                <a:srgbClr val="14223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BCFAA6-00CF-410D-BBA1-EDAEF9E2FF0C}"/>
              </a:ext>
            </a:extLst>
          </p:cNvPr>
          <p:cNvSpPr/>
          <p:nvPr userDrawn="1"/>
        </p:nvSpPr>
        <p:spPr>
          <a:xfrm>
            <a:off x="1" y="5999018"/>
            <a:ext cx="5453321" cy="858983"/>
          </a:xfrm>
          <a:prstGeom prst="rect">
            <a:avLst/>
          </a:prstGeom>
          <a:gradFill flip="none" rotWithShape="1">
            <a:gsLst>
              <a:gs pos="70000">
                <a:srgbClr val="34577F"/>
              </a:gs>
              <a:gs pos="100000">
                <a:srgbClr val="14223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CBA094-53A8-4004-BFA9-40621A332AEF}"/>
              </a:ext>
            </a:extLst>
          </p:cNvPr>
          <p:cNvSpPr/>
          <p:nvPr userDrawn="1"/>
        </p:nvSpPr>
        <p:spPr>
          <a:xfrm>
            <a:off x="5193414" y="5999018"/>
            <a:ext cx="1805172" cy="858983"/>
          </a:xfrm>
          <a:prstGeom prst="rect">
            <a:avLst/>
          </a:prstGeom>
          <a:solidFill>
            <a:srgbClr val="345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0F674D2-49C1-49D6-A2F0-51576BB5AD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31" y="6057458"/>
            <a:ext cx="1502735" cy="74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9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D864D1C-4FA9-4638-9E47-7FBA49FD87D8}"/>
              </a:ext>
            </a:extLst>
          </p:cNvPr>
          <p:cNvSpPr/>
          <p:nvPr userDrawn="1"/>
        </p:nvSpPr>
        <p:spPr>
          <a:xfrm rot="10800000">
            <a:off x="6814289" y="5999018"/>
            <a:ext cx="5453321" cy="858983"/>
          </a:xfrm>
          <a:prstGeom prst="rect">
            <a:avLst/>
          </a:prstGeom>
          <a:gradFill flip="none" rotWithShape="1">
            <a:gsLst>
              <a:gs pos="7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BCFAA6-00CF-410D-BBA1-EDAEF9E2FF0C}"/>
              </a:ext>
            </a:extLst>
          </p:cNvPr>
          <p:cNvSpPr/>
          <p:nvPr userDrawn="1"/>
        </p:nvSpPr>
        <p:spPr>
          <a:xfrm>
            <a:off x="1" y="5999018"/>
            <a:ext cx="5453321" cy="858983"/>
          </a:xfrm>
          <a:prstGeom prst="rect">
            <a:avLst/>
          </a:prstGeom>
          <a:gradFill flip="none" rotWithShape="1">
            <a:gsLst>
              <a:gs pos="7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CBA094-53A8-4004-BFA9-40621A332AEF}"/>
              </a:ext>
            </a:extLst>
          </p:cNvPr>
          <p:cNvSpPr/>
          <p:nvPr userDrawn="1"/>
        </p:nvSpPr>
        <p:spPr>
          <a:xfrm>
            <a:off x="5193414" y="5999018"/>
            <a:ext cx="1805172" cy="858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0F674D2-49C1-49D6-A2F0-51576BB5AD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31" y="6057458"/>
            <a:ext cx="1502735" cy="74210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0270A28-6DB5-43E3-BA97-10791439D2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31" y="6057456"/>
            <a:ext cx="1502735" cy="74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DE4BBA-4184-4AF4-9B8D-977E19D19C11}"/>
              </a:ext>
            </a:extLst>
          </p:cNvPr>
          <p:cNvSpPr/>
          <p:nvPr userDrawn="1"/>
        </p:nvSpPr>
        <p:spPr>
          <a:xfrm rot="10800000">
            <a:off x="6847365" y="5999016"/>
            <a:ext cx="5420244" cy="858984"/>
          </a:xfrm>
          <a:prstGeom prst="rect">
            <a:avLst/>
          </a:prstGeom>
          <a:gradFill flip="none" rotWithShape="1">
            <a:gsLst>
              <a:gs pos="70000">
                <a:srgbClr val="669B9B"/>
              </a:gs>
              <a:gs pos="100000">
                <a:srgbClr val="36545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2F9EF-2FF6-48AD-ADAF-37FA9591E6AE}"/>
              </a:ext>
            </a:extLst>
          </p:cNvPr>
          <p:cNvSpPr/>
          <p:nvPr userDrawn="1"/>
        </p:nvSpPr>
        <p:spPr>
          <a:xfrm>
            <a:off x="-1" y="5999016"/>
            <a:ext cx="5420244" cy="863848"/>
          </a:xfrm>
          <a:prstGeom prst="rect">
            <a:avLst/>
          </a:prstGeom>
          <a:gradFill flip="none" rotWithShape="1">
            <a:gsLst>
              <a:gs pos="70000">
                <a:srgbClr val="669B9B"/>
              </a:gs>
              <a:gs pos="100000">
                <a:srgbClr val="36545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CBA094-53A8-4004-BFA9-40621A332AEF}"/>
              </a:ext>
            </a:extLst>
          </p:cNvPr>
          <p:cNvSpPr/>
          <p:nvPr userDrawn="1"/>
        </p:nvSpPr>
        <p:spPr>
          <a:xfrm>
            <a:off x="5193414" y="5999018"/>
            <a:ext cx="1805172" cy="858983"/>
          </a:xfrm>
          <a:prstGeom prst="rect">
            <a:avLst/>
          </a:prstGeom>
          <a:solidFill>
            <a:srgbClr val="66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0F674D2-49C1-49D6-A2F0-51576BB5ADA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31" y="6057458"/>
            <a:ext cx="1502735" cy="74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3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732BBF-56A6-42B7-B84B-CEFC3A1138F4}"/>
              </a:ext>
            </a:extLst>
          </p:cNvPr>
          <p:cNvSpPr/>
          <p:nvPr userDrawn="1"/>
        </p:nvSpPr>
        <p:spPr>
          <a:xfrm rot="10800000">
            <a:off x="1779004" y="-1"/>
            <a:ext cx="10412997" cy="1247552"/>
          </a:xfrm>
          <a:prstGeom prst="rect">
            <a:avLst/>
          </a:prstGeom>
          <a:gradFill flip="none" rotWithShape="1">
            <a:gsLst>
              <a:gs pos="70000">
                <a:srgbClr val="669B9B"/>
              </a:gs>
              <a:gs pos="100000">
                <a:srgbClr val="36545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1DAAAA-F4DE-4BE6-998B-ACE4FDFE4942}"/>
              </a:ext>
            </a:extLst>
          </p:cNvPr>
          <p:cNvSpPr/>
          <p:nvPr userDrawn="1"/>
        </p:nvSpPr>
        <p:spPr>
          <a:xfrm>
            <a:off x="-1" y="2"/>
            <a:ext cx="2570716" cy="1247553"/>
          </a:xfrm>
          <a:prstGeom prst="rect">
            <a:avLst/>
          </a:prstGeom>
          <a:solidFill>
            <a:srgbClr val="66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5EE9FBF-DB61-443F-862C-91A6E65F0A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7" y="93775"/>
            <a:ext cx="2202403" cy="108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/>
          <p:nvPr userDrawn="1"/>
        </p:nvSpPr>
        <p:spPr>
          <a:xfrm>
            <a:off x="11006410" y="330494"/>
            <a:ext cx="492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C2130A1F-96FE-9345-9E91-FD9BE4197128}" type="slidenum">
              <a:rPr lang="en-US" sz="1400" b="0" i="0" spc="151" smtClea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pPr algn="r"/>
              <a:t>‹#›</a:t>
            </a:fld>
            <a:endParaRPr lang="en-US" sz="1400" b="0" i="0" spc="151" dirty="0">
              <a:solidFill>
                <a:schemeClr val="bg1">
                  <a:lumMod val="50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47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hdr="0" ftr="0" dt="0"/>
  <p:txStyles>
    <p:titleStyle>
      <a:lvl1pPr algn="l" defTabSz="914149" rtl="0" eaLnBrk="1" latinLnBrk="0" hangingPunct="1">
        <a:lnSpc>
          <a:spcPct val="90000"/>
        </a:lnSpc>
        <a:spcBef>
          <a:spcPct val="0"/>
        </a:spcBef>
        <a:buNone/>
        <a:defRPr sz="4399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0" indent="0" algn="l" defTabSz="9141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457075" indent="0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914149" indent="0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1371223" indent="0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1828297" indent="0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2513909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3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57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2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5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9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3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7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2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6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5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732BBF-56A6-42B7-B84B-CEFC3A1138F4}"/>
              </a:ext>
            </a:extLst>
          </p:cNvPr>
          <p:cNvSpPr/>
          <p:nvPr userDrawn="1"/>
        </p:nvSpPr>
        <p:spPr>
          <a:xfrm rot="10800000">
            <a:off x="0" y="-6"/>
            <a:ext cx="12182536" cy="1247556"/>
          </a:xfrm>
          <a:prstGeom prst="rect">
            <a:avLst/>
          </a:prstGeom>
          <a:gradFill flip="none" rotWithShape="1">
            <a:gsLst>
              <a:gs pos="7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5EE9FBF-DB61-443F-862C-91A6E65F0A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6" y="93774"/>
            <a:ext cx="2202403" cy="1087621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EEBE498-1B50-44AE-A3CB-F63CD83D95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5" y="93774"/>
            <a:ext cx="2202404" cy="108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3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B2E8F8-FFC0-4690-D91F-16575EB1E4F8}"/>
              </a:ext>
            </a:extLst>
          </p:cNvPr>
          <p:cNvSpPr/>
          <p:nvPr/>
        </p:nvSpPr>
        <p:spPr>
          <a:xfrm>
            <a:off x="-69955" y="0"/>
            <a:ext cx="12331909" cy="68580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CA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4C609-50B6-645A-7351-D06C4591DC23}"/>
              </a:ext>
            </a:extLst>
          </p:cNvPr>
          <p:cNvSpPr txBox="1"/>
          <p:nvPr/>
        </p:nvSpPr>
        <p:spPr>
          <a:xfrm>
            <a:off x="277091" y="1613948"/>
            <a:ext cx="7121235" cy="681180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1219170"/>
            <a:r>
              <a:rPr lang="en-CA" sz="3733" b="1" dirty="0" err="1">
                <a:solidFill>
                  <a:srgbClr val="1F497D"/>
                </a:solidFill>
                <a:latin typeface="Calibri"/>
              </a:rPr>
              <a:t>Boomwhackers</a:t>
            </a:r>
            <a:r>
              <a:rPr lang="en-CA" sz="3733" b="1" dirty="0">
                <a:solidFill>
                  <a:srgbClr val="1F497D"/>
                </a:solidFill>
                <a:latin typeface="Calibri"/>
              </a:rPr>
              <a:t> and Bell Choirs</a:t>
            </a:r>
          </a:p>
          <a:p>
            <a:pPr algn="ctr" defTabSz="1219170"/>
            <a:endParaRPr lang="en-CA" sz="2400" b="1" i="1" dirty="0">
              <a:solidFill>
                <a:srgbClr val="1F497D"/>
              </a:solidFill>
              <a:latin typeface="Calibri"/>
            </a:endParaRPr>
          </a:p>
          <a:p>
            <a:pPr algn="ctr" defTabSz="1219170"/>
            <a:endParaRPr lang="en-CA" sz="3733" dirty="0">
              <a:solidFill>
                <a:prstClr val="black"/>
              </a:solidFill>
              <a:latin typeface="Calibri"/>
            </a:endParaRPr>
          </a:p>
          <a:p>
            <a:pPr algn="ctr" defTabSz="1219170"/>
            <a:r>
              <a:rPr lang="en-CA" sz="3733" dirty="0">
                <a:solidFill>
                  <a:prstClr val="black"/>
                </a:solidFill>
                <a:latin typeface="Calibri"/>
              </a:rPr>
              <a:t>Dawn Ellis-Mobbs</a:t>
            </a:r>
            <a:endParaRPr lang="en-CA" sz="3733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1219170"/>
            <a:r>
              <a:rPr lang="en-CA" sz="2400" dirty="0">
                <a:solidFill>
                  <a:prstClr val="black"/>
                </a:solidFill>
                <a:latin typeface="Calibri"/>
              </a:rPr>
              <a:t>Director of Programs and Community Partnerships</a:t>
            </a:r>
          </a:p>
          <a:p>
            <a:pPr algn="ctr" defTabSz="1219170"/>
            <a:r>
              <a:rPr lang="en-CA" sz="2400" dirty="0">
                <a:solidFill>
                  <a:prstClr val="black"/>
                </a:solidFill>
                <a:latin typeface="Calibri"/>
                <a:cs typeface="Calibri"/>
              </a:rPr>
              <a:t>Room 217 Foundation</a:t>
            </a:r>
          </a:p>
          <a:p>
            <a:pPr algn="ctr" defTabSz="1219170"/>
            <a:endParaRPr lang="en-CA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1219170"/>
            <a:endParaRPr lang="en-CA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1219170"/>
            <a:endParaRPr lang="en-CA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1219170"/>
            <a:r>
              <a:rPr lang="en-CA" sz="2400" dirty="0">
                <a:solidFill>
                  <a:prstClr val="black"/>
                </a:solidFill>
                <a:latin typeface="Calibri"/>
                <a:cs typeface="Calibri"/>
                <a:hlinkClick r:id="rId2"/>
              </a:rPr>
              <a:t>www.musiccare.org</a:t>
            </a:r>
            <a:endParaRPr lang="en-CA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1219170"/>
            <a:endParaRPr lang="en-CA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1219170"/>
            <a:endParaRPr lang="en-CA" sz="3200" dirty="0">
              <a:solidFill>
                <a:prstClr val="black"/>
              </a:solidFill>
              <a:latin typeface="Calibri"/>
            </a:endParaRPr>
          </a:p>
          <a:p>
            <a:pPr algn="ctr" defTabSz="1219170"/>
            <a:endParaRPr lang="en-CA" sz="3733" dirty="0">
              <a:solidFill>
                <a:prstClr val="black"/>
              </a:solidFill>
              <a:latin typeface="Calibri"/>
            </a:endParaRPr>
          </a:p>
          <a:p>
            <a:pPr defTabSz="1219170"/>
            <a:endParaRPr lang="en-CA" sz="2400" dirty="0">
              <a:solidFill>
                <a:prstClr val="black"/>
              </a:solidFill>
              <a:latin typeface="Calibri"/>
            </a:endParaRPr>
          </a:p>
          <a:p>
            <a:pPr defTabSz="1219170"/>
            <a:endParaRPr lang="en-CA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8" name="Picture 4" descr="May be an image of 1 person, blonde hair, bangs and eyeglasses">
            <a:extLst>
              <a:ext uri="{FF2B5EF4-FFF2-40B4-BE49-F238E27FC236}">
                <a16:creationId xmlns:a16="http://schemas.microsoft.com/office/drawing/2014/main" id="{A7AA67EF-03C5-966E-1B78-D0D10D05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88" y="2626982"/>
            <a:ext cx="3037145" cy="3037145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899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FC7EA-8E67-94A8-EF0C-D42C11CBF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356" y="406680"/>
            <a:ext cx="3552344" cy="6204971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D487E-5E0E-3B62-3FE7-5FB83B5D3559}"/>
              </a:ext>
            </a:extLst>
          </p:cNvPr>
          <p:cNvSpPr txBox="1"/>
          <p:nvPr/>
        </p:nvSpPr>
        <p:spPr>
          <a:xfrm>
            <a:off x="6970873" y="2632002"/>
            <a:ext cx="3416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This song uses an entire major scale – which means no participants will be left out.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CA" dirty="0">
                <a:solidFill>
                  <a:schemeClr val="tx2"/>
                </a:solidFill>
              </a:rPr>
              <a:t>Fun Fact: This song originated in the Sound of Music.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7ECCB-B222-43FD-D028-F7B6501353C9}"/>
              </a:ext>
            </a:extLst>
          </p:cNvPr>
          <p:cNvSpPr txBox="1"/>
          <p:nvPr/>
        </p:nvSpPr>
        <p:spPr>
          <a:xfrm>
            <a:off x="6970873" y="1850169"/>
            <a:ext cx="293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Do-Re-Mi</a:t>
            </a:r>
            <a:endParaRPr lang="en-CA" sz="3600" b="1" dirty="0"/>
          </a:p>
        </p:txBody>
      </p:sp>
    </p:spTree>
    <p:extLst>
      <p:ext uri="{BB962C8B-B14F-4D97-AF65-F5344CB8AC3E}">
        <p14:creationId xmlns:p14="http://schemas.microsoft.com/office/powerpoint/2010/main" val="1137459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7ECCB-B222-43FD-D028-F7B6501353C9}"/>
              </a:ext>
            </a:extLst>
          </p:cNvPr>
          <p:cNvSpPr txBox="1"/>
          <p:nvPr/>
        </p:nvSpPr>
        <p:spPr>
          <a:xfrm>
            <a:off x="3543716" y="512759"/>
            <a:ext cx="5422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The </a:t>
            </a:r>
            <a:r>
              <a:rPr lang="en-US" sz="3600" b="1" dirty="0" err="1">
                <a:solidFill>
                  <a:schemeClr val="tx2"/>
                </a:solidFill>
              </a:rPr>
              <a:t>Boomwhacker</a:t>
            </a:r>
            <a:r>
              <a:rPr lang="en-US" sz="3600" b="1" dirty="0">
                <a:solidFill>
                  <a:schemeClr val="tx2"/>
                </a:solidFill>
              </a:rPr>
              <a:t> Scale </a:t>
            </a:r>
            <a:endParaRPr lang="en-CA" sz="3600" b="1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214BE7-6900-2919-E6A3-65FA6956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463" y="1772695"/>
            <a:ext cx="5862788" cy="43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61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6C3DD7-097F-65CD-647F-9DE594329CBD}"/>
              </a:ext>
            </a:extLst>
          </p:cNvPr>
          <p:cNvSpPr txBox="1"/>
          <p:nvPr/>
        </p:nvSpPr>
        <p:spPr>
          <a:xfrm>
            <a:off x="3087385" y="2766350"/>
            <a:ext cx="6956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Listening to music can reduce anxiety, blood pressure, and pain as well as improve sleep quality, mood, mental alertness, and memory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78E648-F81E-21CD-82B6-9EA84A309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362" y="4218169"/>
            <a:ext cx="25781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06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25C4B-4B2C-46D4-AC27-938F5DCAE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268888"/>
            <a:ext cx="10905066" cy="53980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432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17E924-17B7-74F1-E4C1-97F86743296A}"/>
              </a:ext>
            </a:extLst>
          </p:cNvPr>
          <p:cNvSpPr txBox="1"/>
          <p:nvPr/>
        </p:nvSpPr>
        <p:spPr>
          <a:xfrm>
            <a:off x="4127278" y="5049699"/>
            <a:ext cx="45530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musiccare.org</a:t>
            </a:r>
            <a:endParaRPr kumimoji="0" lang="en-C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12F5AD94-177D-530B-E0B5-3A9F41C6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75" y="1230383"/>
            <a:ext cx="6874450" cy="280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1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E034DE-17E7-F7EF-C366-C0AB20A08B89}"/>
              </a:ext>
            </a:extLst>
          </p:cNvPr>
          <p:cNvSpPr txBox="1"/>
          <p:nvPr/>
        </p:nvSpPr>
        <p:spPr>
          <a:xfrm>
            <a:off x="606898" y="1870727"/>
            <a:ext cx="59475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i="1" dirty="0">
                <a:solidFill>
                  <a:srgbClr val="1F497D"/>
                </a:solidFill>
                <a:latin typeface="Calibri"/>
              </a:rPr>
              <a:t>Think of one song or piece of music that has meaning to you. </a:t>
            </a:r>
          </a:p>
          <a:p>
            <a:pPr defTabSz="1219170"/>
            <a:endParaRPr lang="en-US" sz="2400" b="1" i="1" dirty="0">
              <a:solidFill>
                <a:srgbClr val="1F497D"/>
              </a:solidFill>
              <a:latin typeface="Calibri"/>
            </a:endParaRPr>
          </a:p>
          <a:p>
            <a:pPr defTabSz="1219170"/>
            <a:r>
              <a:rPr lang="en-US" sz="2400" b="1" i="1" dirty="0">
                <a:solidFill>
                  <a:srgbClr val="1F497D"/>
                </a:solidFill>
                <a:latin typeface="Calibri"/>
              </a:rPr>
              <a:t>Any genre, any piece. No judgements, no questions asked. </a:t>
            </a:r>
          </a:p>
          <a:p>
            <a:pPr defTabSz="1219170"/>
            <a:endParaRPr lang="en-US" sz="2400" b="1" i="1" dirty="0">
              <a:solidFill>
                <a:srgbClr val="1F497D"/>
              </a:solidFill>
              <a:latin typeface="Calibri"/>
            </a:endParaRPr>
          </a:p>
          <a:p>
            <a:pPr defTabSz="1219170"/>
            <a:r>
              <a:rPr lang="en-US" sz="2400" b="1" i="1" dirty="0">
                <a:solidFill>
                  <a:srgbClr val="1F497D"/>
                </a:solidFill>
                <a:latin typeface="Calibri"/>
              </a:rPr>
              <a:t>Write it on a post it note. Place it on the giant post it note in the room.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1219170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1219170"/>
            <a:r>
              <a:rPr lang="en-US" sz="2400" b="1" dirty="0">
                <a:solidFill>
                  <a:srgbClr val="FF0000"/>
                </a:solidFill>
                <a:latin typeface="Calibri"/>
              </a:rPr>
              <a:t>What is your personal relationship with music?</a:t>
            </a:r>
            <a:endParaRPr lang="en-CA" sz="2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6487D7-BF5D-8618-D16F-F8EF37C80EA5}"/>
              </a:ext>
            </a:extLst>
          </p:cNvPr>
          <p:cNvSpPr txBox="1"/>
          <p:nvPr/>
        </p:nvSpPr>
        <p:spPr>
          <a:xfrm>
            <a:off x="3701645" y="724641"/>
            <a:ext cx="587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b="1" dirty="0">
                <a:solidFill>
                  <a:srgbClr val="1F497D"/>
                </a:solidFill>
                <a:latin typeface="Calibri"/>
              </a:rPr>
              <a:t>Reflection Question</a:t>
            </a:r>
          </a:p>
          <a:p>
            <a:pPr defTabSz="1219170"/>
            <a:r>
              <a:rPr lang="en-US" sz="2800" b="1" i="1" dirty="0">
                <a:solidFill>
                  <a:srgbClr val="1F497D"/>
                </a:solidFill>
                <a:latin typeface="Calibri"/>
              </a:rPr>
              <a:t>         </a:t>
            </a:r>
            <a:endParaRPr lang="en-CA" sz="2800" b="1" i="1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6" name="Picture 5" descr="A person playing a piano in front of a moon&#10;&#10;Description automatically generated">
            <a:extLst>
              <a:ext uri="{FF2B5EF4-FFF2-40B4-BE49-F238E27FC236}">
                <a16:creationId xmlns:a16="http://schemas.microsoft.com/office/drawing/2014/main" id="{F986E79C-9A79-FFB1-7ACC-8A42D7CE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44" y="2686180"/>
            <a:ext cx="5087941" cy="286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767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900917-BDE5-8847-839F-0C3EEE6FD830}"/>
              </a:ext>
            </a:extLst>
          </p:cNvPr>
          <p:cNvSpPr txBox="1"/>
          <p:nvPr/>
        </p:nvSpPr>
        <p:spPr>
          <a:xfrm>
            <a:off x="828947" y="-1590842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is the story of Room 217?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2A2EC5-2BDF-8853-8815-BF66FCB47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4" name="Picture 4" descr="Uxbridge Cottage Hospital to resume cancelled services | DurhamRegion.com">
            <a:extLst>
              <a:ext uri="{FF2B5EF4-FFF2-40B4-BE49-F238E27FC236}">
                <a16:creationId xmlns:a16="http://schemas.microsoft.com/office/drawing/2014/main" id="{B2D8B414-49A3-CE99-7D3A-56D2C511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15" y="1869276"/>
            <a:ext cx="4525816" cy="3119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EDD58-D676-1D3A-23D4-83F393E9A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520" y="692726"/>
            <a:ext cx="3399735" cy="3435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D2415-19B6-8334-4563-7DE274A13C97}"/>
              </a:ext>
            </a:extLst>
          </p:cNvPr>
          <p:cNvSpPr/>
          <p:nvPr/>
        </p:nvSpPr>
        <p:spPr>
          <a:xfrm>
            <a:off x="8004881" y="4347814"/>
            <a:ext cx="41840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/>
            <a:r>
              <a:rPr lang="en-US" sz="2400" dirty="0">
                <a:solidFill>
                  <a:schemeClr val="bg1"/>
                </a:solidFill>
                <a:latin typeface="Calibri"/>
              </a:rPr>
              <a:t>The Room 217 Foundation is a health arts organization that uses music to change the culture of care (Est. 2009)</a:t>
            </a:r>
            <a:endParaRPr lang="en-CA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63D6D1-D36A-2DEF-5351-7A0DF91ADAA5}"/>
              </a:ext>
            </a:extLst>
          </p:cNvPr>
          <p:cNvSpPr txBox="1"/>
          <p:nvPr/>
        </p:nvSpPr>
        <p:spPr>
          <a:xfrm>
            <a:off x="867184" y="5132644"/>
            <a:ext cx="5227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2400" dirty="0">
                <a:solidFill>
                  <a:prstClr val="black"/>
                </a:solidFill>
                <a:latin typeface="Calibri"/>
              </a:rPr>
              <a:t>In Room 217 at the Uxbridge Cottage Hospital, music changed the end-of- life experience for one Canadian family</a:t>
            </a:r>
            <a:endParaRPr lang="en-CA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083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F8892B6-490D-4FC8-B89B-BEA80DD3D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5678" y="1687068"/>
            <a:ext cx="5386345" cy="338124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5733" dirty="0">
                <a:solidFill>
                  <a:schemeClr val="tx1"/>
                </a:solidFill>
              </a:rPr>
              <a:t>We are considered </a:t>
            </a:r>
            <a:r>
              <a:rPr lang="en-US" sz="5733" b="1" i="1" dirty="0">
                <a:solidFill>
                  <a:schemeClr val="tx1"/>
                </a:solidFill>
              </a:rPr>
              <a:t>national</a:t>
            </a:r>
            <a:r>
              <a:rPr lang="en-US" sz="5733" i="1" dirty="0">
                <a:solidFill>
                  <a:schemeClr val="tx1"/>
                </a:solidFill>
              </a:rPr>
              <a:t> </a:t>
            </a:r>
            <a:r>
              <a:rPr lang="en-US" sz="5733" dirty="0">
                <a:solidFill>
                  <a:schemeClr val="tx1"/>
                </a:solidFill>
              </a:rPr>
              <a:t>and </a:t>
            </a:r>
            <a:r>
              <a:rPr lang="en-US" sz="5733" b="1" i="1" dirty="0">
                <a:solidFill>
                  <a:schemeClr val="tx1"/>
                </a:solidFill>
              </a:rPr>
              <a:t>global</a:t>
            </a:r>
            <a:r>
              <a:rPr lang="en-US" sz="5733" dirty="0">
                <a:solidFill>
                  <a:schemeClr val="tx1"/>
                </a:solidFill>
              </a:rPr>
              <a:t> leaders in music care education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5733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5733" dirty="0">
                <a:solidFill>
                  <a:schemeClr val="tx1"/>
                </a:solidFill>
              </a:rPr>
              <a:t>We partner in music care research i.e., McMaster Health Sciences, Laurier Music in the Community; our programs are </a:t>
            </a:r>
            <a:r>
              <a:rPr lang="en-US" sz="5733" b="1" i="1" dirty="0">
                <a:solidFill>
                  <a:schemeClr val="tx1"/>
                </a:solidFill>
              </a:rPr>
              <a:t>research-informed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5733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5733" dirty="0">
                <a:solidFill>
                  <a:schemeClr val="tx1"/>
                </a:solidFill>
              </a:rPr>
              <a:t>We have relationships with stakeholders in Aging Adult Communities, Adult Day Programs, Hospice Palliative Care across Canada, </a:t>
            </a:r>
            <a:r>
              <a:rPr lang="en-US" sz="5733" b="1" i="1" dirty="0">
                <a:solidFill>
                  <a:schemeClr val="tx1"/>
                </a:solidFill>
              </a:rPr>
              <a:t>Educational institutions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5733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5733" dirty="0">
                <a:solidFill>
                  <a:schemeClr val="tx1"/>
                </a:solidFill>
              </a:rPr>
              <a:t>Our tools and training work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endParaRPr lang="en-US" sz="2133" dirty="0"/>
          </a:p>
          <a:p>
            <a:pPr marL="342891" indent="-342891">
              <a:buFont typeface="Wingdings" panose="05000000000000000000" pitchFamily="2" charset="2"/>
              <a:buChar char="§"/>
            </a:pP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ABC616-FEDA-4C97-B72B-A275DFA99D9C}"/>
              </a:ext>
            </a:extLst>
          </p:cNvPr>
          <p:cNvSpPr txBox="1"/>
          <p:nvPr/>
        </p:nvSpPr>
        <p:spPr>
          <a:xfrm>
            <a:off x="2810946" y="268043"/>
            <a:ext cx="654544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Calibri"/>
              </a:rPr>
              <a:t>About the Room 217 Foundation</a:t>
            </a:r>
          </a:p>
        </p:txBody>
      </p:sp>
      <p:pic>
        <p:nvPicPr>
          <p:cNvPr id="6" name="Picture 5" descr="A picture containing person, people, group&#10;&#10;Description automatically generated">
            <a:extLst>
              <a:ext uri="{FF2B5EF4-FFF2-40B4-BE49-F238E27FC236}">
                <a16:creationId xmlns:a16="http://schemas.microsoft.com/office/drawing/2014/main" id="{A21244E3-8676-4DFC-8E2C-14D366C71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84" y="1578015"/>
            <a:ext cx="5123973" cy="3415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41A819-9547-43C6-A8E0-EEA38FF19262}"/>
              </a:ext>
            </a:extLst>
          </p:cNvPr>
          <p:cNvSpPr txBox="1"/>
          <p:nvPr/>
        </p:nvSpPr>
        <p:spPr>
          <a:xfrm>
            <a:off x="3708850" y="4601051"/>
            <a:ext cx="2434500" cy="1642629"/>
          </a:xfrm>
          <a:prstGeom prst="rect">
            <a:avLst/>
          </a:prstGeom>
          <a:solidFill>
            <a:srgbClr val="34577F"/>
          </a:solidFill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defRPr/>
            </a:pPr>
            <a:r>
              <a:rPr lang="en-CA" sz="1467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‘Room 217 has earned the right to set a standard. We need  this. We need it now.’ </a:t>
            </a:r>
          </a:p>
          <a:p>
            <a:pPr defTabSz="1219170">
              <a:lnSpc>
                <a:spcPct val="107000"/>
              </a:lnSpc>
              <a:defRPr/>
            </a:pPr>
            <a:endParaRPr lang="en-CA" sz="1467" i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1219170">
              <a:lnSpc>
                <a:spcPct val="107000"/>
              </a:lnSpc>
              <a:defRPr/>
            </a:pPr>
            <a:r>
              <a:rPr lang="en-CA" sz="12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CA" sz="1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 Cohen, Founder/CEO, Right to Music and Founder, Music &amp; Memory, USA</a:t>
            </a:r>
          </a:p>
        </p:txBody>
      </p:sp>
      <p:pic>
        <p:nvPicPr>
          <p:cNvPr id="5" name="Picture 4" descr="A black and white logo with a door and text&#10;&#10;Description automatically generated">
            <a:extLst>
              <a:ext uri="{FF2B5EF4-FFF2-40B4-BE49-F238E27FC236}">
                <a16:creationId xmlns:a16="http://schemas.microsoft.com/office/drawing/2014/main" id="{1137B499-C562-5E5C-91D2-53565904B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99" y="5462579"/>
            <a:ext cx="1405269" cy="10348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54AF88-7FB6-33FD-D9C4-EA7B06EA5C4A}"/>
              </a:ext>
            </a:extLst>
          </p:cNvPr>
          <p:cNvSpPr txBox="1"/>
          <p:nvPr/>
        </p:nvSpPr>
        <p:spPr>
          <a:xfrm>
            <a:off x="9820452" y="5068316"/>
            <a:ext cx="2104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Music Care Conference</a:t>
            </a:r>
            <a:endParaRPr lang="en-CA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818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63628" y="203961"/>
            <a:ext cx="8680107" cy="1143000"/>
          </a:xfrm>
        </p:spPr>
        <p:txBody>
          <a:bodyPr/>
          <a:lstStyle/>
          <a:p>
            <a:r>
              <a:rPr lang="en-CA" sz="4267" b="1" dirty="0">
                <a:solidFill>
                  <a:schemeClr val="bg1"/>
                </a:solidFill>
              </a:rPr>
              <a:t>Integrated Model of Music Care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7DBBE-82F9-4B55-95B5-E0A6927C26D4}"/>
              </a:ext>
            </a:extLst>
          </p:cNvPr>
          <p:cNvSpPr txBox="1"/>
          <p:nvPr/>
        </p:nvSpPr>
        <p:spPr>
          <a:xfrm>
            <a:off x="2157229" y="5727337"/>
            <a:ext cx="2535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CA" sz="1600" dirty="0">
                <a:solidFill>
                  <a:prstClr val="black"/>
                </a:solidFill>
                <a:latin typeface="Calibri"/>
              </a:rPr>
              <a:t>3 part study</a:t>
            </a:r>
          </a:p>
          <a:p>
            <a:pPr defTabSz="1219140"/>
            <a:r>
              <a:rPr lang="en-CA" sz="1600" dirty="0">
                <a:solidFill>
                  <a:prstClr val="black"/>
                </a:solidFill>
                <a:latin typeface="Calibri"/>
              </a:rPr>
              <a:t>Music &amp; Medicine, 2016</a:t>
            </a:r>
          </a:p>
        </p:txBody>
      </p:sp>
      <p:pic>
        <p:nvPicPr>
          <p:cNvPr id="7" name="Content Placeholder 6" descr="Chart, sunburst chart&#10;&#10;Description automatically generated">
            <a:extLst>
              <a:ext uri="{FF2B5EF4-FFF2-40B4-BE49-F238E27FC236}">
                <a16:creationId xmlns:a16="http://schemas.microsoft.com/office/drawing/2014/main" id="{E1CEF887-242F-44DA-849D-0A51C1F7F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1" y="2413785"/>
            <a:ext cx="5268939" cy="317661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FA6050-D7D0-41E7-A034-72A9856D6106}"/>
              </a:ext>
            </a:extLst>
          </p:cNvPr>
          <p:cNvSpPr txBox="1"/>
          <p:nvPr/>
        </p:nvSpPr>
        <p:spPr>
          <a:xfrm>
            <a:off x="1686541" y="1879252"/>
            <a:ext cx="356751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en-US" sz="1867" dirty="0">
                <a:solidFill>
                  <a:prstClr val="black"/>
                </a:solidFill>
                <a:latin typeface="Calibri"/>
              </a:rPr>
              <a:t>10 Domains of Music Care Delivery</a:t>
            </a:r>
            <a:endParaRPr lang="en-CA" sz="186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6FA987C6-F32C-471F-8648-7EFA53BFF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03" y="2484870"/>
            <a:ext cx="5886997" cy="31055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90F087-BA41-47A3-BEE8-3478F58B6BA3}"/>
              </a:ext>
            </a:extLst>
          </p:cNvPr>
          <p:cNvSpPr txBox="1"/>
          <p:nvPr/>
        </p:nvSpPr>
        <p:spPr>
          <a:xfrm>
            <a:off x="7732743" y="1879251"/>
            <a:ext cx="354032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en-US" sz="1867" dirty="0">
                <a:solidFill>
                  <a:prstClr val="black"/>
                </a:solidFill>
                <a:latin typeface="Calibri"/>
              </a:rPr>
              <a:t>Music Care Integration Framework</a:t>
            </a:r>
            <a:endParaRPr lang="en-CA" sz="18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FA0FDF-C70E-41C3-B5D6-565713625608}"/>
              </a:ext>
            </a:extLst>
          </p:cNvPr>
          <p:cNvSpPr txBox="1"/>
          <p:nvPr/>
        </p:nvSpPr>
        <p:spPr>
          <a:xfrm>
            <a:off x="8562114" y="5653997"/>
            <a:ext cx="2776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40"/>
            <a:r>
              <a:rPr lang="en-CA" sz="1600" dirty="0">
                <a:solidFill>
                  <a:prstClr val="black"/>
                </a:solidFill>
                <a:latin typeface="Calibri"/>
              </a:rPr>
              <a:t>2 part study</a:t>
            </a:r>
          </a:p>
          <a:p>
            <a:pPr defTabSz="1219140"/>
            <a:r>
              <a:rPr lang="en-CA" sz="1600" dirty="0">
                <a:solidFill>
                  <a:prstClr val="black"/>
                </a:solidFill>
                <a:latin typeface="Calibri"/>
              </a:rPr>
              <a:t>Healthcare Journal, 2021</a:t>
            </a:r>
          </a:p>
        </p:txBody>
      </p:sp>
    </p:spTree>
    <p:extLst>
      <p:ext uri="{BB962C8B-B14F-4D97-AF65-F5344CB8AC3E}">
        <p14:creationId xmlns:p14="http://schemas.microsoft.com/office/powerpoint/2010/main" val="310338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4BB2AF-75F9-E663-051B-C667B02C1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525" y="179405"/>
            <a:ext cx="7852479" cy="58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39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C56042-75E3-A30A-E59B-85FA9B52D886}"/>
              </a:ext>
            </a:extLst>
          </p:cNvPr>
          <p:cNvSpPr txBox="1"/>
          <p:nvPr/>
        </p:nvSpPr>
        <p:spPr>
          <a:xfrm>
            <a:off x="4513287" y="-342120"/>
            <a:ext cx="7678713" cy="1621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One music intervention is not enough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963E2453-476B-0700-A025-BB1CFFB0C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15" r="10487" b="1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1026" name="Picture 2" descr="Music for seniors in nursing homes is a powerful healing tool for mind, memory, and spirit">
            <a:extLst>
              <a:ext uri="{FF2B5EF4-FFF2-40B4-BE49-F238E27FC236}">
                <a16:creationId xmlns:a16="http://schemas.microsoft.com/office/drawing/2014/main" id="{C6E335EA-3437-781E-4286-680CCD578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8" r="3" b="4935"/>
          <a:stretch/>
        </p:blipFill>
        <p:spPr bwMode="auto">
          <a:xfrm>
            <a:off x="20" y="2342320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people in wheelchairs&#10;&#10;Description automatically generated with medium confidence">
            <a:extLst>
              <a:ext uri="{FF2B5EF4-FFF2-40B4-BE49-F238E27FC236}">
                <a16:creationId xmlns:a16="http://schemas.microsoft.com/office/drawing/2014/main" id="{A6356FC4-8AAD-90BF-8016-3840CA861E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48" r="2" b="46990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833B93-604A-73B7-F63A-D41014EA028B}"/>
              </a:ext>
            </a:extLst>
          </p:cNvPr>
          <p:cNvSpPr txBox="1"/>
          <p:nvPr/>
        </p:nvSpPr>
        <p:spPr>
          <a:xfrm>
            <a:off x="4531071" y="879909"/>
            <a:ext cx="7012986" cy="5591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 and Match Music Programs, Approaches, Timing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Singing – planned and spontaneous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 music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music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Receptive listening by oneself, with others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Dance</a:t>
            </a:r>
          </a:p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Programs – Apps – Smart speakers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6067051-BBFD-8C48-82EB-F8D479687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969" y="6296124"/>
            <a:ext cx="1653142" cy="3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4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FE599B-21C4-44CE-56E7-B43144B89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884" y="407166"/>
            <a:ext cx="7944959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34073-5DEC-BE9F-3B92-953E6850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148" y="705433"/>
            <a:ext cx="5097524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91695-8A81-A2AB-9621-8587FE42338B}"/>
              </a:ext>
            </a:extLst>
          </p:cNvPr>
          <p:cNvSpPr txBox="1"/>
          <p:nvPr/>
        </p:nvSpPr>
        <p:spPr>
          <a:xfrm>
            <a:off x="7704649" y="2267591"/>
            <a:ext cx="367772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Twinkle </a:t>
            </a:r>
            <a:r>
              <a:rPr lang="en-US" sz="2800" b="1" dirty="0" err="1"/>
              <a:t>Twinkle</a:t>
            </a:r>
            <a:r>
              <a:rPr lang="en-US" sz="2800" b="1" dirty="0"/>
              <a:t> Little Star</a:t>
            </a:r>
          </a:p>
          <a:p>
            <a:endParaRPr lang="en-US" dirty="0"/>
          </a:p>
          <a:p>
            <a:r>
              <a:rPr lang="en-US" dirty="0"/>
              <a:t>Note that not all notes are covered in this song. </a:t>
            </a:r>
          </a:p>
          <a:p>
            <a:endParaRPr lang="en-US" dirty="0"/>
          </a:p>
          <a:p>
            <a:r>
              <a:rPr lang="en-US" dirty="0"/>
              <a:t>What strategies could you use for this song to include all 8 positions or notes in the bell/</a:t>
            </a:r>
            <a:r>
              <a:rPr lang="en-US" dirty="0" err="1"/>
              <a:t>boomwhacker</a:t>
            </a:r>
            <a:r>
              <a:rPr lang="en-US" dirty="0"/>
              <a:t> set?</a:t>
            </a:r>
          </a:p>
        </p:txBody>
      </p:sp>
    </p:spTree>
    <p:extLst>
      <p:ext uri="{BB962C8B-B14F-4D97-AF65-F5344CB8AC3E}">
        <p14:creationId xmlns:p14="http://schemas.microsoft.com/office/powerpoint/2010/main" val="1505896237"/>
      </p:ext>
    </p:extLst>
  </p:cSld>
  <p:clrMapOvr>
    <a:masterClrMapping/>
  </p:clrMapOvr>
</p:sld>
</file>

<file path=ppt/theme/theme1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Custom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3E8E99"/>
      </a:accent1>
      <a:accent2>
        <a:srgbClr val="4A63A2"/>
      </a:accent2>
      <a:accent3>
        <a:srgbClr val="437DB2"/>
      </a:accent3>
      <a:accent4>
        <a:srgbClr val="54B8A8"/>
      </a:accent4>
      <a:accent5>
        <a:srgbClr val="62CD7F"/>
      </a:accent5>
      <a:accent6>
        <a:srgbClr val="C4C8CE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37741126EDA942A2E0ADED56C59729" ma:contentTypeVersion="9" ma:contentTypeDescription="Create a new document." ma:contentTypeScope="" ma:versionID="612df3b7628b9bd3f7ee31c279e94abc">
  <xsd:schema xmlns:xsd="http://www.w3.org/2001/XMLSchema" xmlns:xs="http://www.w3.org/2001/XMLSchema" xmlns:p="http://schemas.microsoft.com/office/2006/metadata/properties" xmlns:ns3="abba6d1f-3e62-4618-acf0-5529f958c22f" xmlns:ns4="8ea3376f-6f16-4f3b-ad7c-b9e3ff1befea" targetNamespace="http://schemas.microsoft.com/office/2006/metadata/properties" ma:root="true" ma:fieldsID="452ffe10059d6d5eecd7e834fa22a439" ns3:_="" ns4:_="">
    <xsd:import namespace="abba6d1f-3e62-4618-acf0-5529f958c22f"/>
    <xsd:import namespace="8ea3376f-6f16-4f3b-ad7c-b9e3ff1befe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a6d1f-3e62-4618-acf0-5529f958c2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a3376f-6f16-4f3b-ad7c-b9e3ff1befe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bba6d1f-3e62-4618-acf0-5529f958c22f" xsi:nil="true"/>
  </documentManagement>
</p:properties>
</file>

<file path=customXml/itemProps1.xml><?xml version="1.0" encoding="utf-8"?>
<ds:datastoreItem xmlns:ds="http://schemas.openxmlformats.org/officeDocument/2006/customXml" ds:itemID="{A54EC1E8-7913-4358-B662-7B9D9DDAA2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ba6d1f-3e62-4618-acf0-5529f958c22f"/>
    <ds:schemaRef ds:uri="8ea3376f-6f16-4f3b-ad7c-b9e3ff1bef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FDD5BC-44B0-45C9-8606-904BAAD67B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38742B-B262-4648-9280-E97C3A96B9D0}">
  <ds:schemaRefs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8ea3376f-6f16-4f3b-ad7c-b9e3ff1befea"/>
    <ds:schemaRef ds:uri="abba6d1f-3e62-4618-acf0-5529f958c22f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525</Words>
  <Application>Microsoft Office PowerPoint</Application>
  <PresentationFormat>Widescreen</PresentationFormat>
  <Paragraphs>83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Arial</vt:lpstr>
      <vt:lpstr>Calibri</vt:lpstr>
      <vt:lpstr>Calibri Light</vt:lpstr>
      <vt:lpstr>Lato Light</vt:lpstr>
      <vt:lpstr>Poppins</vt:lpstr>
      <vt:lpstr>Roboto</vt:lpstr>
      <vt:lpstr>Wingdings</vt:lpstr>
      <vt:lpstr>18_Office Theme</vt:lpstr>
      <vt:lpstr>7_Office Theme</vt:lpstr>
      <vt:lpstr>17_Office Theme</vt:lpstr>
      <vt:lpstr>16_Office Theme</vt:lpstr>
      <vt:lpstr>6_Office Theme</vt:lpstr>
      <vt:lpstr>11_Office Theme</vt:lpstr>
      <vt:lpstr>19_Office Theme</vt:lpstr>
      <vt:lpstr>1_Office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Integrated Model of Music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Ellis-Mobbs</dc:creator>
  <cp:lastModifiedBy>Dawn Ellis-Mobbs</cp:lastModifiedBy>
  <cp:revision>11</cp:revision>
  <dcterms:created xsi:type="dcterms:W3CDTF">2023-05-10T01:49:52Z</dcterms:created>
  <dcterms:modified xsi:type="dcterms:W3CDTF">2024-05-10T19:36:22Z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0x0101003537741126EDA942A2E0ADED56C59729</vt:lpwstr>
  </property>
</Properties>
</file>