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6" r:id="rId2"/>
    <p:sldId id="256" r:id="rId3"/>
    <p:sldId id="291" r:id="rId4"/>
    <p:sldId id="292" r:id="rId5"/>
    <p:sldId id="270" r:id="rId6"/>
    <p:sldId id="274" r:id="rId7"/>
    <p:sldId id="295" r:id="rId8"/>
    <p:sldId id="273" r:id="rId9"/>
    <p:sldId id="285" r:id="rId10"/>
    <p:sldId id="298" r:id="rId11"/>
    <p:sldId id="299" r:id="rId12"/>
    <p:sldId id="294" r:id="rId13"/>
    <p:sldId id="268" r:id="rId14"/>
    <p:sldId id="286" r:id="rId15"/>
    <p:sldId id="297" r:id="rId16"/>
    <p:sldId id="293" r:id="rId17"/>
    <p:sldId id="277" r:id="rId18"/>
    <p:sldId id="279" r:id="rId19"/>
    <p:sldId id="278" r:id="rId20"/>
    <p:sldId id="283" r:id="rId21"/>
    <p:sldId id="282" r:id="rId22"/>
    <p:sldId id="280" r:id="rId23"/>
    <p:sldId id="284" r:id="rId24"/>
    <p:sldId id="281" r:id="rId25"/>
    <p:sldId id="287" r:id="rId26"/>
    <p:sldId id="289" r:id="rId27"/>
    <p:sldId id="269" r:id="rId28"/>
    <p:sldId id="296" r:id="rId29"/>
    <p:sldId id="290" r:id="rId30"/>
    <p:sldId id="271" r:id="rId31"/>
    <p:sldId id="272" r:id="rId32"/>
    <p:sldId id="275" r:id="rId33"/>
    <p:sldId id="276"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36F405-75D2-4085-92EF-A741B101D01A}" v="53" dt="2024-06-04T18:59:45.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18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DACC12-3AB6-4086-9436-5A97EE124070}" type="datetimeFigureOut">
              <a:rPr lang="en-US" smtClean="0"/>
              <a:t>5/16/2024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66F00B-7894-4D54-856A-412ADD591053}" type="slidenum">
              <a:rPr lang="en-US" smtClean="0"/>
              <a:t>‹#›</a:t>
            </a:fld>
            <a:endParaRPr lang="en-US"/>
          </a:p>
        </p:txBody>
      </p:sp>
    </p:spTree>
    <p:extLst>
      <p:ext uri="{BB962C8B-B14F-4D97-AF65-F5344CB8AC3E}">
        <p14:creationId xmlns:p14="http://schemas.microsoft.com/office/powerpoint/2010/main" val="232741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22EB-0EDE-C913-6391-4CB1081CA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B48633-52C6-5692-AC7F-EB24148FA8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AE7A99-80EC-DDAB-87EB-BBBD7C148C7C}"/>
              </a:ext>
            </a:extLst>
          </p:cNvPr>
          <p:cNvSpPr>
            <a:spLocks noGrp="1"/>
          </p:cNvSpPr>
          <p:nvPr>
            <p:ph type="dt" sz="half" idx="10"/>
          </p:nvPr>
        </p:nvSpPr>
        <p:spPr/>
        <p:txBody>
          <a:bodyPr/>
          <a:lstStyle/>
          <a:p>
            <a:fld id="{8922BED3-336E-4EF2-9991-CA951A39B30C}" type="datetime1">
              <a:rPr lang="en-US" smtClean="0"/>
              <a:t>5/16/2024</a:t>
            </a:fld>
            <a:endParaRPr lang="en-US"/>
          </a:p>
        </p:txBody>
      </p:sp>
      <p:sp>
        <p:nvSpPr>
          <p:cNvPr id="5" name="Footer Placeholder 4">
            <a:extLst>
              <a:ext uri="{FF2B5EF4-FFF2-40B4-BE49-F238E27FC236}">
                <a16:creationId xmlns:a16="http://schemas.microsoft.com/office/drawing/2014/main" id="{7746FE62-64AB-7920-07A4-A46AB2D4121F}"/>
              </a:ext>
            </a:extLst>
          </p:cNvPr>
          <p:cNvSpPr>
            <a:spLocks noGrp="1"/>
          </p:cNvSpPr>
          <p:nvPr>
            <p:ph type="ftr" sz="quarter" idx="11"/>
          </p:nvPr>
        </p:nvSpPr>
        <p:spPr/>
        <p:txBody>
          <a:bodyPr/>
          <a:lstStyle/>
          <a:p>
            <a:r>
              <a:rPr lang="en-US"/>
              <a:t>Social Club 2024, Lansdowne Childrens Centre</a:t>
            </a:r>
          </a:p>
        </p:txBody>
      </p:sp>
      <p:sp>
        <p:nvSpPr>
          <p:cNvPr id="6" name="Slide Number Placeholder 5">
            <a:extLst>
              <a:ext uri="{FF2B5EF4-FFF2-40B4-BE49-F238E27FC236}">
                <a16:creationId xmlns:a16="http://schemas.microsoft.com/office/drawing/2014/main" id="{48E59360-D2E2-D801-2401-C7D93416B770}"/>
              </a:ext>
            </a:extLst>
          </p:cNvPr>
          <p:cNvSpPr>
            <a:spLocks noGrp="1"/>
          </p:cNvSpPr>
          <p:nvPr>
            <p:ph type="sldNum" sz="quarter" idx="12"/>
          </p:nvPr>
        </p:nvSpPr>
        <p:spPr/>
        <p:txBody>
          <a:bodyPr/>
          <a:lstStyle/>
          <a:p>
            <a:fld id="{57EDB6D4-F533-4F32-B9D9-EAE9B1D74B42}" type="slidenum">
              <a:rPr lang="en-US" smtClean="0"/>
              <a:t>‹#›</a:t>
            </a:fld>
            <a:endParaRPr lang="en-US"/>
          </a:p>
        </p:txBody>
      </p:sp>
    </p:spTree>
    <p:extLst>
      <p:ext uri="{BB962C8B-B14F-4D97-AF65-F5344CB8AC3E}">
        <p14:creationId xmlns:p14="http://schemas.microsoft.com/office/powerpoint/2010/main" val="81119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573D-4222-C913-0F45-A115D72E7F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5F997E-DE22-3543-36D3-4DF5D72474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CDA4-CDDF-E55D-F129-2D0C21F8926E}"/>
              </a:ext>
            </a:extLst>
          </p:cNvPr>
          <p:cNvSpPr>
            <a:spLocks noGrp="1"/>
          </p:cNvSpPr>
          <p:nvPr>
            <p:ph type="dt" sz="half" idx="10"/>
          </p:nvPr>
        </p:nvSpPr>
        <p:spPr/>
        <p:txBody>
          <a:bodyPr/>
          <a:lstStyle/>
          <a:p>
            <a:fld id="{CB74D369-C4C5-40CF-A6EA-6E962B8B6D46}" type="datetime1">
              <a:rPr lang="en-US" smtClean="0"/>
              <a:t>5/16/2024</a:t>
            </a:fld>
            <a:endParaRPr lang="en-US"/>
          </a:p>
        </p:txBody>
      </p:sp>
      <p:sp>
        <p:nvSpPr>
          <p:cNvPr id="5" name="Footer Placeholder 4">
            <a:extLst>
              <a:ext uri="{FF2B5EF4-FFF2-40B4-BE49-F238E27FC236}">
                <a16:creationId xmlns:a16="http://schemas.microsoft.com/office/drawing/2014/main" id="{2F65C6B7-260B-B89B-0463-B0FE0C4D7274}"/>
              </a:ext>
            </a:extLst>
          </p:cNvPr>
          <p:cNvSpPr>
            <a:spLocks noGrp="1"/>
          </p:cNvSpPr>
          <p:nvPr>
            <p:ph type="ftr" sz="quarter" idx="11"/>
          </p:nvPr>
        </p:nvSpPr>
        <p:spPr/>
        <p:txBody>
          <a:bodyPr/>
          <a:lstStyle/>
          <a:p>
            <a:r>
              <a:rPr lang="en-US"/>
              <a:t>Social Club 2024, Lansdowne Childrens Centre</a:t>
            </a:r>
          </a:p>
        </p:txBody>
      </p:sp>
      <p:sp>
        <p:nvSpPr>
          <p:cNvPr id="6" name="Slide Number Placeholder 5">
            <a:extLst>
              <a:ext uri="{FF2B5EF4-FFF2-40B4-BE49-F238E27FC236}">
                <a16:creationId xmlns:a16="http://schemas.microsoft.com/office/drawing/2014/main" id="{6B6F91A2-6DB0-6636-7931-5702280F9427}"/>
              </a:ext>
            </a:extLst>
          </p:cNvPr>
          <p:cNvSpPr>
            <a:spLocks noGrp="1"/>
          </p:cNvSpPr>
          <p:nvPr>
            <p:ph type="sldNum" sz="quarter" idx="12"/>
          </p:nvPr>
        </p:nvSpPr>
        <p:spPr/>
        <p:txBody>
          <a:bodyPr/>
          <a:lstStyle/>
          <a:p>
            <a:fld id="{57EDB6D4-F533-4F32-B9D9-EAE9B1D74B42}" type="slidenum">
              <a:rPr lang="en-US" smtClean="0"/>
              <a:t>‹#›</a:t>
            </a:fld>
            <a:endParaRPr lang="en-US"/>
          </a:p>
        </p:txBody>
      </p:sp>
    </p:spTree>
    <p:extLst>
      <p:ext uri="{BB962C8B-B14F-4D97-AF65-F5344CB8AC3E}">
        <p14:creationId xmlns:p14="http://schemas.microsoft.com/office/powerpoint/2010/main" val="337982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887D8-90D5-8BAD-1611-388213342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BCC642-AE90-7073-841A-513437D978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A8B54-C8BD-B4C4-242E-C70E8444B7F9}"/>
              </a:ext>
            </a:extLst>
          </p:cNvPr>
          <p:cNvSpPr>
            <a:spLocks noGrp="1"/>
          </p:cNvSpPr>
          <p:nvPr>
            <p:ph type="dt" sz="half" idx="10"/>
          </p:nvPr>
        </p:nvSpPr>
        <p:spPr/>
        <p:txBody>
          <a:bodyPr/>
          <a:lstStyle/>
          <a:p>
            <a:fld id="{096B082A-3D0F-462D-B069-30BEE984564C}" type="datetime1">
              <a:rPr lang="en-US" smtClean="0"/>
              <a:t>5/16/2024</a:t>
            </a:fld>
            <a:endParaRPr lang="en-US"/>
          </a:p>
        </p:txBody>
      </p:sp>
      <p:sp>
        <p:nvSpPr>
          <p:cNvPr id="5" name="Footer Placeholder 4">
            <a:extLst>
              <a:ext uri="{FF2B5EF4-FFF2-40B4-BE49-F238E27FC236}">
                <a16:creationId xmlns:a16="http://schemas.microsoft.com/office/drawing/2014/main" id="{87872561-03EA-6958-976F-F60536AAEB8E}"/>
              </a:ext>
            </a:extLst>
          </p:cNvPr>
          <p:cNvSpPr>
            <a:spLocks noGrp="1"/>
          </p:cNvSpPr>
          <p:nvPr>
            <p:ph type="ftr" sz="quarter" idx="11"/>
          </p:nvPr>
        </p:nvSpPr>
        <p:spPr/>
        <p:txBody>
          <a:bodyPr/>
          <a:lstStyle/>
          <a:p>
            <a:r>
              <a:rPr lang="en-US"/>
              <a:t>Social Club 2024, Lansdowne Childrens Centre</a:t>
            </a:r>
          </a:p>
        </p:txBody>
      </p:sp>
      <p:sp>
        <p:nvSpPr>
          <p:cNvPr id="6" name="Slide Number Placeholder 5">
            <a:extLst>
              <a:ext uri="{FF2B5EF4-FFF2-40B4-BE49-F238E27FC236}">
                <a16:creationId xmlns:a16="http://schemas.microsoft.com/office/drawing/2014/main" id="{E29655D3-8242-6088-8E64-0F97A8CB4713}"/>
              </a:ext>
            </a:extLst>
          </p:cNvPr>
          <p:cNvSpPr>
            <a:spLocks noGrp="1"/>
          </p:cNvSpPr>
          <p:nvPr>
            <p:ph type="sldNum" sz="quarter" idx="12"/>
          </p:nvPr>
        </p:nvSpPr>
        <p:spPr/>
        <p:txBody>
          <a:bodyPr/>
          <a:lstStyle/>
          <a:p>
            <a:fld id="{57EDB6D4-F533-4F32-B9D9-EAE9B1D74B42}" type="slidenum">
              <a:rPr lang="en-US" smtClean="0"/>
              <a:t>‹#›</a:t>
            </a:fld>
            <a:endParaRPr lang="en-US"/>
          </a:p>
        </p:txBody>
      </p:sp>
    </p:spTree>
    <p:extLst>
      <p:ext uri="{BB962C8B-B14F-4D97-AF65-F5344CB8AC3E}">
        <p14:creationId xmlns:p14="http://schemas.microsoft.com/office/powerpoint/2010/main" val="246286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87F9-26B6-6CC1-2B45-3E34086CFC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46E56B-7BE9-4027-84EE-56D4DA7C29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51F8D-BD29-7B40-367B-20EDE8DBAA94}"/>
              </a:ext>
            </a:extLst>
          </p:cNvPr>
          <p:cNvSpPr>
            <a:spLocks noGrp="1"/>
          </p:cNvSpPr>
          <p:nvPr>
            <p:ph type="dt" sz="half" idx="10"/>
          </p:nvPr>
        </p:nvSpPr>
        <p:spPr/>
        <p:txBody>
          <a:bodyPr/>
          <a:lstStyle/>
          <a:p>
            <a:fld id="{F80C26DA-6A89-4171-A7B8-C209C84BF014}" type="datetime1">
              <a:rPr lang="en-US" smtClean="0"/>
              <a:t>5/16/2024</a:t>
            </a:fld>
            <a:endParaRPr lang="en-US"/>
          </a:p>
        </p:txBody>
      </p:sp>
      <p:sp>
        <p:nvSpPr>
          <p:cNvPr id="5" name="Footer Placeholder 4">
            <a:extLst>
              <a:ext uri="{FF2B5EF4-FFF2-40B4-BE49-F238E27FC236}">
                <a16:creationId xmlns:a16="http://schemas.microsoft.com/office/drawing/2014/main" id="{014B8F46-E3AC-A1A8-28EE-2277AD0F18DA}"/>
              </a:ext>
            </a:extLst>
          </p:cNvPr>
          <p:cNvSpPr>
            <a:spLocks noGrp="1"/>
          </p:cNvSpPr>
          <p:nvPr>
            <p:ph type="ftr" sz="quarter" idx="11"/>
          </p:nvPr>
        </p:nvSpPr>
        <p:spPr/>
        <p:txBody>
          <a:bodyPr/>
          <a:lstStyle/>
          <a:p>
            <a:r>
              <a:rPr lang="en-US"/>
              <a:t>Social Club 2024, Lansdowne Childrens Centre</a:t>
            </a:r>
          </a:p>
        </p:txBody>
      </p:sp>
      <p:sp>
        <p:nvSpPr>
          <p:cNvPr id="6" name="Slide Number Placeholder 5">
            <a:extLst>
              <a:ext uri="{FF2B5EF4-FFF2-40B4-BE49-F238E27FC236}">
                <a16:creationId xmlns:a16="http://schemas.microsoft.com/office/drawing/2014/main" id="{33E8570B-7D99-4C62-B84F-E847CD287CFF}"/>
              </a:ext>
            </a:extLst>
          </p:cNvPr>
          <p:cNvSpPr>
            <a:spLocks noGrp="1"/>
          </p:cNvSpPr>
          <p:nvPr>
            <p:ph type="sldNum" sz="quarter" idx="12"/>
          </p:nvPr>
        </p:nvSpPr>
        <p:spPr/>
        <p:txBody>
          <a:bodyPr/>
          <a:lstStyle/>
          <a:p>
            <a:fld id="{57EDB6D4-F533-4F32-B9D9-EAE9B1D74B42}" type="slidenum">
              <a:rPr lang="en-US" smtClean="0"/>
              <a:t>‹#›</a:t>
            </a:fld>
            <a:endParaRPr lang="en-US"/>
          </a:p>
        </p:txBody>
      </p:sp>
    </p:spTree>
    <p:extLst>
      <p:ext uri="{BB962C8B-B14F-4D97-AF65-F5344CB8AC3E}">
        <p14:creationId xmlns:p14="http://schemas.microsoft.com/office/powerpoint/2010/main" val="132883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6F90-AD04-FD40-F0D4-B2445C861E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6D665E-F067-D5E4-D8F7-1A01B3B863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7DC0FD-D4E9-9D09-0BFE-4A882D285A6D}"/>
              </a:ext>
            </a:extLst>
          </p:cNvPr>
          <p:cNvSpPr>
            <a:spLocks noGrp="1"/>
          </p:cNvSpPr>
          <p:nvPr>
            <p:ph type="dt" sz="half" idx="10"/>
          </p:nvPr>
        </p:nvSpPr>
        <p:spPr/>
        <p:txBody>
          <a:bodyPr/>
          <a:lstStyle/>
          <a:p>
            <a:fld id="{7AB6A4A1-EF96-489D-B84E-5831053BA7CC}" type="datetime1">
              <a:rPr lang="en-US" smtClean="0"/>
              <a:t>5/16/2024</a:t>
            </a:fld>
            <a:endParaRPr lang="en-US"/>
          </a:p>
        </p:txBody>
      </p:sp>
      <p:sp>
        <p:nvSpPr>
          <p:cNvPr id="5" name="Footer Placeholder 4">
            <a:extLst>
              <a:ext uri="{FF2B5EF4-FFF2-40B4-BE49-F238E27FC236}">
                <a16:creationId xmlns:a16="http://schemas.microsoft.com/office/drawing/2014/main" id="{FF102D45-EEAF-40AD-E855-45EE0B668A06}"/>
              </a:ext>
            </a:extLst>
          </p:cNvPr>
          <p:cNvSpPr>
            <a:spLocks noGrp="1"/>
          </p:cNvSpPr>
          <p:nvPr>
            <p:ph type="ftr" sz="quarter" idx="11"/>
          </p:nvPr>
        </p:nvSpPr>
        <p:spPr/>
        <p:txBody>
          <a:bodyPr/>
          <a:lstStyle/>
          <a:p>
            <a:r>
              <a:rPr lang="en-US"/>
              <a:t>Social Club 2024, Lansdowne Childrens Centre</a:t>
            </a:r>
          </a:p>
        </p:txBody>
      </p:sp>
      <p:sp>
        <p:nvSpPr>
          <p:cNvPr id="6" name="Slide Number Placeholder 5">
            <a:extLst>
              <a:ext uri="{FF2B5EF4-FFF2-40B4-BE49-F238E27FC236}">
                <a16:creationId xmlns:a16="http://schemas.microsoft.com/office/drawing/2014/main" id="{C32BDEFD-6B08-44F7-F654-5F59BBCB17A0}"/>
              </a:ext>
            </a:extLst>
          </p:cNvPr>
          <p:cNvSpPr>
            <a:spLocks noGrp="1"/>
          </p:cNvSpPr>
          <p:nvPr>
            <p:ph type="sldNum" sz="quarter" idx="12"/>
          </p:nvPr>
        </p:nvSpPr>
        <p:spPr/>
        <p:txBody>
          <a:bodyPr/>
          <a:lstStyle/>
          <a:p>
            <a:fld id="{57EDB6D4-F533-4F32-B9D9-EAE9B1D74B42}" type="slidenum">
              <a:rPr lang="en-US" smtClean="0"/>
              <a:t>‹#›</a:t>
            </a:fld>
            <a:endParaRPr lang="en-US"/>
          </a:p>
        </p:txBody>
      </p:sp>
    </p:spTree>
    <p:extLst>
      <p:ext uri="{BB962C8B-B14F-4D97-AF65-F5344CB8AC3E}">
        <p14:creationId xmlns:p14="http://schemas.microsoft.com/office/powerpoint/2010/main" val="319622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E2D6-A22F-978E-C5B1-B2CC386BAB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793B9-7CD2-70CE-3575-6162DD220F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798E51-7CCD-A03D-5EC7-FBAABC1F5A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CAE9F0-37F4-7428-8B66-12BBA931B54A}"/>
              </a:ext>
            </a:extLst>
          </p:cNvPr>
          <p:cNvSpPr>
            <a:spLocks noGrp="1"/>
          </p:cNvSpPr>
          <p:nvPr>
            <p:ph type="dt" sz="half" idx="10"/>
          </p:nvPr>
        </p:nvSpPr>
        <p:spPr/>
        <p:txBody>
          <a:bodyPr/>
          <a:lstStyle/>
          <a:p>
            <a:fld id="{91F6196A-2C4F-4D6E-9B53-4A089B5A0BE1}" type="datetime1">
              <a:rPr lang="en-US" smtClean="0"/>
              <a:t>5/16/2024</a:t>
            </a:fld>
            <a:endParaRPr lang="en-US"/>
          </a:p>
        </p:txBody>
      </p:sp>
      <p:sp>
        <p:nvSpPr>
          <p:cNvPr id="6" name="Footer Placeholder 5">
            <a:extLst>
              <a:ext uri="{FF2B5EF4-FFF2-40B4-BE49-F238E27FC236}">
                <a16:creationId xmlns:a16="http://schemas.microsoft.com/office/drawing/2014/main" id="{D39AE9E7-E12A-0D59-33B1-4A64651B864F}"/>
              </a:ext>
            </a:extLst>
          </p:cNvPr>
          <p:cNvSpPr>
            <a:spLocks noGrp="1"/>
          </p:cNvSpPr>
          <p:nvPr>
            <p:ph type="ftr" sz="quarter" idx="11"/>
          </p:nvPr>
        </p:nvSpPr>
        <p:spPr/>
        <p:txBody>
          <a:bodyPr/>
          <a:lstStyle/>
          <a:p>
            <a:r>
              <a:rPr lang="en-US"/>
              <a:t>Social Club 2024, Lansdowne Childrens Centre</a:t>
            </a:r>
          </a:p>
        </p:txBody>
      </p:sp>
      <p:sp>
        <p:nvSpPr>
          <p:cNvPr id="7" name="Slide Number Placeholder 6">
            <a:extLst>
              <a:ext uri="{FF2B5EF4-FFF2-40B4-BE49-F238E27FC236}">
                <a16:creationId xmlns:a16="http://schemas.microsoft.com/office/drawing/2014/main" id="{0E4DCF1F-281D-F241-1704-65BC777AA51F}"/>
              </a:ext>
            </a:extLst>
          </p:cNvPr>
          <p:cNvSpPr>
            <a:spLocks noGrp="1"/>
          </p:cNvSpPr>
          <p:nvPr>
            <p:ph type="sldNum" sz="quarter" idx="12"/>
          </p:nvPr>
        </p:nvSpPr>
        <p:spPr/>
        <p:txBody>
          <a:bodyPr/>
          <a:lstStyle/>
          <a:p>
            <a:fld id="{57EDB6D4-F533-4F32-B9D9-EAE9B1D74B42}" type="slidenum">
              <a:rPr lang="en-US" smtClean="0"/>
              <a:t>‹#›</a:t>
            </a:fld>
            <a:endParaRPr lang="en-US"/>
          </a:p>
        </p:txBody>
      </p:sp>
    </p:spTree>
    <p:extLst>
      <p:ext uri="{BB962C8B-B14F-4D97-AF65-F5344CB8AC3E}">
        <p14:creationId xmlns:p14="http://schemas.microsoft.com/office/powerpoint/2010/main" val="263579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DB561-623C-E3F0-841C-4726BADDFA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5A0B3F-91DB-EE84-CE3F-761B3D8FD6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5350F5-25A6-90C8-1D21-3BA8AB286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FC9D13-0603-26C0-01A5-C4722F872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55F95A-B529-CD78-9DCD-66F209E7A4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AAB9A0-248B-ED7C-60CC-F1895344C6E8}"/>
              </a:ext>
            </a:extLst>
          </p:cNvPr>
          <p:cNvSpPr>
            <a:spLocks noGrp="1"/>
          </p:cNvSpPr>
          <p:nvPr>
            <p:ph type="dt" sz="half" idx="10"/>
          </p:nvPr>
        </p:nvSpPr>
        <p:spPr/>
        <p:txBody>
          <a:bodyPr/>
          <a:lstStyle/>
          <a:p>
            <a:fld id="{F14EF651-56AC-4F3B-82AC-444313CF4C29}" type="datetime1">
              <a:rPr lang="en-US" smtClean="0"/>
              <a:t>5/16/2024</a:t>
            </a:fld>
            <a:endParaRPr lang="en-US"/>
          </a:p>
        </p:txBody>
      </p:sp>
      <p:sp>
        <p:nvSpPr>
          <p:cNvPr id="8" name="Footer Placeholder 7">
            <a:extLst>
              <a:ext uri="{FF2B5EF4-FFF2-40B4-BE49-F238E27FC236}">
                <a16:creationId xmlns:a16="http://schemas.microsoft.com/office/drawing/2014/main" id="{7430B45A-8F1F-8452-641D-B457F6A0790A}"/>
              </a:ext>
            </a:extLst>
          </p:cNvPr>
          <p:cNvSpPr>
            <a:spLocks noGrp="1"/>
          </p:cNvSpPr>
          <p:nvPr>
            <p:ph type="ftr" sz="quarter" idx="11"/>
          </p:nvPr>
        </p:nvSpPr>
        <p:spPr/>
        <p:txBody>
          <a:bodyPr/>
          <a:lstStyle/>
          <a:p>
            <a:r>
              <a:rPr lang="en-US"/>
              <a:t>Social Club 2024, Lansdowne Childrens Centre</a:t>
            </a:r>
          </a:p>
        </p:txBody>
      </p:sp>
      <p:sp>
        <p:nvSpPr>
          <p:cNvPr id="9" name="Slide Number Placeholder 8">
            <a:extLst>
              <a:ext uri="{FF2B5EF4-FFF2-40B4-BE49-F238E27FC236}">
                <a16:creationId xmlns:a16="http://schemas.microsoft.com/office/drawing/2014/main" id="{ABB4D6F9-FDDF-11A3-BAF7-FDD1C752B6FF}"/>
              </a:ext>
            </a:extLst>
          </p:cNvPr>
          <p:cNvSpPr>
            <a:spLocks noGrp="1"/>
          </p:cNvSpPr>
          <p:nvPr>
            <p:ph type="sldNum" sz="quarter" idx="12"/>
          </p:nvPr>
        </p:nvSpPr>
        <p:spPr/>
        <p:txBody>
          <a:bodyPr/>
          <a:lstStyle/>
          <a:p>
            <a:fld id="{57EDB6D4-F533-4F32-B9D9-EAE9B1D74B42}" type="slidenum">
              <a:rPr lang="en-US" smtClean="0"/>
              <a:t>‹#›</a:t>
            </a:fld>
            <a:endParaRPr lang="en-US"/>
          </a:p>
        </p:txBody>
      </p:sp>
    </p:spTree>
    <p:extLst>
      <p:ext uri="{BB962C8B-B14F-4D97-AF65-F5344CB8AC3E}">
        <p14:creationId xmlns:p14="http://schemas.microsoft.com/office/powerpoint/2010/main" val="280935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0087-F4DF-432C-3A74-A248858182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680F66-C5E4-3D23-D74B-1D8A99654046}"/>
              </a:ext>
            </a:extLst>
          </p:cNvPr>
          <p:cNvSpPr>
            <a:spLocks noGrp="1"/>
          </p:cNvSpPr>
          <p:nvPr>
            <p:ph type="dt" sz="half" idx="10"/>
          </p:nvPr>
        </p:nvSpPr>
        <p:spPr/>
        <p:txBody>
          <a:bodyPr/>
          <a:lstStyle/>
          <a:p>
            <a:fld id="{83A9E487-BD53-4733-8D7A-D64BD34A848E}" type="datetime1">
              <a:rPr lang="en-US" smtClean="0"/>
              <a:t>5/16/2024</a:t>
            </a:fld>
            <a:endParaRPr lang="en-US"/>
          </a:p>
        </p:txBody>
      </p:sp>
      <p:sp>
        <p:nvSpPr>
          <p:cNvPr id="4" name="Footer Placeholder 3">
            <a:extLst>
              <a:ext uri="{FF2B5EF4-FFF2-40B4-BE49-F238E27FC236}">
                <a16:creationId xmlns:a16="http://schemas.microsoft.com/office/drawing/2014/main" id="{D125F961-0B55-874F-BC74-2D0C8D2B469A}"/>
              </a:ext>
            </a:extLst>
          </p:cNvPr>
          <p:cNvSpPr>
            <a:spLocks noGrp="1"/>
          </p:cNvSpPr>
          <p:nvPr>
            <p:ph type="ftr" sz="quarter" idx="11"/>
          </p:nvPr>
        </p:nvSpPr>
        <p:spPr/>
        <p:txBody>
          <a:bodyPr/>
          <a:lstStyle/>
          <a:p>
            <a:r>
              <a:rPr lang="en-US"/>
              <a:t>Social Club 2024, Lansdowne Childrens Centre</a:t>
            </a:r>
          </a:p>
        </p:txBody>
      </p:sp>
      <p:sp>
        <p:nvSpPr>
          <p:cNvPr id="5" name="Slide Number Placeholder 4">
            <a:extLst>
              <a:ext uri="{FF2B5EF4-FFF2-40B4-BE49-F238E27FC236}">
                <a16:creationId xmlns:a16="http://schemas.microsoft.com/office/drawing/2014/main" id="{B049D9BE-A0EA-89C8-67B2-B5898400607F}"/>
              </a:ext>
            </a:extLst>
          </p:cNvPr>
          <p:cNvSpPr>
            <a:spLocks noGrp="1"/>
          </p:cNvSpPr>
          <p:nvPr>
            <p:ph type="sldNum" sz="quarter" idx="12"/>
          </p:nvPr>
        </p:nvSpPr>
        <p:spPr/>
        <p:txBody>
          <a:bodyPr/>
          <a:lstStyle/>
          <a:p>
            <a:fld id="{57EDB6D4-F533-4F32-B9D9-EAE9B1D74B42}" type="slidenum">
              <a:rPr lang="en-US" smtClean="0"/>
              <a:t>‹#›</a:t>
            </a:fld>
            <a:endParaRPr lang="en-US"/>
          </a:p>
        </p:txBody>
      </p:sp>
    </p:spTree>
    <p:extLst>
      <p:ext uri="{BB962C8B-B14F-4D97-AF65-F5344CB8AC3E}">
        <p14:creationId xmlns:p14="http://schemas.microsoft.com/office/powerpoint/2010/main" val="394683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B16B9-951C-77AC-23E2-E96691A362FA}"/>
              </a:ext>
            </a:extLst>
          </p:cNvPr>
          <p:cNvSpPr>
            <a:spLocks noGrp="1"/>
          </p:cNvSpPr>
          <p:nvPr>
            <p:ph type="dt" sz="half" idx="10"/>
          </p:nvPr>
        </p:nvSpPr>
        <p:spPr/>
        <p:txBody>
          <a:bodyPr/>
          <a:lstStyle/>
          <a:p>
            <a:fld id="{B21FA4F3-567A-4829-985C-C8858ABC41B6}" type="datetime1">
              <a:rPr lang="en-US" smtClean="0"/>
              <a:t>5/16/2024</a:t>
            </a:fld>
            <a:endParaRPr lang="en-US"/>
          </a:p>
        </p:txBody>
      </p:sp>
      <p:sp>
        <p:nvSpPr>
          <p:cNvPr id="3" name="Footer Placeholder 2">
            <a:extLst>
              <a:ext uri="{FF2B5EF4-FFF2-40B4-BE49-F238E27FC236}">
                <a16:creationId xmlns:a16="http://schemas.microsoft.com/office/drawing/2014/main" id="{E2F8B783-6C35-5747-1EAE-B9C307E2AA29}"/>
              </a:ext>
            </a:extLst>
          </p:cNvPr>
          <p:cNvSpPr>
            <a:spLocks noGrp="1"/>
          </p:cNvSpPr>
          <p:nvPr>
            <p:ph type="ftr" sz="quarter" idx="11"/>
          </p:nvPr>
        </p:nvSpPr>
        <p:spPr/>
        <p:txBody>
          <a:bodyPr/>
          <a:lstStyle/>
          <a:p>
            <a:r>
              <a:rPr lang="en-US"/>
              <a:t>Social Club 2024, Lansdowne Childrens Centre</a:t>
            </a:r>
          </a:p>
        </p:txBody>
      </p:sp>
      <p:sp>
        <p:nvSpPr>
          <p:cNvPr id="4" name="Slide Number Placeholder 3">
            <a:extLst>
              <a:ext uri="{FF2B5EF4-FFF2-40B4-BE49-F238E27FC236}">
                <a16:creationId xmlns:a16="http://schemas.microsoft.com/office/drawing/2014/main" id="{46086A03-D802-5E53-39EB-09AA28F4D0DE}"/>
              </a:ext>
            </a:extLst>
          </p:cNvPr>
          <p:cNvSpPr>
            <a:spLocks noGrp="1"/>
          </p:cNvSpPr>
          <p:nvPr>
            <p:ph type="sldNum" sz="quarter" idx="12"/>
          </p:nvPr>
        </p:nvSpPr>
        <p:spPr/>
        <p:txBody>
          <a:bodyPr/>
          <a:lstStyle/>
          <a:p>
            <a:fld id="{57EDB6D4-F533-4F32-B9D9-EAE9B1D74B42}" type="slidenum">
              <a:rPr lang="en-US" smtClean="0"/>
              <a:t>‹#›</a:t>
            </a:fld>
            <a:endParaRPr lang="en-US"/>
          </a:p>
        </p:txBody>
      </p:sp>
    </p:spTree>
    <p:extLst>
      <p:ext uri="{BB962C8B-B14F-4D97-AF65-F5344CB8AC3E}">
        <p14:creationId xmlns:p14="http://schemas.microsoft.com/office/powerpoint/2010/main" val="351295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7AC7B-5D08-F85E-781B-40A40835D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5C9C4A-0308-6D25-C472-E9E808E1CB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5EFBBE-BF85-272C-3257-E998E641F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303ED1-6D16-5270-AA03-55631303364A}"/>
              </a:ext>
            </a:extLst>
          </p:cNvPr>
          <p:cNvSpPr>
            <a:spLocks noGrp="1"/>
          </p:cNvSpPr>
          <p:nvPr>
            <p:ph type="dt" sz="half" idx="10"/>
          </p:nvPr>
        </p:nvSpPr>
        <p:spPr/>
        <p:txBody>
          <a:bodyPr/>
          <a:lstStyle/>
          <a:p>
            <a:fld id="{0A8FDCD2-3C62-45BC-8435-77F5AA992EDF}" type="datetime1">
              <a:rPr lang="en-US" smtClean="0"/>
              <a:t>5/16/2024</a:t>
            </a:fld>
            <a:endParaRPr lang="en-US"/>
          </a:p>
        </p:txBody>
      </p:sp>
      <p:sp>
        <p:nvSpPr>
          <p:cNvPr id="6" name="Footer Placeholder 5">
            <a:extLst>
              <a:ext uri="{FF2B5EF4-FFF2-40B4-BE49-F238E27FC236}">
                <a16:creationId xmlns:a16="http://schemas.microsoft.com/office/drawing/2014/main" id="{566BC83B-6C6E-17F4-5FA5-49D0A48FC3E1}"/>
              </a:ext>
            </a:extLst>
          </p:cNvPr>
          <p:cNvSpPr>
            <a:spLocks noGrp="1"/>
          </p:cNvSpPr>
          <p:nvPr>
            <p:ph type="ftr" sz="quarter" idx="11"/>
          </p:nvPr>
        </p:nvSpPr>
        <p:spPr/>
        <p:txBody>
          <a:bodyPr/>
          <a:lstStyle/>
          <a:p>
            <a:r>
              <a:rPr lang="en-US"/>
              <a:t>Social Club 2024, Lansdowne Childrens Centre</a:t>
            </a:r>
          </a:p>
        </p:txBody>
      </p:sp>
      <p:sp>
        <p:nvSpPr>
          <p:cNvPr id="7" name="Slide Number Placeholder 6">
            <a:extLst>
              <a:ext uri="{FF2B5EF4-FFF2-40B4-BE49-F238E27FC236}">
                <a16:creationId xmlns:a16="http://schemas.microsoft.com/office/drawing/2014/main" id="{E0DEF114-2C9E-ECDD-9A21-33EFB78CC4E6}"/>
              </a:ext>
            </a:extLst>
          </p:cNvPr>
          <p:cNvSpPr>
            <a:spLocks noGrp="1"/>
          </p:cNvSpPr>
          <p:nvPr>
            <p:ph type="sldNum" sz="quarter" idx="12"/>
          </p:nvPr>
        </p:nvSpPr>
        <p:spPr/>
        <p:txBody>
          <a:bodyPr/>
          <a:lstStyle/>
          <a:p>
            <a:fld id="{57EDB6D4-F533-4F32-B9D9-EAE9B1D74B42}" type="slidenum">
              <a:rPr lang="en-US" smtClean="0"/>
              <a:t>‹#›</a:t>
            </a:fld>
            <a:endParaRPr lang="en-US"/>
          </a:p>
        </p:txBody>
      </p:sp>
    </p:spTree>
    <p:extLst>
      <p:ext uri="{BB962C8B-B14F-4D97-AF65-F5344CB8AC3E}">
        <p14:creationId xmlns:p14="http://schemas.microsoft.com/office/powerpoint/2010/main" val="414447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4E4D8-9AEC-DC36-24F1-E8A8B3DC9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2584FB-CFF4-0662-7751-D64A12EA5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3AE7D0-A849-EC51-4164-BD19D4077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6B81F-B916-7EF9-1532-4FCE9EFC9442}"/>
              </a:ext>
            </a:extLst>
          </p:cNvPr>
          <p:cNvSpPr>
            <a:spLocks noGrp="1"/>
          </p:cNvSpPr>
          <p:nvPr>
            <p:ph type="dt" sz="half" idx="10"/>
          </p:nvPr>
        </p:nvSpPr>
        <p:spPr/>
        <p:txBody>
          <a:bodyPr/>
          <a:lstStyle/>
          <a:p>
            <a:fld id="{511B7094-A610-44F6-AADD-7FD7CC9DC225}" type="datetime1">
              <a:rPr lang="en-US" smtClean="0"/>
              <a:t>5/16/2024</a:t>
            </a:fld>
            <a:endParaRPr lang="en-US"/>
          </a:p>
        </p:txBody>
      </p:sp>
      <p:sp>
        <p:nvSpPr>
          <p:cNvPr id="6" name="Footer Placeholder 5">
            <a:extLst>
              <a:ext uri="{FF2B5EF4-FFF2-40B4-BE49-F238E27FC236}">
                <a16:creationId xmlns:a16="http://schemas.microsoft.com/office/drawing/2014/main" id="{CFB79CA8-7FAE-2F01-2168-15F6E8A5326A}"/>
              </a:ext>
            </a:extLst>
          </p:cNvPr>
          <p:cNvSpPr>
            <a:spLocks noGrp="1"/>
          </p:cNvSpPr>
          <p:nvPr>
            <p:ph type="ftr" sz="quarter" idx="11"/>
          </p:nvPr>
        </p:nvSpPr>
        <p:spPr/>
        <p:txBody>
          <a:bodyPr/>
          <a:lstStyle/>
          <a:p>
            <a:r>
              <a:rPr lang="en-US"/>
              <a:t>Social Club 2024, Lansdowne Childrens Centre</a:t>
            </a:r>
          </a:p>
        </p:txBody>
      </p:sp>
      <p:sp>
        <p:nvSpPr>
          <p:cNvPr id="7" name="Slide Number Placeholder 6">
            <a:extLst>
              <a:ext uri="{FF2B5EF4-FFF2-40B4-BE49-F238E27FC236}">
                <a16:creationId xmlns:a16="http://schemas.microsoft.com/office/drawing/2014/main" id="{C1B549DC-87D3-4642-5A4D-A2280990164A}"/>
              </a:ext>
            </a:extLst>
          </p:cNvPr>
          <p:cNvSpPr>
            <a:spLocks noGrp="1"/>
          </p:cNvSpPr>
          <p:nvPr>
            <p:ph type="sldNum" sz="quarter" idx="12"/>
          </p:nvPr>
        </p:nvSpPr>
        <p:spPr/>
        <p:txBody>
          <a:bodyPr/>
          <a:lstStyle/>
          <a:p>
            <a:fld id="{57EDB6D4-F533-4F32-B9D9-EAE9B1D74B42}" type="slidenum">
              <a:rPr lang="en-US" smtClean="0"/>
              <a:t>‹#›</a:t>
            </a:fld>
            <a:endParaRPr lang="en-US"/>
          </a:p>
        </p:txBody>
      </p:sp>
    </p:spTree>
    <p:extLst>
      <p:ext uri="{BB962C8B-B14F-4D97-AF65-F5344CB8AC3E}">
        <p14:creationId xmlns:p14="http://schemas.microsoft.com/office/powerpoint/2010/main" val="101724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869DA-E01A-8ACD-4E58-F6DE6181C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E22219-AF23-4401-D730-2F9D1202DB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4C12D-B428-0002-D8EC-5A6EDE243C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C4F78A-CA97-469A-9B87-BFE0908F1BB7}" type="datetime1">
              <a:rPr lang="en-US" smtClean="0"/>
              <a:t>5/16/2024</a:t>
            </a:fld>
            <a:endParaRPr lang="en-US"/>
          </a:p>
        </p:txBody>
      </p:sp>
      <p:sp>
        <p:nvSpPr>
          <p:cNvPr id="5" name="Footer Placeholder 4">
            <a:extLst>
              <a:ext uri="{FF2B5EF4-FFF2-40B4-BE49-F238E27FC236}">
                <a16:creationId xmlns:a16="http://schemas.microsoft.com/office/drawing/2014/main" id="{ED105F97-13C9-C52F-229E-A899B729A9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Social Club 2024, Lansdowne Childrens Centre</a:t>
            </a:r>
          </a:p>
        </p:txBody>
      </p:sp>
      <p:sp>
        <p:nvSpPr>
          <p:cNvPr id="6" name="Slide Number Placeholder 5">
            <a:extLst>
              <a:ext uri="{FF2B5EF4-FFF2-40B4-BE49-F238E27FC236}">
                <a16:creationId xmlns:a16="http://schemas.microsoft.com/office/drawing/2014/main" id="{E90797BA-9393-D91A-09D9-4BC5CE07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EDB6D4-F533-4F32-B9D9-EAE9B1D74B42}" type="slidenum">
              <a:rPr lang="en-US" smtClean="0"/>
              <a:t>‹#›</a:t>
            </a:fld>
            <a:endParaRPr lang="en-US"/>
          </a:p>
        </p:txBody>
      </p:sp>
    </p:spTree>
    <p:extLst>
      <p:ext uri="{BB962C8B-B14F-4D97-AF65-F5344CB8AC3E}">
        <p14:creationId xmlns:p14="http://schemas.microsoft.com/office/powerpoint/2010/main" val="210760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a:extLst>
              <a:ext uri="{FF2B5EF4-FFF2-40B4-BE49-F238E27FC236}">
                <a16:creationId xmlns:a16="http://schemas.microsoft.com/office/drawing/2014/main" id="{837A95C8-EDF9-B932-FD42-7B199A3DB4F9}"/>
              </a:ext>
            </a:extLst>
          </p:cNvPr>
          <p:cNvPicPr>
            <a:picLocks noChangeAspect="1"/>
          </p:cNvPicPr>
          <p:nvPr/>
        </p:nvPicPr>
        <p:blipFill rotWithShape="1">
          <a:blip r:embed="rId2"/>
          <a:srcRect t="18773"/>
          <a:stretch/>
        </p:blipFill>
        <p:spPr>
          <a:xfrm>
            <a:off x="-3047" y="10"/>
            <a:ext cx="12191999" cy="6857990"/>
          </a:xfrm>
          <a:prstGeom prst="rect">
            <a:avLst/>
          </a:prstGeom>
        </p:spPr>
      </p:pic>
      <p:sp>
        <p:nvSpPr>
          <p:cNvPr id="214" name="Rectangle 2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8402D-2334-5DBD-C54C-550B3CF9FC5F}"/>
              </a:ext>
            </a:extLst>
          </p:cNvPr>
          <p:cNvSpPr>
            <a:spLocks noGrp="1"/>
          </p:cNvSpPr>
          <p:nvPr>
            <p:ph type="ctrTitle"/>
          </p:nvPr>
        </p:nvSpPr>
        <p:spPr>
          <a:xfrm>
            <a:off x="1097280" y="325550"/>
            <a:ext cx="10058400" cy="2341501"/>
          </a:xfrm>
          <a:effectLst>
            <a:outerShdw blurRad="50800" dist="38100" dir="2700000" algn="tl" rotWithShape="0">
              <a:prstClr val="black">
                <a:alpha val="40000"/>
              </a:prstClr>
            </a:outerShdw>
          </a:effectLst>
        </p:spPr>
        <p:txBody>
          <a:bodyPr>
            <a:normAutofit/>
          </a:bodyPr>
          <a:lstStyle/>
          <a:p>
            <a:r>
              <a:rPr lang="en-US" sz="5200" dirty="0">
                <a:solidFill>
                  <a:schemeClr val="accent5"/>
                </a:solidFill>
              </a:rPr>
              <a:t>Social Club</a:t>
            </a:r>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1063752" y="2505968"/>
            <a:ext cx="10058400" cy="1282707"/>
          </a:xfrm>
          <a:effectLst>
            <a:outerShdw blurRad="50800" dist="38100" dir="2700000" algn="tl" rotWithShape="0">
              <a:prstClr val="black">
                <a:alpha val="40000"/>
              </a:prstClr>
            </a:outerShdw>
          </a:effectLst>
        </p:spPr>
        <p:txBody>
          <a:bodyPr>
            <a:normAutofit/>
          </a:bodyPr>
          <a:lstStyle/>
          <a:p>
            <a:r>
              <a:rPr lang="en-US" dirty="0">
                <a:solidFill>
                  <a:schemeClr val="accent5"/>
                </a:solidFill>
              </a:rPr>
              <a:t>A framework for empowering youth through social opportunity </a:t>
            </a: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Social Club 2024, Lansdowne Childrens Centre</a:t>
            </a:r>
          </a:p>
        </p:txBody>
      </p:sp>
    </p:spTree>
    <p:extLst>
      <p:ext uri="{BB962C8B-B14F-4D97-AF65-F5344CB8AC3E}">
        <p14:creationId xmlns:p14="http://schemas.microsoft.com/office/powerpoint/2010/main" val="280459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3991138-B9E4-4ADF-696A-0A72DAF735BC}"/>
              </a:ext>
            </a:extLst>
          </p:cNvPr>
          <p:cNvSpPr>
            <a:spLocks noGrp="1"/>
          </p:cNvSpPr>
          <p:nvPr>
            <p:ph type="ftr" sz="quarter" idx="11"/>
          </p:nvPr>
        </p:nvSpPr>
        <p:spPr/>
        <p:txBody>
          <a:bodyPr/>
          <a:lstStyle/>
          <a:p>
            <a:r>
              <a:rPr lang="en-US"/>
              <a:t>Social Club 2024, Lansdowne Childrens Centre</a:t>
            </a:r>
          </a:p>
        </p:txBody>
      </p:sp>
      <p:pic>
        <p:nvPicPr>
          <p:cNvPr id="6" name="Picture 5">
            <a:extLst>
              <a:ext uri="{FF2B5EF4-FFF2-40B4-BE49-F238E27FC236}">
                <a16:creationId xmlns:a16="http://schemas.microsoft.com/office/drawing/2014/main" id="{6F9B1850-C8BF-9EDB-99CC-B1D7FC5315E6}"/>
              </a:ext>
            </a:extLst>
          </p:cNvPr>
          <p:cNvPicPr>
            <a:picLocks noChangeAspect="1"/>
          </p:cNvPicPr>
          <p:nvPr/>
        </p:nvPicPr>
        <p:blipFill>
          <a:blip r:embed="rId2"/>
          <a:stretch>
            <a:fillRect/>
          </a:stretch>
        </p:blipFill>
        <p:spPr>
          <a:xfrm>
            <a:off x="1611200" y="278682"/>
            <a:ext cx="8793861" cy="6260230"/>
          </a:xfrm>
          <a:prstGeom prst="rect">
            <a:avLst/>
          </a:prstGeom>
        </p:spPr>
      </p:pic>
    </p:spTree>
    <p:extLst>
      <p:ext uri="{BB962C8B-B14F-4D97-AF65-F5344CB8AC3E}">
        <p14:creationId xmlns:p14="http://schemas.microsoft.com/office/powerpoint/2010/main" val="3208182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CED1DA-A0BF-EEF7-CEB2-9B68B2A668AB}"/>
              </a:ext>
            </a:extLst>
          </p:cNvPr>
          <p:cNvSpPr>
            <a:spLocks noGrp="1"/>
          </p:cNvSpPr>
          <p:nvPr>
            <p:ph type="ftr" sz="quarter" idx="11"/>
          </p:nvPr>
        </p:nvSpPr>
        <p:spPr/>
        <p:txBody>
          <a:bodyPr/>
          <a:lstStyle/>
          <a:p>
            <a:r>
              <a:rPr lang="en-US"/>
              <a:t>Social Club 2024, Lansdowne Childrens Centre</a:t>
            </a:r>
          </a:p>
        </p:txBody>
      </p:sp>
      <p:pic>
        <p:nvPicPr>
          <p:cNvPr id="4" name="Picture 3">
            <a:extLst>
              <a:ext uri="{FF2B5EF4-FFF2-40B4-BE49-F238E27FC236}">
                <a16:creationId xmlns:a16="http://schemas.microsoft.com/office/drawing/2014/main" id="{751CC643-837C-492F-4994-F84DBFDCE7CF}"/>
              </a:ext>
            </a:extLst>
          </p:cNvPr>
          <p:cNvPicPr>
            <a:picLocks noChangeAspect="1"/>
          </p:cNvPicPr>
          <p:nvPr/>
        </p:nvPicPr>
        <p:blipFill>
          <a:blip r:embed="rId2"/>
          <a:stretch>
            <a:fillRect/>
          </a:stretch>
        </p:blipFill>
        <p:spPr>
          <a:xfrm>
            <a:off x="2477386" y="164607"/>
            <a:ext cx="7136826" cy="6438211"/>
          </a:xfrm>
          <a:prstGeom prst="rect">
            <a:avLst/>
          </a:prstGeom>
        </p:spPr>
      </p:pic>
    </p:spTree>
    <p:extLst>
      <p:ext uri="{BB962C8B-B14F-4D97-AF65-F5344CB8AC3E}">
        <p14:creationId xmlns:p14="http://schemas.microsoft.com/office/powerpoint/2010/main" val="42536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E24523-D132-55DD-80C8-9B8D9697DAFF}"/>
              </a:ext>
            </a:extLst>
          </p:cNvPr>
          <p:cNvSpPr>
            <a:spLocks noGrp="1"/>
          </p:cNvSpPr>
          <p:nvPr>
            <p:ph type="ftr" sz="quarter" idx="11"/>
          </p:nvPr>
        </p:nvSpPr>
        <p:spPr/>
        <p:txBody>
          <a:bodyPr/>
          <a:lstStyle/>
          <a:p>
            <a:r>
              <a:rPr lang="en-US"/>
              <a:t>Social Club 2024, Lansdowne Childrens Centre</a:t>
            </a:r>
          </a:p>
        </p:txBody>
      </p:sp>
      <p:pic>
        <p:nvPicPr>
          <p:cNvPr id="4" name="Picture 3">
            <a:extLst>
              <a:ext uri="{FF2B5EF4-FFF2-40B4-BE49-F238E27FC236}">
                <a16:creationId xmlns:a16="http://schemas.microsoft.com/office/drawing/2014/main" id="{76F5A8E2-146D-A171-77FD-7A693351C34E}"/>
              </a:ext>
            </a:extLst>
          </p:cNvPr>
          <p:cNvPicPr>
            <a:picLocks noChangeAspect="1"/>
          </p:cNvPicPr>
          <p:nvPr/>
        </p:nvPicPr>
        <p:blipFill>
          <a:blip r:embed="rId2"/>
          <a:stretch>
            <a:fillRect/>
          </a:stretch>
        </p:blipFill>
        <p:spPr>
          <a:xfrm>
            <a:off x="2233073" y="485364"/>
            <a:ext cx="7725853" cy="5887272"/>
          </a:xfrm>
          <a:prstGeom prst="rect">
            <a:avLst/>
          </a:prstGeom>
        </p:spPr>
      </p:pic>
    </p:spTree>
    <p:extLst>
      <p:ext uri="{BB962C8B-B14F-4D97-AF65-F5344CB8AC3E}">
        <p14:creationId xmlns:p14="http://schemas.microsoft.com/office/powerpoint/2010/main" val="261607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descr="A colorful dots on a white background&#10;&#10;Description automatically generated">
            <a:extLst>
              <a:ext uri="{FF2B5EF4-FFF2-40B4-BE49-F238E27FC236}">
                <a16:creationId xmlns:a16="http://schemas.microsoft.com/office/drawing/2014/main" id="{837A95C8-EDF9-B932-FD42-7B199A3DB4F9}"/>
              </a:ext>
            </a:extLst>
          </p:cNvPr>
          <p:cNvPicPr>
            <a:picLocks noChangeAspect="1"/>
          </p:cNvPicPr>
          <p:nvPr/>
        </p:nvPicPr>
        <p:blipFill rotWithShape="1">
          <a:blip r:embed="rId2"/>
          <a:srcRect t="9091" r="20426"/>
          <a:stretch/>
        </p:blipFill>
        <p:spPr>
          <a:xfrm>
            <a:off x="3523488" y="10"/>
            <a:ext cx="8668512" cy="6857990"/>
          </a:xfrm>
          <a:prstGeom prst="rect">
            <a:avLst/>
          </a:prstGeom>
        </p:spPr>
      </p:pic>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481029" y="1506625"/>
            <a:ext cx="9756601" cy="4390375"/>
          </a:xfrm>
        </p:spPr>
        <p:txBody>
          <a:bodyPr>
            <a:normAutofit fontScale="92500" lnSpcReduction="20000"/>
          </a:bodyPr>
          <a:lstStyle/>
          <a:p>
            <a:pPr marL="0" indent="0" algn="l">
              <a:buNone/>
            </a:pPr>
            <a:r>
              <a:rPr lang="en-US" sz="2400" b="1" dirty="0"/>
              <a:t>Original Templates</a:t>
            </a:r>
          </a:p>
          <a:p>
            <a:pPr algn="l"/>
            <a:r>
              <a:rPr lang="en-US" sz="2400" dirty="0"/>
              <a:t>One week, 6 hour days</a:t>
            </a:r>
          </a:p>
          <a:p>
            <a:pPr algn="l"/>
            <a:r>
              <a:rPr lang="en-US" sz="2400" dirty="0"/>
              <a:t>Evenings – 1, 2 hour session per week for 8 weeks</a:t>
            </a:r>
          </a:p>
          <a:p>
            <a:pPr marL="0" indent="0" algn="l">
              <a:buNone/>
            </a:pPr>
            <a:endParaRPr lang="en-US" sz="2400" dirty="0"/>
          </a:p>
          <a:p>
            <a:pPr marL="0" indent="0" algn="l">
              <a:buNone/>
            </a:pPr>
            <a:r>
              <a:rPr lang="en-US" sz="2400" b="1" dirty="0"/>
              <a:t>Editions </a:t>
            </a:r>
          </a:p>
          <a:p>
            <a:pPr marL="0" indent="0" algn="l">
              <a:buNone/>
            </a:pPr>
            <a:r>
              <a:rPr lang="en-US" sz="2400" dirty="0"/>
              <a:t>The possibilities are endless! Frameworks can easily be adjusted to have the interest of like-minded peers applied</a:t>
            </a:r>
          </a:p>
          <a:p>
            <a:pPr algn="l"/>
            <a:r>
              <a:rPr lang="en-US" sz="2400" dirty="0"/>
              <a:t>The Arts edition</a:t>
            </a:r>
          </a:p>
          <a:p>
            <a:pPr algn="l"/>
            <a:r>
              <a:rPr lang="en-US" sz="2400" dirty="0"/>
              <a:t>Book club edition </a:t>
            </a:r>
          </a:p>
          <a:p>
            <a:pPr algn="l"/>
            <a:r>
              <a:rPr lang="en-US" sz="2400" dirty="0"/>
              <a:t>Stay active edition</a:t>
            </a:r>
          </a:p>
          <a:p>
            <a:pPr algn="l"/>
            <a:r>
              <a:rPr lang="en-US" sz="2400" dirty="0"/>
              <a:t>Night out edition</a:t>
            </a:r>
          </a:p>
          <a:p>
            <a:pPr algn="l"/>
            <a:r>
              <a:rPr lang="en-US" sz="2400" dirty="0"/>
              <a:t>Makers Market edition  </a:t>
            </a:r>
          </a:p>
          <a:p>
            <a:pPr algn="l"/>
            <a:endParaRPr lang="en-US" sz="2000" dirty="0"/>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1692321" y="6356350"/>
            <a:ext cx="2809017" cy="365125"/>
          </a:xfrm>
        </p:spPr>
        <p:txBody>
          <a:bodyPr>
            <a:normAutofit/>
          </a:bodyPr>
          <a:lstStyle/>
          <a:p>
            <a:pPr algn="r">
              <a:lnSpc>
                <a:spcPct val="90000"/>
              </a:lnSpc>
              <a:spcAft>
                <a:spcPts val="600"/>
              </a:spcAft>
            </a:pPr>
            <a:r>
              <a:rPr lang="en-US" sz="1000">
                <a:solidFill>
                  <a:schemeClr val="tx1">
                    <a:lumMod val="50000"/>
                    <a:lumOff val="50000"/>
                  </a:schemeClr>
                </a:solidFill>
              </a:rPr>
              <a:t>Social Club 2024, Lansdowne Childrens Centre</a:t>
            </a:r>
          </a:p>
        </p:txBody>
      </p:sp>
      <p:sp>
        <p:nvSpPr>
          <p:cNvPr id="3" name="Title 1">
            <a:extLst>
              <a:ext uri="{FF2B5EF4-FFF2-40B4-BE49-F238E27FC236}">
                <a16:creationId xmlns:a16="http://schemas.microsoft.com/office/drawing/2014/main" id="{465F5BB7-0CAE-5E46-9290-F25800C9E721}"/>
              </a:ext>
            </a:extLst>
          </p:cNvPr>
          <p:cNvSpPr txBox="1">
            <a:spLocks/>
          </p:cNvSpPr>
          <p:nvPr/>
        </p:nvSpPr>
        <p:spPr>
          <a:xfrm>
            <a:off x="98460" y="-942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Social Club Frameworks</a:t>
            </a:r>
          </a:p>
        </p:txBody>
      </p:sp>
    </p:spTree>
    <p:extLst>
      <p:ext uri="{BB962C8B-B14F-4D97-AF65-F5344CB8AC3E}">
        <p14:creationId xmlns:p14="http://schemas.microsoft.com/office/powerpoint/2010/main" val="4240648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775464-DC61-CB9E-2E7F-2B42BAA377D3}"/>
              </a:ext>
            </a:extLst>
          </p:cNvPr>
          <p:cNvSpPr>
            <a:spLocks noGrp="1"/>
          </p:cNvSpPr>
          <p:nvPr>
            <p:ph type="ftr" sz="quarter" idx="11"/>
          </p:nvPr>
        </p:nvSpPr>
        <p:spPr>
          <a:xfrm>
            <a:off x="7621772" y="6492875"/>
            <a:ext cx="4114800" cy="365125"/>
          </a:xfrm>
        </p:spPr>
        <p:txBody>
          <a:bodyPr/>
          <a:lstStyle/>
          <a:p>
            <a:r>
              <a:rPr lang="en-US" dirty="0"/>
              <a:t>Social Club 2024, Lansdowne Childrens Centre</a:t>
            </a:r>
          </a:p>
        </p:txBody>
      </p:sp>
      <p:pic>
        <p:nvPicPr>
          <p:cNvPr id="12" name="Picture 11">
            <a:extLst>
              <a:ext uri="{FF2B5EF4-FFF2-40B4-BE49-F238E27FC236}">
                <a16:creationId xmlns:a16="http://schemas.microsoft.com/office/drawing/2014/main" id="{E56FA378-1136-E86F-CC67-03AC6169E005}"/>
              </a:ext>
            </a:extLst>
          </p:cNvPr>
          <p:cNvPicPr>
            <a:picLocks noChangeAspect="1"/>
          </p:cNvPicPr>
          <p:nvPr/>
        </p:nvPicPr>
        <p:blipFill>
          <a:blip r:embed="rId2"/>
          <a:stretch>
            <a:fillRect/>
          </a:stretch>
        </p:blipFill>
        <p:spPr>
          <a:xfrm>
            <a:off x="2576021" y="337706"/>
            <a:ext cx="7039957" cy="6182588"/>
          </a:xfrm>
          <a:prstGeom prst="rect">
            <a:avLst/>
          </a:prstGeom>
        </p:spPr>
      </p:pic>
    </p:spTree>
    <p:extLst>
      <p:ext uri="{BB962C8B-B14F-4D97-AF65-F5344CB8AC3E}">
        <p14:creationId xmlns:p14="http://schemas.microsoft.com/office/powerpoint/2010/main" val="380717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775464-DC61-CB9E-2E7F-2B42BAA377D3}"/>
              </a:ext>
            </a:extLst>
          </p:cNvPr>
          <p:cNvSpPr>
            <a:spLocks noGrp="1"/>
          </p:cNvSpPr>
          <p:nvPr>
            <p:ph type="ftr" sz="quarter" idx="11"/>
          </p:nvPr>
        </p:nvSpPr>
        <p:spPr>
          <a:xfrm>
            <a:off x="7621772" y="6492875"/>
            <a:ext cx="4114800" cy="365125"/>
          </a:xfrm>
        </p:spPr>
        <p:txBody>
          <a:bodyPr/>
          <a:lstStyle/>
          <a:p>
            <a:r>
              <a:rPr lang="en-US" dirty="0"/>
              <a:t>Social Club 2024, Lansdowne Childrens Centre</a:t>
            </a:r>
          </a:p>
        </p:txBody>
      </p:sp>
      <p:pic>
        <p:nvPicPr>
          <p:cNvPr id="3" name="Picture 2">
            <a:extLst>
              <a:ext uri="{FF2B5EF4-FFF2-40B4-BE49-F238E27FC236}">
                <a16:creationId xmlns:a16="http://schemas.microsoft.com/office/drawing/2014/main" id="{FDCD83CC-9FE4-2B3B-5D26-0A142B36404E}"/>
              </a:ext>
            </a:extLst>
          </p:cNvPr>
          <p:cNvPicPr>
            <a:picLocks noChangeAspect="1"/>
          </p:cNvPicPr>
          <p:nvPr/>
        </p:nvPicPr>
        <p:blipFill>
          <a:blip r:embed="rId2"/>
          <a:stretch>
            <a:fillRect/>
          </a:stretch>
        </p:blipFill>
        <p:spPr>
          <a:xfrm>
            <a:off x="2908212" y="0"/>
            <a:ext cx="6375575" cy="6858000"/>
          </a:xfrm>
          <a:prstGeom prst="rect">
            <a:avLst/>
          </a:prstGeom>
        </p:spPr>
      </p:pic>
    </p:spTree>
    <p:extLst>
      <p:ext uri="{BB962C8B-B14F-4D97-AF65-F5344CB8AC3E}">
        <p14:creationId xmlns:p14="http://schemas.microsoft.com/office/powerpoint/2010/main" val="78226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E24523-D132-55DD-80C8-9B8D9697DAFF}"/>
              </a:ext>
            </a:extLst>
          </p:cNvPr>
          <p:cNvSpPr>
            <a:spLocks noGrp="1"/>
          </p:cNvSpPr>
          <p:nvPr>
            <p:ph type="ftr" sz="quarter" idx="11"/>
          </p:nvPr>
        </p:nvSpPr>
        <p:spPr/>
        <p:txBody>
          <a:bodyPr/>
          <a:lstStyle/>
          <a:p>
            <a:r>
              <a:rPr lang="en-US"/>
              <a:t>Social Club 2024, Lansdowne Childrens Centre</a:t>
            </a:r>
          </a:p>
        </p:txBody>
      </p:sp>
      <p:pic>
        <p:nvPicPr>
          <p:cNvPr id="4" name="Picture 3">
            <a:extLst>
              <a:ext uri="{FF2B5EF4-FFF2-40B4-BE49-F238E27FC236}">
                <a16:creationId xmlns:a16="http://schemas.microsoft.com/office/drawing/2014/main" id="{5A6F31E4-C03F-8951-F06C-54B92E066E3B}"/>
              </a:ext>
            </a:extLst>
          </p:cNvPr>
          <p:cNvPicPr>
            <a:picLocks noChangeAspect="1"/>
          </p:cNvPicPr>
          <p:nvPr/>
        </p:nvPicPr>
        <p:blipFill>
          <a:blip r:embed="rId2"/>
          <a:stretch>
            <a:fillRect/>
          </a:stretch>
        </p:blipFill>
        <p:spPr>
          <a:xfrm>
            <a:off x="2190205" y="513943"/>
            <a:ext cx="7811590" cy="5830114"/>
          </a:xfrm>
          <a:prstGeom prst="rect">
            <a:avLst/>
          </a:prstGeom>
        </p:spPr>
      </p:pic>
    </p:spTree>
    <p:extLst>
      <p:ext uri="{BB962C8B-B14F-4D97-AF65-F5344CB8AC3E}">
        <p14:creationId xmlns:p14="http://schemas.microsoft.com/office/powerpoint/2010/main" val="735093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descr="A colorful dots on a white background&#10;&#10;Description automatically generated">
            <a:extLst>
              <a:ext uri="{FF2B5EF4-FFF2-40B4-BE49-F238E27FC236}">
                <a16:creationId xmlns:a16="http://schemas.microsoft.com/office/drawing/2014/main" id="{837A95C8-EDF9-B932-FD42-7B199A3DB4F9}"/>
              </a:ext>
            </a:extLst>
          </p:cNvPr>
          <p:cNvPicPr>
            <a:picLocks noChangeAspect="1"/>
          </p:cNvPicPr>
          <p:nvPr/>
        </p:nvPicPr>
        <p:blipFill rotWithShape="1">
          <a:blip r:embed="rId2"/>
          <a:srcRect t="9091" r="20426"/>
          <a:stretch/>
        </p:blipFill>
        <p:spPr>
          <a:xfrm>
            <a:off x="3523488" y="-33603"/>
            <a:ext cx="8668512" cy="6857990"/>
          </a:xfrm>
          <a:prstGeom prst="rect">
            <a:avLst/>
          </a:prstGeom>
        </p:spPr>
      </p:pic>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447292" y="1894944"/>
            <a:ext cx="9756601" cy="4665344"/>
          </a:xfrm>
        </p:spPr>
        <p:txBody>
          <a:bodyPr>
            <a:normAutofit lnSpcReduction="10000"/>
          </a:bodyPr>
          <a:lstStyle/>
          <a:p>
            <a:pPr algn="l"/>
            <a:r>
              <a:rPr lang="en-US" sz="2400" b="1" dirty="0"/>
              <a:t>Mood check ins</a:t>
            </a:r>
          </a:p>
          <a:p>
            <a:pPr algn="l"/>
            <a:r>
              <a:rPr lang="en-US" dirty="0"/>
              <a:t>Can help to know how to approach the day/client</a:t>
            </a:r>
          </a:p>
          <a:p>
            <a:pPr algn="l"/>
            <a:r>
              <a:rPr lang="en-US" sz="2400" dirty="0"/>
              <a:t>Can acknowledge similar feelings to peers</a:t>
            </a:r>
          </a:p>
          <a:p>
            <a:pPr algn="l"/>
            <a:r>
              <a:rPr lang="en-US" sz="2400" dirty="0"/>
              <a:t>Can recognize ways to improve mood or support</a:t>
            </a:r>
          </a:p>
          <a:p>
            <a:pPr algn="l"/>
            <a:endParaRPr lang="en-US" dirty="0"/>
          </a:p>
          <a:p>
            <a:pPr algn="l"/>
            <a:r>
              <a:rPr lang="en-US" b="1" dirty="0"/>
              <a:t>Self regulation support</a:t>
            </a:r>
          </a:p>
          <a:p>
            <a:pPr algn="l"/>
            <a:r>
              <a:rPr lang="en-US" dirty="0"/>
              <a:t>Encourages clients to recognize and share their feelings</a:t>
            </a:r>
          </a:p>
          <a:p>
            <a:pPr algn="l"/>
            <a:r>
              <a:rPr lang="en-US" dirty="0"/>
              <a:t>Can add suggestions of things to do when identifying a particular way</a:t>
            </a:r>
          </a:p>
          <a:p>
            <a:pPr algn="l"/>
            <a:endParaRPr lang="en-US" sz="2400" dirty="0"/>
          </a:p>
          <a:p>
            <a:pPr algn="l"/>
            <a:r>
              <a:rPr lang="en-US" sz="2400" b="1" dirty="0"/>
              <a:t>Assessment</a:t>
            </a:r>
          </a:p>
          <a:p>
            <a:pPr algn="l"/>
            <a:r>
              <a:rPr lang="en-US" dirty="0"/>
              <a:t>Ex: Will recognize improved frame of mind after physical activity </a:t>
            </a:r>
            <a:endParaRPr lang="en-US" sz="2400" dirty="0"/>
          </a:p>
          <a:p>
            <a:pPr algn="l"/>
            <a:endParaRPr lang="en-US" dirty="0"/>
          </a:p>
          <a:p>
            <a:pPr algn="l"/>
            <a:endParaRPr lang="en-US" sz="2400" dirty="0"/>
          </a:p>
          <a:p>
            <a:pPr algn="l"/>
            <a:endParaRPr lang="en-US" sz="2000" dirty="0"/>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8575739" y="6380801"/>
            <a:ext cx="2809017" cy="365125"/>
          </a:xfrm>
        </p:spPr>
        <p:txBody>
          <a:bodyPr>
            <a:normAutofit/>
          </a:bodyPr>
          <a:lstStyle/>
          <a:p>
            <a:pPr algn="r">
              <a:lnSpc>
                <a:spcPct val="90000"/>
              </a:lnSpc>
              <a:spcAft>
                <a:spcPts val="600"/>
              </a:spcAft>
            </a:pPr>
            <a:r>
              <a:rPr lang="en-US" sz="1000" dirty="0">
                <a:solidFill>
                  <a:schemeClr val="tx1">
                    <a:lumMod val="50000"/>
                    <a:lumOff val="50000"/>
                  </a:schemeClr>
                </a:solidFill>
              </a:rPr>
              <a:t>Social Club 2024, Lansdowne Childrens Centre</a:t>
            </a:r>
          </a:p>
        </p:txBody>
      </p:sp>
      <p:sp>
        <p:nvSpPr>
          <p:cNvPr id="3" name="Title 1">
            <a:extLst>
              <a:ext uri="{FF2B5EF4-FFF2-40B4-BE49-F238E27FC236}">
                <a16:creationId xmlns:a16="http://schemas.microsoft.com/office/drawing/2014/main" id="{89194752-6467-8D0B-F35D-ABED050AD2BD}"/>
              </a:ext>
            </a:extLst>
          </p:cNvPr>
          <p:cNvSpPr txBox="1">
            <a:spLocks/>
          </p:cNvSpPr>
          <p:nvPr/>
        </p:nvSpPr>
        <p:spPr>
          <a:xfrm>
            <a:off x="-2435399" y="-11020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     Mood Meter</a:t>
            </a:r>
          </a:p>
        </p:txBody>
      </p:sp>
    </p:spTree>
    <p:extLst>
      <p:ext uri="{BB962C8B-B14F-4D97-AF65-F5344CB8AC3E}">
        <p14:creationId xmlns:p14="http://schemas.microsoft.com/office/powerpoint/2010/main" val="267623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descr="A colorful dots on a white background&#10;&#10;Description automatically generated">
            <a:extLst>
              <a:ext uri="{FF2B5EF4-FFF2-40B4-BE49-F238E27FC236}">
                <a16:creationId xmlns:a16="http://schemas.microsoft.com/office/drawing/2014/main" id="{837A95C8-EDF9-B932-FD42-7B199A3DB4F9}"/>
              </a:ext>
            </a:extLst>
          </p:cNvPr>
          <p:cNvPicPr>
            <a:picLocks noChangeAspect="1"/>
          </p:cNvPicPr>
          <p:nvPr/>
        </p:nvPicPr>
        <p:blipFill rotWithShape="1">
          <a:blip r:embed="rId2"/>
          <a:srcRect t="9091" r="20426"/>
          <a:stretch/>
        </p:blipFill>
        <p:spPr>
          <a:xfrm>
            <a:off x="3236409" y="0"/>
            <a:ext cx="8668512" cy="6857990"/>
          </a:xfrm>
          <a:prstGeom prst="rect">
            <a:avLst/>
          </a:prstGeom>
        </p:spPr>
      </p:pic>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447292" y="1397671"/>
            <a:ext cx="8484057" cy="5162617"/>
          </a:xfrm>
        </p:spPr>
        <p:txBody>
          <a:bodyPr>
            <a:normAutofit/>
          </a:bodyPr>
          <a:lstStyle/>
          <a:p>
            <a:pPr algn="l"/>
            <a:r>
              <a:rPr lang="en-US" sz="2400" b="1" dirty="0"/>
              <a:t>Select  based on group preferences</a:t>
            </a:r>
          </a:p>
          <a:p>
            <a:pPr algn="l"/>
            <a:r>
              <a:rPr lang="en-US" sz="2400" b="1" dirty="0"/>
              <a:t>Group game </a:t>
            </a:r>
            <a:r>
              <a:rPr lang="en-US" sz="2400" dirty="0"/>
              <a:t>–a game that can be entered at any time</a:t>
            </a:r>
          </a:p>
          <a:p>
            <a:pPr algn="l"/>
            <a:r>
              <a:rPr lang="en-US" sz="2400" dirty="0"/>
              <a:t>Ex: 20 questions, wordle, Pictionary</a:t>
            </a:r>
          </a:p>
          <a:p>
            <a:pPr algn="l"/>
            <a:endParaRPr lang="en-US" dirty="0"/>
          </a:p>
          <a:p>
            <a:pPr algn="l"/>
            <a:r>
              <a:rPr lang="en-US" b="1" dirty="0"/>
              <a:t>Individual activity: </a:t>
            </a:r>
            <a:r>
              <a:rPr lang="en-US" dirty="0"/>
              <a:t>typically uses few supplies such as paper/markers, involves sharing with the group at end, hanging up to reference later</a:t>
            </a:r>
          </a:p>
          <a:p>
            <a:pPr algn="l"/>
            <a:r>
              <a:rPr lang="en-US" dirty="0"/>
              <a:t>This is completed around the meeting table/space as clients arrive. Team will encourage conversation as its completed. Leads into team meeting. </a:t>
            </a:r>
          </a:p>
          <a:p>
            <a:pPr algn="l"/>
            <a:endParaRPr lang="en-US" dirty="0"/>
          </a:p>
          <a:p>
            <a:pPr algn="l"/>
            <a:r>
              <a:rPr lang="en-US" sz="2400" dirty="0"/>
              <a:t>Ex: Wh</a:t>
            </a:r>
            <a:r>
              <a:rPr lang="en-US" dirty="0"/>
              <a:t>at bugs me, complete the comic, doodle prompts</a:t>
            </a:r>
          </a:p>
          <a:p>
            <a:pPr algn="l"/>
            <a:endParaRPr lang="en-US" sz="2400" dirty="0"/>
          </a:p>
          <a:p>
            <a:pPr algn="l"/>
            <a:endParaRPr lang="en-US" dirty="0"/>
          </a:p>
          <a:p>
            <a:pPr algn="l"/>
            <a:endParaRPr lang="en-US" sz="2400" dirty="0"/>
          </a:p>
          <a:p>
            <a:pPr algn="l"/>
            <a:endParaRPr lang="en-US" sz="2000" dirty="0"/>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8575739" y="6380801"/>
            <a:ext cx="2809017" cy="365125"/>
          </a:xfrm>
        </p:spPr>
        <p:txBody>
          <a:bodyPr>
            <a:normAutofit/>
          </a:bodyPr>
          <a:lstStyle/>
          <a:p>
            <a:pPr algn="r">
              <a:lnSpc>
                <a:spcPct val="90000"/>
              </a:lnSpc>
              <a:spcAft>
                <a:spcPts val="600"/>
              </a:spcAft>
            </a:pPr>
            <a:r>
              <a:rPr lang="en-US" sz="1000" dirty="0">
                <a:solidFill>
                  <a:schemeClr val="tx1">
                    <a:lumMod val="50000"/>
                    <a:lumOff val="50000"/>
                  </a:schemeClr>
                </a:solidFill>
              </a:rPr>
              <a:t>Social Club 2024, Lansdowne Childrens Centre</a:t>
            </a:r>
          </a:p>
        </p:txBody>
      </p:sp>
      <p:sp>
        <p:nvSpPr>
          <p:cNvPr id="3" name="Title 1">
            <a:extLst>
              <a:ext uri="{FF2B5EF4-FFF2-40B4-BE49-F238E27FC236}">
                <a16:creationId xmlns:a16="http://schemas.microsoft.com/office/drawing/2014/main" id="{89194752-6467-8D0B-F35D-ABED050AD2BD}"/>
              </a:ext>
            </a:extLst>
          </p:cNvPr>
          <p:cNvSpPr txBox="1">
            <a:spLocks/>
          </p:cNvSpPr>
          <p:nvPr/>
        </p:nvSpPr>
        <p:spPr>
          <a:xfrm>
            <a:off x="-1159492" y="-10013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     Arrival Activities</a:t>
            </a:r>
          </a:p>
        </p:txBody>
      </p:sp>
    </p:spTree>
    <p:extLst>
      <p:ext uri="{BB962C8B-B14F-4D97-AF65-F5344CB8AC3E}">
        <p14:creationId xmlns:p14="http://schemas.microsoft.com/office/powerpoint/2010/main" val="4233307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descr="A colorful dots on a white background&#10;&#10;Description automatically generated">
            <a:extLst>
              <a:ext uri="{FF2B5EF4-FFF2-40B4-BE49-F238E27FC236}">
                <a16:creationId xmlns:a16="http://schemas.microsoft.com/office/drawing/2014/main" id="{837A95C8-EDF9-B932-FD42-7B199A3DB4F9}"/>
              </a:ext>
            </a:extLst>
          </p:cNvPr>
          <p:cNvPicPr>
            <a:picLocks noChangeAspect="1"/>
          </p:cNvPicPr>
          <p:nvPr/>
        </p:nvPicPr>
        <p:blipFill rotWithShape="1">
          <a:blip r:embed="rId2"/>
          <a:srcRect t="9091" r="20426"/>
          <a:stretch/>
        </p:blipFill>
        <p:spPr>
          <a:xfrm>
            <a:off x="3236409" y="0"/>
            <a:ext cx="8668512" cy="6857990"/>
          </a:xfrm>
          <a:prstGeom prst="rect">
            <a:avLst/>
          </a:prstGeom>
        </p:spPr>
      </p:pic>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447292" y="1397671"/>
            <a:ext cx="9756601" cy="5162617"/>
          </a:xfrm>
        </p:spPr>
        <p:txBody>
          <a:bodyPr>
            <a:normAutofit/>
          </a:bodyPr>
          <a:lstStyle/>
          <a:p>
            <a:pPr marL="342900" indent="-342900" algn="l">
              <a:buFont typeface="Arial" panose="020B0604020202020204" pitchFamily="34" charset="0"/>
              <a:buChar char="•"/>
            </a:pPr>
            <a:r>
              <a:rPr lang="en-US" dirty="0"/>
              <a:t>Brainstorm style</a:t>
            </a:r>
          </a:p>
          <a:p>
            <a:pPr marL="342900" indent="-342900" algn="l">
              <a:buFont typeface="Arial" panose="020B0604020202020204" pitchFamily="34" charset="0"/>
              <a:buChar char="•"/>
            </a:pPr>
            <a:r>
              <a:rPr lang="en-US" sz="2400" dirty="0"/>
              <a:t>Question is written on a white board </a:t>
            </a:r>
          </a:p>
          <a:p>
            <a:pPr marL="342900" indent="-342900" algn="l">
              <a:buFont typeface="Arial" panose="020B0604020202020204" pitchFamily="34" charset="0"/>
              <a:buChar char="•"/>
            </a:pPr>
            <a:r>
              <a:rPr lang="en-US" dirty="0"/>
              <a:t>Question is developed based on the areas of growth and/or the theme for learning that day</a:t>
            </a:r>
            <a:endParaRPr lang="en-US" sz="2400" dirty="0"/>
          </a:p>
          <a:p>
            <a:pPr marL="342900" indent="-342900" algn="l">
              <a:buFont typeface="Arial" panose="020B0604020202020204" pitchFamily="34" charset="0"/>
              <a:buChar char="•"/>
            </a:pPr>
            <a:r>
              <a:rPr lang="en-US" dirty="0"/>
              <a:t>Participants are invited to add things to it as they come in. This works well for independent thinking as well as for those individuals who prefer a quieter approach</a:t>
            </a:r>
          </a:p>
          <a:p>
            <a:pPr marL="342900" indent="-342900" algn="l">
              <a:buFont typeface="Arial" panose="020B0604020202020204" pitchFamily="34" charset="0"/>
              <a:buChar char="•"/>
            </a:pPr>
            <a:r>
              <a:rPr lang="en-US" sz="2400" dirty="0"/>
              <a:t>This will be reviewed at the morning meeting, contributions can be made at that time as well</a:t>
            </a:r>
          </a:p>
          <a:p>
            <a:pPr algn="l"/>
            <a:endParaRPr lang="en-US" dirty="0"/>
          </a:p>
          <a:p>
            <a:pPr algn="l"/>
            <a:r>
              <a:rPr lang="en-US" sz="2400" dirty="0"/>
              <a:t>If everyone arrives at once or it is more appropriate for the group this can be completed altogether as well at the morning meeting instead</a:t>
            </a:r>
          </a:p>
          <a:p>
            <a:pPr algn="l"/>
            <a:endParaRPr lang="en-US" dirty="0"/>
          </a:p>
          <a:p>
            <a:pPr algn="l"/>
            <a:endParaRPr lang="en-US" sz="2400" dirty="0"/>
          </a:p>
          <a:p>
            <a:pPr algn="l"/>
            <a:endParaRPr lang="en-US" sz="2000" dirty="0"/>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8575739" y="6380801"/>
            <a:ext cx="2809017" cy="365125"/>
          </a:xfrm>
        </p:spPr>
        <p:txBody>
          <a:bodyPr>
            <a:normAutofit/>
          </a:bodyPr>
          <a:lstStyle/>
          <a:p>
            <a:pPr algn="r">
              <a:lnSpc>
                <a:spcPct val="90000"/>
              </a:lnSpc>
              <a:spcAft>
                <a:spcPts val="600"/>
              </a:spcAft>
            </a:pPr>
            <a:r>
              <a:rPr lang="en-US" sz="1000" dirty="0">
                <a:solidFill>
                  <a:schemeClr val="tx1">
                    <a:lumMod val="50000"/>
                    <a:lumOff val="50000"/>
                  </a:schemeClr>
                </a:solidFill>
              </a:rPr>
              <a:t>Social Club 2024, Lansdowne Childrens Centre</a:t>
            </a:r>
          </a:p>
        </p:txBody>
      </p:sp>
      <p:sp>
        <p:nvSpPr>
          <p:cNvPr id="3" name="Title 1">
            <a:extLst>
              <a:ext uri="{FF2B5EF4-FFF2-40B4-BE49-F238E27FC236}">
                <a16:creationId xmlns:a16="http://schemas.microsoft.com/office/drawing/2014/main" id="{89194752-6467-8D0B-F35D-ABED050AD2BD}"/>
              </a:ext>
            </a:extLst>
          </p:cNvPr>
          <p:cNvSpPr txBox="1">
            <a:spLocks/>
          </p:cNvSpPr>
          <p:nvPr/>
        </p:nvSpPr>
        <p:spPr>
          <a:xfrm>
            <a:off x="-1159492" y="-10013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     Investigation Station </a:t>
            </a:r>
          </a:p>
        </p:txBody>
      </p:sp>
    </p:spTree>
    <p:extLst>
      <p:ext uri="{BB962C8B-B14F-4D97-AF65-F5344CB8AC3E}">
        <p14:creationId xmlns:p14="http://schemas.microsoft.com/office/powerpoint/2010/main" val="121092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descr="A colorful dots on a white background&#10;&#10;Description automatically generated">
            <a:extLst>
              <a:ext uri="{FF2B5EF4-FFF2-40B4-BE49-F238E27FC236}">
                <a16:creationId xmlns:a16="http://schemas.microsoft.com/office/drawing/2014/main" id="{837A95C8-EDF9-B932-FD42-7B199A3DB4F9}"/>
              </a:ext>
            </a:extLst>
          </p:cNvPr>
          <p:cNvPicPr>
            <a:picLocks noChangeAspect="1"/>
          </p:cNvPicPr>
          <p:nvPr/>
        </p:nvPicPr>
        <p:blipFill rotWithShape="1">
          <a:blip r:embed="rId2"/>
          <a:srcRect t="9091" r="20426"/>
          <a:stretch/>
        </p:blipFill>
        <p:spPr>
          <a:xfrm>
            <a:off x="3523488" y="10"/>
            <a:ext cx="8668512" cy="6857990"/>
          </a:xfrm>
          <a:prstGeom prst="rect">
            <a:avLst/>
          </a:prstGeom>
        </p:spPr>
      </p:pic>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481028" y="1538744"/>
            <a:ext cx="11108459" cy="5056418"/>
          </a:xfrm>
        </p:spPr>
        <p:txBody>
          <a:bodyPr>
            <a:normAutofit fontScale="55000" lnSpcReduction="20000"/>
          </a:bodyPr>
          <a:lstStyle/>
          <a:p>
            <a:pPr algn="l"/>
            <a:r>
              <a:rPr lang="en-US" sz="2400" b="1" dirty="0"/>
              <a:t>Let’s Experience a mini Social Club!</a:t>
            </a:r>
          </a:p>
          <a:p>
            <a:pPr algn="l"/>
            <a:endParaRPr lang="en-US" sz="2400" dirty="0"/>
          </a:p>
          <a:p>
            <a:pPr algn="l"/>
            <a:r>
              <a:rPr lang="en-US" sz="2400" b="1" dirty="0"/>
              <a:t>As you arrive and settle in</a:t>
            </a:r>
          </a:p>
          <a:p>
            <a:pPr marL="342900" indent="-342900" algn="l">
              <a:buFont typeface="Arial" panose="020B0604020202020204" pitchFamily="34" charset="0"/>
              <a:buChar char="•"/>
            </a:pPr>
            <a:r>
              <a:rPr lang="en-US" sz="2400" dirty="0"/>
              <a:t>Place your clip on the Mood meter</a:t>
            </a:r>
          </a:p>
          <a:p>
            <a:pPr marL="342900" indent="-342900" algn="l">
              <a:buFont typeface="Arial" panose="020B0604020202020204" pitchFamily="34" charset="0"/>
              <a:buChar char="•"/>
            </a:pPr>
            <a:r>
              <a:rPr lang="en-US" sz="2400" dirty="0"/>
              <a:t>Contribute an idea to the Investigation Station: How might you get to know someone</a:t>
            </a:r>
          </a:p>
          <a:p>
            <a:pPr marL="342900" indent="-342900" algn="l">
              <a:buFont typeface="Arial" panose="020B0604020202020204" pitchFamily="34" charset="0"/>
              <a:buChar char="•"/>
            </a:pPr>
            <a:r>
              <a:rPr lang="en-US" sz="2400" dirty="0"/>
              <a:t>Arrival Activity: Dealers Choice – What Bugs Me or Finish The Comic</a:t>
            </a:r>
            <a:endParaRPr lang="en-US" dirty="0"/>
          </a:p>
          <a:p>
            <a:pPr algn="l"/>
            <a:r>
              <a:rPr lang="en-US" sz="2400" dirty="0"/>
              <a:t>Meeting</a:t>
            </a:r>
          </a:p>
          <a:p>
            <a:pPr marL="342900" indent="-342900" algn="l">
              <a:buFont typeface="Arial" panose="020B0604020202020204" pitchFamily="34" charset="0"/>
              <a:buChar char="•"/>
            </a:pPr>
            <a:r>
              <a:rPr lang="en-US" sz="2400" dirty="0"/>
              <a:t>Arrival Activity Share</a:t>
            </a:r>
          </a:p>
          <a:p>
            <a:pPr marL="342900" indent="-342900" algn="l">
              <a:buFont typeface="Arial" panose="020B0604020202020204" pitchFamily="34" charset="0"/>
              <a:buChar char="•"/>
            </a:pPr>
            <a:r>
              <a:rPr lang="en-US" sz="2400" dirty="0"/>
              <a:t>Ice breaker: one thing in common</a:t>
            </a:r>
          </a:p>
          <a:p>
            <a:pPr marL="342900" indent="-342900" algn="l">
              <a:buFont typeface="Arial" panose="020B0604020202020204" pitchFamily="34" charset="0"/>
              <a:buChar char="•"/>
            </a:pPr>
            <a:r>
              <a:rPr lang="en-US" sz="2400" dirty="0"/>
              <a:t>IS Debrief</a:t>
            </a:r>
          </a:p>
          <a:p>
            <a:pPr marL="342900" indent="-342900" algn="l">
              <a:buFont typeface="Arial" panose="020B0604020202020204" pitchFamily="34" charset="0"/>
              <a:buChar char="•"/>
            </a:pPr>
            <a:r>
              <a:rPr lang="en-US" sz="2400" dirty="0"/>
              <a:t>Group Challenge </a:t>
            </a:r>
          </a:p>
          <a:p>
            <a:pPr algn="l"/>
            <a:r>
              <a:rPr lang="en-US" sz="2400" dirty="0"/>
              <a:t>Activity: Dream World</a:t>
            </a:r>
          </a:p>
          <a:p>
            <a:pPr algn="l"/>
            <a:r>
              <a:rPr lang="en-US" sz="2400" dirty="0"/>
              <a:t>Dream world walk about.</a:t>
            </a:r>
          </a:p>
          <a:p>
            <a:pPr algn="l"/>
            <a:r>
              <a:rPr lang="en-US" dirty="0"/>
              <a:t>2 things we have learned about someone</a:t>
            </a:r>
          </a:p>
          <a:p>
            <a:pPr algn="l"/>
            <a:r>
              <a:rPr lang="en-US" dirty="0"/>
              <a:t>Appreciations</a:t>
            </a:r>
          </a:p>
          <a:p>
            <a:pPr algn="l"/>
            <a:r>
              <a:rPr lang="en-US" dirty="0"/>
              <a:t>_______________________________</a:t>
            </a:r>
          </a:p>
          <a:p>
            <a:pPr algn="l"/>
            <a:r>
              <a:rPr lang="en-US" dirty="0"/>
              <a:t>Social Club presentation</a:t>
            </a:r>
          </a:p>
          <a:p>
            <a:pPr algn="l"/>
            <a:r>
              <a:rPr lang="en-US" dirty="0"/>
              <a:t>Framework Fun</a:t>
            </a:r>
          </a:p>
          <a:p>
            <a:pPr algn="l"/>
            <a:r>
              <a:rPr lang="en-US" dirty="0"/>
              <a:t>Debrief </a:t>
            </a:r>
          </a:p>
          <a:p>
            <a:pPr algn="l"/>
            <a:endParaRPr lang="en-US" sz="2000" dirty="0"/>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8689744" y="6407721"/>
            <a:ext cx="2809017" cy="365125"/>
          </a:xfrm>
        </p:spPr>
        <p:txBody>
          <a:bodyPr>
            <a:normAutofit/>
          </a:bodyPr>
          <a:lstStyle/>
          <a:p>
            <a:pPr algn="r">
              <a:lnSpc>
                <a:spcPct val="90000"/>
              </a:lnSpc>
              <a:spcAft>
                <a:spcPts val="600"/>
              </a:spcAft>
            </a:pPr>
            <a:r>
              <a:rPr lang="en-US" sz="1000" dirty="0">
                <a:solidFill>
                  <a:schemeClr val="tx1">
                    <a:lumMod val="50000"/>
                    <a:lumOff val="50000"/>
                  </a:schemeClr>
                </a:solidFill>
              </a:rPr>
              <a:t>Social Club 2024, Lansdowne Childrens Centre</a:t>
            </a:r>
          </a:p>
        </p:txBody>
      </p:sp>
      <p:sp>
        <p:nvSpPr>
          <p:cNvPr id="9" name="Title 1">
            <a:extLst>
              <a:ext uri="{FF2B5EF4-FFF2-40B4-BE49-F238E27FC236}">
                <a16:creationId xmlns:a16="http://schemas.microsoft.com/office/drawing/2014/main" id="{7FA2B664-F1A8-04DF-07A9-172F222ECBE6}"/>
              </a:ext>
            </a:extLst>
          </p:cNvPr>
          <p:cNvSpPr txBox="1">
            <a:spLocks/>
          </p:cNvSpPr>
          <p:nvPr/>
        </p:nvSpPr>
        <p:spPr>
          <a:xfrm>
            <a:off x="663539" y="-12956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Todays Schedule</a:t>
            </a:r>
          </a:p>
        </p:txBody>
      </p:sp>
    </p:spTree>
    <p:extLst>
      <p:ext uri="{BB962C8B-B14F-4D97-AF65-F5344CB8AC3E}">
        <p14:creationId xmlns:p14="http://schemas.microsoft.com/office/powerpoint/2010/main" val="2886261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 name="Picture 17" descr="A white board with writing on it&#10;&#10;Description automatically generated">
            <a:extLst>
              <a:ext uri="{FF2B5EF4-FFF2-40B4-BE49-F238E27FC236}">
                <a16:creationId xmlns:a16="http://schemas.microsoft.com/office/drawing/2014/main" id="{58691CCB-B544-3546-EB24-74AD0C0E25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182" r="-3" b="11179"/>
          <a:stretch/>
        </p:blipFill>
        <p:spPr bwMode="auto">
          <a:xfrm rot="5400000">
            <a:off x="-1168120" y="1532364"/>
            <a:ext cx="6514565" cy="3793268"/>
          </a:xfrm>
          <a:prstGeom prst="rect">
            <a:avLst/>
          </a:prstGeom>
          <a:noFill/>
        </p:spPr>
      </p:pic>
      <p:pic>
        <p:nvPicPr>
          <p:cNvPr id="10" name="Content Placeholder 9" descr="A white board with writing on it&#10;&#10;Description automatically generated">
            <a:extLst>
              <a:ext uri="{FF2B5EF4-FFF2-40B4-BE49-F238E27FC236}">
                <a16:creationId xmlns:a16="http://schemas.microsoft.com/office/drawing/2014/main" id="{B5AF4CFB-851D-B521-447E-ADB2E42A47FE}"/>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4527" r="17227" b="-3"/>
          <a:stretch/>
        </p:blipFill>
        <p:spPr bwMode="auto">
          <a:xfrm>
            <a:off x="4184538" y="171716"/>
            <a:ext cx="3822924" cy="6514565"/>
          </a:xfrm>
          <a:prstGeom prst="rect">
            <a:avLst/>
          </a:prstGeom>
          <a:noFill/>
        </p:spPr>
      </p:pic>
      <p:sp>
        <p:nvSpPr>
          <p:cNvPr id="5" name="Footer Placeholder 4">
            <a:extLst>
              <a:ext uri="{FF2B5EF4-FFF2-40B4-BE49-F238E27FC236}">
                <a16:creationId xmlns:a16="http://schemas.microsoft.com/office/drawing/2014/main" id="{5AFA82FC-78FE-0F7C-A695-0363D3DE44A9}"/>
              </a:ext>
            </a:extLst>
          </p:cNvPr>
          <p:cNvSpPr>
            <a:spLocks noGrp="1"/>
          </p:cNvSpPr>
          <p:nvPr>
            <p:ph type="ftr" sz="quarter" idx="11"/>
          </p:nvPr>
        </p:nvSpPr>
        <p:spPr>
          <a:xfrm>
            <a:off x="8326068" y="6407015"/>
            <a:ext cx="3762689"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Social Club 2024, Lansdowne Childrens Centre</a:t>
            </a:r>
          </a:p>
        </p:txBody>
      </p:sp>
      <p:pic>
        <p:nvPicPr>
          <p:cNvPr id="8" name="Content Placeholder 7" descr="A white board with writing on it&#10;&#10;Description automatically generated">
            <a:extLst>
              <a:ext uri="{FF2B5EF4-FFF2-40B4-BE49-F238E27FC236}">
                <a16:creationId xmlns:a16="http://schemas.microsoft.com/office/drawing/2014/main" id="{6A7C4470-0E82-C838-C40E-83308958C0D9}"/>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8170" r="14074" b="-3"/>
          <a:stretch/>
        </p:blipFill>
        <p:spPr bwMode="auto">
          <a:xfrm>
            <a:off x="8199465" y="171716"/>
            <a:ext cx="3799007" cy="6235299"/>
          </a:xfrm>
          <a:prstGeom prst="rect">
            <a:avLst/>
          </a:prstGeom>
          <a:noFill/>
        </p:spPr>
      </p:pic>
    </p:spTree>
    <p:extLst>
      <p:ext uri="{BB962C8B-B14F-4D97-AF65-F5344CB8AC3E}">
        <p14:creationId xmlns:p14="http://schemas.microsoft.com/office/powerpoint/2010/main" val="211843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F1AD38A-823F-DFC4-CF98-59BBE3DF1E48}"/>
              </a:ext>
            </a:extLst>
          </p:cNvPr>
          <p:cNvPicPr>
            <a:picLocks noGrp="1" noChangeAspect="1"/>
          </p:cNvPicPr>
          <p:nvPr>
            <p:ph sz="half" idx="1"/>
          </p:nvPr>
        </p:nvPicPr>
        <p:blipFill>
          <a:blip r:embed="rId2"/>
          <a:stretch>
            <a:fillRect/>
          </a:stretch>
        </p:blipFill>
        <p:spPr>
          <a:xfrm rot="20488341">
            <a:off x="4156713" y="1361795"/>
            <a:ext cx="4282665" cy="4351338"/>
          </a:xfrm>
        </p:spPr>
      </p:pic>
      <p:pic>
        <p:nvPicPr>
          <p:cNvPr id="9" name="Content Placeholder 8">
            <a:extLst>
              <a:ext uri="{FF2B5EF4-FFF2-40B4-BE49-F238E27FC236}">
                <a16:creationId xmlns:a16="http://schemas.microsoft.com/office/drawing/2014/main" id="{7F88DD79-09AA-214B-B470-51ECB4D75619}"/>
              </a:ext>
            </a:extLst>
          </p:cNvPr>
          <p:cNvPicPr>
            <a:picLocks noGrp="1" noChangeAspect="1"/>
          </p:cNvPicPr>
          <p:nvPr>
            <p:ph sz="half" idx="2"/>
          </p:nvPr>
        </p:nvPicPr>
        <p:blipFill>
          <a:blip r:embed="rId3"/>
          <a:stretch>
            <a:fillRect/>
          </a:stretch>
        </p:blipFill>
        <p:spPr>
          <a:xfrm>
            <a:off x="8323324" y="306963"/>
            <a:ext cx="3396641" cy="4351338"/>
          </a:xfrm>
        </p:spPr>
      </p:pic>
      <p:sp>
        <p:nvSpPr>
          <p:cNvPr id="5" name="Footer Placeholder 4">
            <a:extLst>
              <a:ext uri="{FF2B5EF4-FFF2-40B4-BE49-F238E27FC236}">
                <a16:creationId xmlns:a16="http://schemas.microsoft.com/office/drawing/2014/main" id="{5AFA82FC-78FE-0F7C-A695-0363D3DE44A9}"/>
              </a:ext>
            </a:extLst>
          </p:cNvPr>
          <p:cNvSpPr>
            <a:spLocks noGrp="1"/>
          </p:cNvSpPr>
          <p:nvPr>
            <p:ph type="ftr" sz="quarter" idx="11"/>
          </p:nvPr>
        </p:nvSpPr>
        <p:spPr>
          <a:xfrm>
            <a:off x="7813158" y="6280804"/>
            <a:ext cx="4114800" cy="365125"/>
          </a:xfrm>
        </p:spPr>
        <p:txBody>
          <a:bodyPr/>
          <a:lstStyle/>
          <a:p>
            <a:r>
              <a:rPr lang="en-US" dirty="0"/>
              <a:t>Social Club 2024, Lansdowne Childrens Centre</a:t>
            </a:r>
          </a:p>
        </p:txBody>
      </p:sp>
      <p:pic>
        <p:nvPicPr>
          <p:cNvPr id="11" name="Picture 10">
            <a:extLst>
              <a:ext uri="{FF2B5EF4-FFF2-40B4-BE49-F238E27FC236}">
                <a16:creationId xmlns:a16="http://schemas.microsoft.com/office/drawing/2014/main" id="{3DD75705-56E1-6C6D-EEE4-72702801FC02}"/>
              </a:ext>
            </a:extLst>
          </p:cNvPr>
          <p:cNvPicPr>
            <a:picLocks noChangeAspect="1"/>
          </p:cNvPicPr>
          <p:nvPr/>
        </p:nvPicPr>
        <p:blipFill>
          <a:blip r:embed="rId4"/>
          <a:stretch>
            <a:fillRect/>
          </a:stretch>
        </p:blipFill>
        <p:spPr>
          <a:xfrm>
            <a:off x="326838" y="306963"/>
            <a:ext cx="3945926" cy="5139588"/>
          </a:xfrm>
          <a:prstGeom prst="rect">
            <a:avLst/>
          </a:prstGeom>
        </p:spPr>
      </p:pic>
    </p:spTree>
    <p:extLst>
      <p:ext uri="{BB962C8B-B14F-4D97-AF65-F5344CB8AC3E}">
        <p14:creationId xmlns:p14="http://schemas.microsoft.com/office/powerpoint/2010/main" val="3290664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descr="A colorful dots on a white background&#10;&#10;Description automatically generated">
            <a:extLst>
              <a:ext uri="{FF2B5EF4-FFF2-40B4-BE49-F238E27FC236}">
                <a16:creationId xmlns:a16="http://schemas.microsoft.com/office/drawing/2014/main" id="{837A95C8-EDF9-B932-FD42-7B199A3DB4F9}"/>
              </a:ext>
            </a:extLst>
          </p:cNvPr>
          <p:cNvPicPr>
            <a:picLocks noChangeAspect="1"/>
          </p:cNvPicPr>
          <p:nvPr/>
        </p:nvPicPr>
        <p:blipFill rotWithShape="1">
          <a:blip r:embed="rId2"/>
          <a:srcRect t="9091" r="20426"/>
          <a:stretch/>
        </p:blipFill>
        <p:spPr>
          <a:xfrm>
            <a:off x="3236409" y="0"/>
            <a:ext cx="8668512" cy="6857990"/>
          </a:xfrm>
          <a:prstGeom prst="rect">
            <a:avLst/>
          </a:prstGeom>
        </p:spPr>
      </p:pic>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447292" y="1397671"/>
            <a:ext cx="8484057" cy="5162617"/>
          </a:xfrm>
        </p:spPr>
        <p:txBody>
          <a:bodyPr>
            <a:normAutofit lnSpcReduction="10000"/>
          </a:bodyPr>
          <a:lstStyle/>
          <a:p>
            <a:pPr algn="l"/>
            <a:r>
              <a:rPr lang="en-US" b="1" dirty="0"/>
              <a:t>This can be used as both a way to practice skills as well as assess progress. Challenges can be designed in such a way that they are directing goal attainment</a:t>
            </a:r>
          </a:p>
          <a:p>
            <a:pPr algn="l"/>
            <a:endParaRPr lang="en-US" b="1" dirty="0"/>
          </a:p>
          <a:p>
            <a:pPr algn="l"/>
            <a:r>
              <a:rPr lang="en-US" b="1" dirty="0"/>
              <a:t>The group challenge does not require time set aside as it should be things that are occurring through the day</a:t>
            </a:r>
          </a:p>
          <a:p>
            <a:pPr algn="l"/>
            <a:r>
              <a:rPr lang="en-US" b="1" dirty="0"/>
              <a:t>Challenge Yourself: </a:t>
            </a:r>
            <a:r>
              <a:rPr lang="en-US" dirty="0"/>
              <a:t>An individual chart where challenges are checked off by participant as they feel they have accomplished them</a:t>
            </a:r>
          </a:p>
          <a:p>
            <a:pPr algn="l"/>
            <a:r>
              <a:rPr lang="en-US" b="1" dirty="0"/>
              <a:t>Group Challenge board: </a:t>
            </a:r>
            <a:r>
              <a:rPr lang="en-US" dirty="0"/>
              <a:t>an existing space on wall where each day a new challenge is added</a:t>
            </a:r>
          </a:p>
          <a:p>
            <a:pPr algn="l"/>
            <a:r>
              <a:rPr lang="en-US" b="1" dirty="0"/>
              <a:t>Social Squares </a:t>
            </a:r>
            <a:r>
              <a:rPr lang="en-US" dirty="0"/>
              <a:t>This is an activity card game where clients select a social challenge from a card deck during down times and as they complete them they tack to wall. At least one must be done per day! </a:t>
            </a:r>
          </a:p>
          <a:p>
            <a:pPr algn="l"/>
            <a:endParaRPr lang="en-US" dirty="0"/>
          </a:p>
          <a:p>
            <a:pPr algn="l"/>
            <a:endParaRPr lang="en-US" sz="2400" dirty="0"/>
          </a:p>
          <a:p>
            <a:pPr algn="l"/>
            <a:endParaRPr lang="en-US" sz="2000" dirty="0"/>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8575739" y="6380801"/>
            <a:ext cx="2809017" cy="365125"/>
          </a:xfrm>
        </p:spPr>
        <p:txBody>
          <a:bodyPr>
            <a:normAutofit/>
          </a:bodyPr>
          <a:lstStyle/>
          <a:p>
            <a:pPr algn="r">
              <a:lnSpc>
                <a:spcPct val="90000"/>
              </a:lnSpc>
              <a:spcAft>
                <a:spcPts val="600"/>
              </a:spcAft>
            </a:pPr>
            <a:r>
              <a:rPr lang="en-US" sz="1000" dirty="0">
                <a:solidFill>
                  <a:schemeClr val="tx1">
                    <a:lumMod val="50000"/>
                    <a:lumOff val="50000"/>
                  </a:schemeClr>
                </a:solidFill>
              </a:rPr>
              <a:t>Social Club 2024, Lansdowne Childrens Centre</a:t>
            </a:r>
          </a:p>
        </p:txBody>
      </p:sp>
      <p:sp>
        <p:nvSpPr>
          <p:cNvPr id="3" name="Title 1">
            <a:extLst>
              <a:ext uri="{FF2B5EF4-FFF2-40B4-BE49-F238E27FC236}">
                <a16:creationId xmlns:a16="http://schemas.microsoft.com/office/drawing/2014/main" id="{89194752-6467-8D0B-F35D-ABED050AD2BD}"/>
              </a:ext>
            </a:extLst>
          </p:cNvPr>
          <p:cNvSpPr txBox="1">
            <a:spLocks/>
          </p:cNvSpPr>
          <p:nvPr/>
        </p:nvSpPr>
        <p:spPr>
          <a:xfrm>
            <a:off x="-1159492" y="-10013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     Group Challenge</a:t>
            </a:r>
          </a:p>
        </p:txBody>
      </p:sp>
    </p:spTree>
    <p:extLst>
      <p:ext uri="{BB962C8B-B14F-4D97-AF65-F5344CB8AC3E}">
        <p14:creationId xmlns:p14="http://schemas.microsoft.com/office/powerpoint/2010/main" val="280740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white board with writing on it&#10;&#10;Description automatically generated">
            <a:extLst>
              <a:ext uri="{FF2B5EF4-FFF2-40B4-BE49-F238E27FC236}">
                <a16:creationId xmlns:a16="http://schemas.microsoft.com/office/drawing/2014/main" id="{0FDB0643-C9A0-84A0-125E-8BF67C4F3339}"/>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rot="5400000">
            <a:off x="6840345" y="995648"/>
            <a:ext cx="5817521" cy="4363141"/>
          </a:xfrm>
        </p:spPr>
      </p:pic>
      <p:sp>
        <p:nvSpPr>
          <p:cNvPr id="7" name="Footer Placeholder 6">
            <a:extLst>
              <a:ext uri="{FF2B5EF4-FFF2-40B4-BE49-F238E27FC236}">
                <a16:creationId xmlns:a16="http://schemas.microsoft.com/office/drawing/2014/main" id="{8A859504-E584-2F4E-1E0C-FDAEBF7FDCFA}"/>
              </a:ext>
            </a:extLst>
          </p:cNvPr>
          <p:cNvSpPr>
            <a:spLocks noGrp="1"/>
          </p:cNvSpPr>
          <p:nvPr>
            <p:ph type="ftr" sz="quarter" idx="11"/>
          </p:nvPr>
        </p:nvSpPr>
        <p:spPr>
          <a:xfrm>
            <a:off x="8077200" y="6389401"/>
            <a:ext cx="4114800" cy="365125"/>
          </a:xfrm>
        </p:spPr>
        <p:txBody>
          <a:bodyPr/>
          <a:lstStyle/>
          <a:p>
            <a:r>
              <a:rPr lang="en-US" dirty="0"/>
              <a:t>Social Club 2024, Lansdowne Childrens Centre</a:t>
            </a:r>
          </a:p>
        </p:txBody>
      </p:sp>
      <p:pic>
        <p:nvPicPr>
          <p:cNvPr id="16" name="Content Placeholder 15" descr="A stack of white paper with black text&#10;&#10;Description automatically generated">
            <a:extLst>
              <a:ext uri="{FF2B5EF4-FFF2-40B4-BE49-F238E27FC236}">
                <a16:creationId xmlns:a16="http://schemas.microsoft.com/office/drawing/2014/main" id="{27AA8AFB-6CE0-DCB4-C63A-FD4C17E051B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67649" y="268458"/>
            <a:ext cx="4363141" cy="5817522"/>
          </a:xfrm>
          <a:prstGeom prst="rect">
            <a:avLst/>
          </a:prstGeom>
          <a:noFill/>
          <a:ln>
            <a:noFill/>
          </a:ln>
        </p:spPr>
      </p:pic>
      <p:pic>
        <p:nvPicPr>
          <p:cNvPr id="18" name="Picture 17">
            <a:extLst>
              <a:ext uri="{FF2B5EF4-FFF2-40B4-BE49-F238E27FC236}">
                <a16:creationId xmlns:a16="http://schemas.microsoft.com/office/drawing/2014/main" id="{CA335253-BB06-2CFE-9457-75CCB95D242B}"/>
              </a:ext>
            </a:extLst>
          </p:cNvPr>
          <p:cNvPicPr>
            <a:picLocks noChangeAspect="1"/>
          </p:cNvPicPr>
          <p:nvPr/>
        </p:nvPicPr>
        <p:blipFill>
          <a:blip r:embed="rId4"/>
          <a:stretch>
            <a:fillRect/>
          </a:stretch>
        </p:blipFill>
        <p:spPr>
          <a:xfrm>
            <a:off x="3793700" y="772020"/>
            <a:ext cx="4144418" cy="5313960"/>
          </a:xfrm>
          <a:prstGeom prst="rect">
            <a:avLst/>
          </a:prstGeom>
        </p:spPr>
      </p:pic>
    </p:spTree>
    <p:extLst>
      <p:ext uri="{BB962C8B-B14F-4D97-AF65-F5344CB8AC3E}">
        <p14:creationId xmlns:p14="http://schemas.microsoft.com/office/powerpoint/2010/main" val="3017170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4083" y="1474755"/>
            <a:ext cx="3943552" cy="3927961"/>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9194752-6467-8D0B-F35D-ABED050AD2BD}"/>
              </a:ext>
            </a:extLst>
          </p:cNvPr>
          <p:cNvSpPr txBox="1">
            <a:spLocks/>
          </p:cNvSpPr>
          <p:nvPr/>
        </p:nvSpPr>
        <p:spPr>
          <a:xfrm>
            <a:off x="159609" y="85143"/>
            <a:ext cx="5936391" cy="32314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400" kern="1200">
                <a:solidFill>
                  <a:schemeClr val="tx1"/>
                </a:solidFill>
                <a:latin typeface="+mj-lt"/>
                <a:ea typeface="+mj-ea"/>
                <a:cs typeface="+mj-cs"/>
              </a:rPr>
              <a:t>Social Club Laws and Standards Act</a:t>
            </a:r>
            <a:endParaRPr lang="en-US" sz="4400" kern="1200" dirty="0">
              <a:solidFill>
                <a:schemeClr val="tx1"/>
              </a:solidFill>
              <a:latin typeface="+mj-lt"/>
              <a:ea typeface="+mj-ea"/>
              <a:cs typeface="+mj-cs"/>
            </a:endParaRPr>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237140" y="2218169"/>
            <a:ext cx="5936391" cy="3896192"/>
          </a:xfrm>
        </p:spPr>
        <p:txBody>
          <a:bodyPr vert="horz" lIns="91440" tIns="45720" rIns="91440" bIns="45720" rtlCol="0" anchor="ctr">
            <a:normAutofit/>
          </a:bodyPr>
          <a:lstStyle/>
          <a:p>
            <a:pPr algn="l"/>
            <a:r>
              <a:rPr lang="en-US" sz="2000" kern="1200">
                <a:solidFill>
                  <a:schemeClr val="tx1"/>
                </a:solidFill>
                <a:latin typeface="+mn-lt"/>
                <a:ea typeface="+mn-ea"/>
                <a:cs typeface="+mn-cs"/>
              </a:rPr>
              <a:t>This name was developed by clients. </a:t>
            </a:r>
          </a:p>
          <a:p>
            <a:pPr algn="l"/>
            <a:r>
              <a:rPr lang="en-US" sz="2000" kern="1200">
                <a:solidFill>
                  <a:schemeClr val="tx1"/>
                </a:solidFill>
                <a:latin typeface="+mn-lt"/>
                <a:ea typeface="+mn-ea"/>
                <a:cs typeface="+mn-cs"/>
              </a:rPr>
              <a:t>We asked “Rules sounds to strict, what else could we call it?” </a:t>
            </a:r>
            <a:endParaRPr lang="en-US" sz="2000" kern="1200">
              <a:solidFill>
                <a:schemeClr val="tx1"/>
              </a:solidFill>
              <a:highlight>
                <a:srgbClr val="FFFF00"/>
              </a:highlight>
              <a:latin typeface="+mn-lt"/>
              <a:ea typeface="+mn-ea"/>
              <a:cs typeface="+mn-cs"/>
            </a:endParaRPr>
          </a:p>
          <a:p>
            <a:pPr algn="l"/>
            <a:endParaRPr lang="en-US" sz="2000">
              <a:highlight>
                <a:srgbClr val="FFFF00"/>
              </a:highlight>
            </a:endParaRPr>
          </a:p>
          <a:p>
            <a:pPr algn="l"/>
            <a:r>
              <a:rPr lang="en-US" sz="2000" b="1" kern="1200">
                <a:solidFill>
                  <a:schemeClr val="tx1"/>
                </a:solidFill>
                <a:latin typeface="+mn-lt"/>
                <a:ea typeface="+mn-ea"/>
                <a:cs typeface="+mn-cs"/>
              </a:rPr>
              <a:t>We want to feel…</a:t>
            </a:r>
          </a:p>
          <a:p>
            <a:pPr algn="l"/>
            <a:r>
              <a:rPr lang="en-US" sz="2000" b="1"/>
              <a:t>So we have to make sure we…</a:t>
            </a:r>
          </a:p>
          <a:p>
            <a:pPr algn="l"/>
            <a:endParaRPr lang="en-US" sz="2000" b="1" kern="1200">
              <a:solidFill>
                <a:schemeClr val="tx1"/>
              </a:solidFill>
              <a:latin typeface="+mn-lt"/>
              <a:ea typeface="+mn-ea"/>
              <a:cs typeface="+mn-cs"/>
            </a:endParaRPr>
          </a:p>
          <a:p>
            <a:pPr marL="342900" indent="-342900" algn="l">
              <a:buFont typeface="Arial" panose="020B0604020202020204" pitchFamily="34" charset="0"/>
              <a:buChar char="•"/>
            </a:pPr>
            <a:r>
              <a:rPr lang="en-US" sz="2000"/>
              <a:t>Clients brainstorm together</a:t>
            </a:r>
          </a:p>
          <a:p>
            <a:pPr marL="342900" indent="-342900" algn="l">
              <a:buFont typeface="Arial" panose="020B0604020202020204" pitchFamily="34" charset="0"/>
              <a:buChar char="•"/>
            </a:pPr>
            <a:r>
              <a:rPr lang="en-US" sz="2000" kern="1200">
                <a:solidFill>
                  <a:schemeClr val="tx1"/>
                </a:solidFill>
                <a:latin typeface="+mn-lt"/>
                <a:ea typeface="+mn-ea"/>
                <a:cs typeface="+mn-cs"/>
              </a:rPr>
              <a:t>No wrong answers –but may need help framing in the positive</a:t>
            </a:r>
          </a:p>
          <a:p>
            <a:pPr algn="l"/>
            <a:endParaRPr lang="en-US" sz="1400" kern="1200">
              <a:solidFill>
                <a:schemeClr val="tx1"/>
              </a:solidFill>
              <a:highlight>
                <a:srgbClr val="FFFF00"/>
              </a:highlight>
              <a:latin typeface="+mn-lt"/>
              <a:ea typeface="+mn-ea"/>
              <a:cs typeface="+mn-cs"/>
            </a:endParaRPr>
          </a:p>
          <a:p>
            <a:pPr algn="l"/>
            <a:endParaRPr lang="en-US" sz="1400" kern="1200">
              <a:solidFill>
                <a:schemeClr val="tx1"/>
              </a:solidFill>
              <a:latin typeface="+mn-lt"/>
              <a:ea typeface="+mn-ea"/>
              <a:cs typeface="+mn-cs"/>
            </a:endParaRPr>
          </a:p>
          <a:p>
            <a:pPr algn="l"/>
            <a:endParaRPr lang="en-US" sz="1400" kern="1200" dirty="0">
              <a:solidFill>
                <a:schemeClr val="tx1"/>
              </a:solidFill>
              <a:latin typeface="+mn-lt"/>
              <a:ea typeface="+mn-ea"/>
              <a:cs typeface="+mn-cs"/>
            </a:endParaRPr>
          </a:p>
        </p:txBody>
      </p:sp>
      <p:cxnSp>
        <p:nvCxnSpPr>
          <p:cNvPr id="1033" name="Straight Connector 1032">
            <a:extLst>
              <a:ext uri="{FF2B5EF4-FFF2-40B4-BE49-F238E27FC236}">
                <a16:creationId xmlns:a16="http://schemas.microsoft.com/office/drawing/2014/main" id="{8748256A-88AC-4254-406B-0E8EE2CC2B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5334" y="1940933"/>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Social Club 2024, Lansdowne Childrens Centre</a:t>
            </a:r>
          </a:p>
        </p:txBody>
      </p:sp>
      <p:pic>
        <p:nvPicPr>
          <p:cNvPr id="1026" name="Picture 2">
            <a:extLst>
              <a:ext uri="{FF2B5EF4-FFF2-40B4-BE49-F238E27FC236}">
                <a16:creationId xmlns:a16="http://schemas.microsoft.com/office/drawing/2014/main" id="{D8E3052D-E4FE-F409-8765-2BCDDC9797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78" r="-1" b="-1"/>
          <a:stretch/>
        </p:blipFill>
        <p:spPr bwMode="auto">
          <a:xfrm>
            <a:off x="6488935" y="85143"/>
            <a:ext cx="5576056" cy="67776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324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447292" y="1397671"/>
            <a:ext cx="8484057" cy="5162617"/>
          </a:xfrm>
        </p:spPr>
        <p:txBody>
          <a:bodyPr>
            <a:normAutofit/>
          </a:bodyPr>
          <a:lstStyle/>
          <a:p>
            <a:pPr algn="l"/>
            <a:endParaRPr lang="en-US" dirty="0"/>
          </a:p>
          <a:p>
            <a:pPr algn="l"/>
            <a:endParaRPr lang="en-US" sz="2400" dirty="0"/>
          </a:p>
          <a:p>
            <a:pPr algn="l"/>
            <a:endParaRPr lang="en-US" sz="2000" dirty="0"/>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8575739" y="6380801"/>
            <a:ext cx="2809017" cy="365125"/>
          </a:xfrm>
        </p:spPr>
        <p:txBody>
          <a:bodyPr>
            <a:normAutofit/>
          </a:bodyPr>
          <a:lstStyle/>
          <a:p>
            <a:pPr algn="r">
              <a:lnSpc>
                <a:spcPct val="90000"/>
              </a:lnSpc>
              <a:spcAft>
                <a:spcPts val="600"/>
              </a:spcAft>
            </a:pPr>
            <a:r>
              <a:rPr lang="en-US" sz="1000" dirty="0">
                <a:solidFill>
                  <a:schemeClr val="tx1">
                    <a:lumMod val="50000"/>
                    <a:lumOff val="50000"/>
                  </a:schemeClr>
                </a:solidFill>
              </a:rPr>
              <a:t>Social Club 2024, Lansdowne Childrens Centre</a:t>
            </a:r>
          </a:p>
        </p:txBody>
      </p:sp>
      <p:sp>
        <p:nvSpPr>
          <p:cNvPr id="3" name="Title 1">
            <a:extLst>
              <a:ext uri="{FF2B5EF4-FFF2-40B4-BE49-F238E27FC236}">
                <a16:creationId xmlns:a16="http://schemas.microsoft.com/office/drawing/2014/main" id="{89194752-6467-8D0B-F35D-ABED050AD2BD}"/>
              </a:ext>
            </a:extLst>
          </p:cNvPr>
          <p:cNvSpPr txBox="1">
            <a:spLocks/>
          </p:cNvSpPr>
          <p:nvPr/>
        </p:nvSpPr>
        <p:spPr>
          <a:xfrm>
            <a:off x="-1159492" y="-10013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     Main Activities</a:t>
            </a:r>
          </a:p>
        </p:txBody>
      </p:sp>
      <p:sp>
        <p:nvSpPr>
          <p:cNvPr id="20" name="TextBox 19">
            <a:extLst>
              <a:ext uri="{FF2B5EF4-FFF2-40B4-BE49-F238E27FC236}">
                <a16:creationId xmlns:a16="http://schemas.microsoft.com/office/drawing/2014/main" id="{DF50278D-9CA3-4353-9524-190EDCBC3F42}"/>
              </a:ext>
            </a:extLst>
          </p:cNvPr>
          <p:cNvSpPr txBox="1"/>
          <p:nvPr/>
        </p:nvSpPr>
        <p:spPr>
          <a:xfrm>
            <a:off x="6521257" y="2585420"/>
            <a:ext cx="5714768" cy="2562946"/>
          </a:xfrm>
          <a:prstGeom prst="rect">
            <a:avLst/>
          </a:prstGeom>
          <a:noFill/>
        </p:spPr>
        <p:txBody>
          <a:bodyPr wrap="square">
            <a:spAutoFit/>
          </a:bodyPr>
          <a:lstStyle/>
          <a:p>
            <a:pPr marL="0" marR="0" algn="l">
              <a:lnSpc>
                <a:spcPct val="115000"/>
              </a:lnSpc>
              <a:spcBef>
                <a:spcPts val="0"/>
              </a:spcBef>
              <a:spcAft>
                <a:spcPts val="1000"/>
              </a:spcAft>
            </a:pPr>
            <a:r>
              <a:rPr lang="en-US" sz="1800" b="1" dirty="0">
                <a:effectLst/>
              </a:rPr>
              <a:t>Self Identity and Share</a:t>
            </a:r>
          </a:p>
          <a:p>
            <a:pPr marL="0" marR="0" algn="l">
              <a:lnSpc>
                <a:spcPct val="115000"/>
              </a:lnSpc>
              <a:spcBef>
                <a:spcPts val="0"/>
              </a:spcBef>
              <a:spcAft>
                <a:spcPts val="1000"/>
              </a:spcAft>
            </a:pPr>
            <a:r>
              <a:rPr lang="en-US" sz="1800" dirty="0">
                <a:effectLst/>
              </a:rPr>
              <a:t>Activity will:</a:t>
            </a:r>
          </a:p>
          <a:p>
            <a:pPr marL="342900" marR="0" lvl="0" indent="-342900" algn="l">
              <a:lnSpc>
                <a:spcPct val="115000"/>
              </a:lnSpc>
              <a:spcBef>
                <a:spcPts val="0"/>
              </a:spcBef>
              <a:spcAft>
                <a:spcPts val="1000"/>
              </a:spcAft>
              <a:buFont typeface="Symbol" panose="05050102010706020507" pitchFamily="18" charset="2"/>
              <a:buChar char=""/>
            </a:pPr>
            <a:r>
              <a:rPr lang="en-US" sz="1800" dirty="0">
                <a:effectLst/>
              </a:rPr>
              <a:t>Include an element  of thinking about your self-identity/sharing with group (what are my </a:t>
            </a:r>
            <a:r>
              <a:rPr lang="en-US" sz="1800" dirty="0" err="1">
                <a:effectLst/>
              </a:rPr>
              <a:t>strenghts</a:t>
            </a:r>
            <a:r>
              <a:rPr lang="en-US" sz="1800" dirty="0">
                <a:effectLst/>
              </a:rPr>
              <a:t>, my qualities/skills, </a:t>
            </a:r>
            <a:r>
              <a:rPr lang="en-US" sz="1800" dirty="0" err="1">
                <a:effectLst/>
              </a:rPr>
              <a:t>etc</a:t>
            </a:r>
            <a:r>
              <a:rPr lang="en-US" sz="1800" dirty="0">
                <a:effectLst/>
              </a:rPr>
              <a:t>) –activity will attempt to encourage thinking about the strengths we have in regards to the  areas of growth skill set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D72C13A2-5D7A-3917-ED20-D8A553ECCFD3}"/>
              </a:ext>
            </a:extLst>
          </p:cNvPr>
          <p:cNvSpPr txBox="1"/>
          <p:nvPr/>
        </p:nvSpPr>
        <p:spPr>
          <a:xfrm>
            <a:off x="205627" y="1212033"/>
            <a:ext cx="6271605" cy="2562240"/>
          </a:xfrm>
          <a:prstGeom prst="rect">
            <a:avLst/>
          </a:prstGeom>
          <a:noFill/>
        </p:spPr>
        <p:txBody>
          <a:bodyPr wrap="square">
            <a:spAutoFit/>
          </a:bodyPr>
          <a:lstStyle/>
          <a:p>
            <a:pPr marL="0" marR="0" algn="l">
              <a:lnSpc>
                <a:spcPct val="115000"/>
              </a:lnSpc>
              <a:spcBef>
                <a:spcPts val="0"/>
              </a:spcBef>
              <a:spcAft>
                <a:spcPts val="1000"/>
              </a:spcAft>
            </a:pPr>
            <a:r>
              <a:rPr lang="en-US" sz="1800" b="1" dirty="0">
                <a:effectLst/>
              </a:rPr>
              <a:t>Social Activity </a:t>
            </a:r>
            <a:r>
              <a:rPr lang="en-US" sz="1800" dirty="0">
                <a:effectLst/>
              </a:rPr>
              <a:t>(with interests theme)</a:t>
            </a:r>
          </a:p>
          <a:p>
            <a:pPr marL="0" marR="0" algn="l">
              <a:lnSpc>
                <a:spcPct val="115000"/>
              </a:lnSpc>
              <a:spcBef>
                <a:spcPts val="0"/>
              </a:spcBef>
              <a:spcAft>
                <a:spcPts val="1000"/>
              </a:spcAft>
            </a:pPr>
            <a:r>
              <a:rPr lang="en-US" sz="1800" dirty="0">
                <a:effectLst/>
              </a:rPr>
              <a:t>Activity will:</a:t>
            </a:r>
          </a:p>
          <a:p>
            <a:pPr marL="342900" marR="0" lvl="0" indent="-342900" algn="l">
              <a:lnSpc>
                <a:spcPct val="115000"/>
              </a:lnSpc>
              <a:spcBef>
                <a:spcPts val="0"/>
              </a:spcBef>
              <a:spcAft>
                <a:spcPts val="0"/>
              </a:spcAft>
              <a:buFont typeface="Symbol" panose="05050102010706020507" pitchFamily="18" charset="2"/>
              <a:buChar char=""/>
            </a:pPr>
            <a:r>
              <a:rPr lang="en-US" sz="1800" dirty="0">
                <a:effectLst/>
              </a:rPr>
              <a:t>Have an element addressing one or more areas for growth</a:t>
            </a:r>
          </a:p>
          <a:p>
            <a:pPr marL="342900" marR="0" lvl="0" indent="-342900" algn="l">
              <a:lnSpc>
                <a:spcPct val="115000"/>
              </a:lnSpc>
              <a:spcBef>
                <a:spcPts val="0"/>
              </a:spcBef>
              <a:spcAft>
                <a:spcPts val="0"/>
              </a:spcAft>
              <a:buFont typeface="Symbol" panose="05050102010706020507" pitchFamily="18" charset="2"/>
              <a:buChar char=""/>
            </a:pPr>
            <a:r>
              <a:rPr lang="en-US" sz="1800" dirty="0">
                <a:effectLst/>
              </a:rPr>
              <a:t>Activity direction will be chosen based on participant interests (Cooking/Science/DIY/Visual Arts)</a:t>
            </a:r>
          </a:p>
          <a:p>
            <a:pPr marL="342900" marR="0" lvl="0" indent="-342900" algn="l">
              <a:lnSpc>
                <a:spcPct val="115000"/>
              </a:lnSpc>
              <a:spcBef>
                <a:spcPts val="0"/>
              </a:spcBef>
              <a:spcAft>
                <a:spcPts val="0"/>
              </a:spcAft>
              <a:buFont typeface="Symbol" panose="05050102010706020507" pitchFamily="18" charset="2"/>
              <a:buChar char=""/>
            </a:pPr>
            <a:r>
              <a:rPr lang="en-US" sz="1800" dirty="0">
                <a:effectLst/>
              </a:rPr>
              <a:t>Activity will have an end pr</a:t>
            </a:r>
            <a:r>
              <a:rPr lang="en-US" sz="900" dirty="0">
                <a:effectLst/>
              </a:rPr>
              <a:t>oduct </a:t>
            </a:r>
            <a:endParaRPr lang="en-US" sz="1200" dirty="0">
              <a:effectLst/>
            </a:endParaRPr>
          </a:p>
          <a:p>
            <a:pPr marL="342900" marR="0" lvl="0" indent="-342900" algn="l">
              <a:lnSpc>
                <a:spcPct val="115000"/>
              </a:lnSpc>
              <a:spcBef>
                <a:spcPts val="0"/>
              </a:spcBef>
              <a:spcAft>
                <a:spcPts val="1000"/>
              </a:spcAft>
              <a:buFont typeface="Symbol" panose="05050102010706020507" pitchFamily="18" charset="2"/>
              <a:buChar char=""/>
            </a:pPr>
            <a:r>
              <a:rPr lang="en-US" sz="1800" dirty="0">
                <a:effectLst/>
              </a:rPr>
              <a:t>Will include a debrief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59AEBD24-2DEF-F2EA-2407-53CE99978AFD}"/>
              </a:ext>
            </a:extLst>
          </p:cNvPr>
          <p:cNvSpPr txBox="1"/>
          <p:nvPr/>
        </p:nvSpPr>
        <p:spPr>
          <a:xfrm>
            <a:off x="278152" y="4098184"/>
            <a:ext cx="6676220" cy="2562240"/>
          </a:xfrm>
          <a:prstGeom prst="rect">
            <a:avLst/>
          </a:prstGeom>
          <a:noFill/>
        </p:spPr>
        <p:txBody>
          <a:bodyPr wrap="square">
            <a:spAutoFit/>
          </a:bodyPr>
          <a:lstStyle/>
          <a:p>
            <a:pPr marL="0" marR="0" algn="l">
              <a:lnSpc>
                <a:spcPct val="115000"/>
              </a:lnSpc>
              <a:spcBef>
                <a:spcPts val="0"/>
              </a:spcBef>
              <a:spcAft>
                <a:spcPts val="1000"/>
              </a:spcAft>
            </a:pPr>
            <a:r>
              <a:rPr lang="en-US" sz="1800" b="1" dirty="0">
                <a:effectLst/>
              </a:rPr>
              <a:t>Conversations</a:t>
            </a:r>
          </a:p>
          <a:p>
            <a:pPr marL="0" marR="0" algn="l">
              <a:lnSpc>
                <a:spcPct val="115000"/>
              </a:lnSpc>
              <a:spcBef>
                <a:spcPts val="0"/>
              </a:spcBef>
              <a:spcAft>
                <a:spcPts val="1000"/>
              </a:spcAft>
            </a:pPr>
            <a:r>
              <a:rPr lang="en-US" sz="1800" dirty="0">
                <a:effectLst/>
              </a:rPr>
              <a:t>Activity will:</a:t>
            </a:r>
          </a:p>
          <a:p>
            <a:pPr marL="342900" marR="0" lvl="0" indent="-342900" algn="l">
              <a:lnSpc>
                <a:spcPct val="115000"/>
              </a:lnSpc>
              <a:spcBef>
                <a:spcPts val="0"/>
              </a:spcBef>
              <a:spcAft>
                <a:spcPts val="0"/>
              </a:spcAft>
              <a:buFont typeface="Symbol" panose="05050102010706020507" pitchFamily="18" charset="2"/>
              <a:buChar char=""/>
            </a:pPr>
            <a:r>
              <a:rPr lang="en-US" sz="1800" dirty="0">
                <a:effectLst/>
              </a:rPr>
              <a:t>Promote appropriate conversation skills </a:t>
            </a:r>
          </a:p>
          <a:p>
            <a:pPr marL="342900" marR="0" lvl="0" indent="-342900" algn="l">
              <a:lnSpc>
                <a:spcPct val="115000"/>
              </a:lnSpc>
              <a:spcBef>
                <a:spcPts val="0"/>
              </a:spcBef>
              <a:spcAft>
                <a:spcPts val="0"/>
              </a:spcAft>
              <a:buFont typeface="Symbol" panose="05050102010706020507" pitchFamily="18" charset="2"/>
              <a:buChar char=""/>
            </a:pPr>
            <a:r>
              <a:rPr lang="en-US" sz="1800" dirty="0">
                <a:effectLst/>
              </a:rPr>
              <a:t>Provide opportunity to practice conversation in a relaxed game format</a:t>
            </a:r>
          </a:p>
          <a:p>
            <a:pPr marL="342900" marR="0" lvl="0" indent="-342900" algn="l">
              <a:lnSpc>
                <a:spcPct val="115000"/>
              </a:lnSpc>
              <a:spcBef>
                <a:spcPts val="0"/>
              </a:spcBef>
              <a:spcAft>
                <a:spcPts val="0"/>
              </a:spcAft>
              <a:buFont typeface="Symbol" panose="05050102010706020507" pitchFamily="18" charset="2"/>
              <a:buChar char=""/>
            </a:pPr>
            <a:r>
              <a:rPr lang="en-US" sz="1800" dirty="0">
                <a:effectLst/>
              </a:rPr>
              <a:t>Developed to meet the abilities of all participants</a:t>
            </a:r>
          </a:p>
          <a:p>
            <a:pPr marL="342900" marR="0" lvl="0" indent="-342900" algn="l">
              <a:lnSpc>
                <a:spcPct val="115000"/>
              </a:lnSpc>
              <a:spcBef>
                <a:spcPts val="0"/>
              </a:spcBef>
              <a:spcAft>
                <a:spcPts val="1000"/>
              </a:spcAft>
              <a:buFont typeface="Symbol" panose="05050102010706020507" pitchFamily="18" charset="2"/>
              <a:buChar char=""/>
            </a:pPr>
            <a:r>
              <a:rPr lang="en-US" sz="1800" dirty="0">
                <a:effectLst/>
              </a:rPr>
              <a:t>Will include a debrief addressing areas for growth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0156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0DC41512-35D6-79D4-D707-9CC23BBAB53E}"/>
              </a:ext>
            </a:extLst>
          </p:cNvPr>
          <p:cNvPicPr>
            <a:picLocks noChangeAspect="1"/>
          </p:cNvPicPr>
          <p:nvPr/>
        </p:nvPicPr>
        <p:blipFill>
          <a:blip r:embed="rId2"/>
          <a:stretch>
            <a:fillRect/>
          </a:stretch>
        </p:blipFill>
        <p:spPr>
          <a:xfrm>
            <a:off x="2435399" y="332586"/>
            <a:ext cx="7951565" cy="6525414"/>
          </a:xfrm>
          <a:prstGeom prst="rect">
            <a:avLst/>
          </a:prstGeom>
        </p:spPr>
      </p:pic>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8575739" y="6380801"/>
            <a:ext cx="2809017" cy="365125"/>
          </a:xfrm>
        </p:spPr>
        <p:txBody>
          <a:bodyPr>
            <a:normAutofit/>
          </a:bodyPr>
          <a:lstStyle/>
          <a:p>
            <a:pPr algn="r">
              <a:lnSpc>
                <a:spcPct val="90000"/>
              </a:lnSpc>
              <a:spcAft>
                <a:spcPts val="600"/>
              </a:spcAft>
            </a:pPr>
            <a:r>
              <a:rPr lang="en-US" sz="1000" dirty="0">
                <a:solidFill>
                  <a:schemeClr val="tx1">
                    <a:lumMod val="50000"/>
                    <a:lumOff val="50000"/>
                  </a:schemeClr>
                </a:solidFill>
              </a:rPr>
              <a:t>Social Club 2024, Lansdowne Childrens Centre</a:t>
            </a:r>
          </a:p>
        </p:txBody>
      </p:sp>
    </p:spTree>
    <p:extLst>
      <p:ext uri="{BB962C8B-B14F-4D97-AF65-F5344CB8AC3E}">
        <p14:creationId xmlns:p14="http://schemas.microsoft.com/office/powerpoint/2010/main" val="894361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descr="A colorful dots on a white background&#10;&#10;Description automatically generated">
            <a:extLst>
              <a:ext uri="{FF2B5EF4-FFF2-40B4-BE49-F238E27FC236}">
                <a16:creationId xmlns:a16="http://schemas.microsoft.com/office/drawing/2014/main" id="{837A95C8-EDF9-B932-FD42-7B199A3DB4F9}"/>
              </a:ext>
            </a:extLst>
          </p:cNvPr>
          <p:cNvPicPr>
            <a:picLocks noChangeAspect="1"/>
          </p:cNvPicPr>
          <p:nvPr/>
        </p:nvPicPr>
        <p:blipFill rotWithShape="1">
          <a:blip r:embed="rId2"/>
          <a:srcRect t="9091" r="20426"/>
          <a:stretch/>
        </p:blipFill>
        <p:spPr>
          <a:xfrm>
            <a:off x="3544823" y="0"/>
            <a:ext cx="8668512" cy="6857990"/>
          </a:xfrm>
          <a:prstGeom prst="rect">
            <a:avLst/>
          </a:prstGeom>
        </p:spPr>
      </p:pic>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477980" y="1797978"/>
            <a:ext cx="8668512" cy="1762027"/>
          </a:xfrm>
        </p:spPr>
        <p:txBody>
          <a:bodyPr>
            <a:normAutofit/>
          </a:bodyPr>
          <a:lstStyle/>
          <a:p>
            <a:pPr marL="0" marR="0" algn="l">
              <a:lnSpc>
                <a:spcPct val="115000"/>
              </a:lnSpc>
              <a:spcBef>
                <a:spcPts val="0"/>
              </a:spcBef>
              <a:spcAft>
                <a:spcPts val="1000"/>
              </a:spcAft>
            </a:pPr>
            <a:r>
              <a:rPr lang="en-US" sz="2000" dirty="0">
                <a:effectLst/>
              </a:rPr>
              <a:t>Activity will include: </a:t>
            </a:r>
            <a:endParaRPr lang="en-US" sz="3600" dirty="0">
              <a:effectLst/>
            </a:endParaRPr>
          </a:p>
          <a:p>
            <a:pPr marL="342900" marR="0" lvl="0" indent="-342900" algn="l">
              <a:lnSpc>
                <a:spcPct val="115000"/>
              </a:lnSpc>
              <a:spcBef>
                <a:spcPts val="0"/>
              </a:spcBef>
              <a:spcAft>
                <a:spcPts val="0"/>
              </a:spcAft>
              <a:buFont typeface="Symbol" panose="05050102010706020507" pitchFamily="18" charset="2"/>
              <a:buChar char=""/>
            </a:pPr>
            <a:r>
              <a:rPr lang="en-US" sz="2000" dirty="0">
                <a:effectLst/>
              </a:rPr>
              <a:t>an appreciation prompt (can focus on session challenge for the day)</a:t>
            </a:r>
            <a:endParaRPr lang="en-US" sz="3600" dirty="0">
              <a:effectLst/>
            </a:endParaRPr>
          </a:p>
          <a:p>
            <a:pPr marL="342900" marR="0" lvl="0" indent="-342900" algn="l">
              <a:lnSpc>
                <a:spcPct val="115000"/>
              </a:lnSpc>
              <a:spcBef>
                <a:spcPts val="0"/>
              </a:spcBef>
              <a:spcAft>
                <a:spcPts val="1000"/>
              </a:spcAft>
              <a:buFont typeface="Symbol" panose="05050102010706020507" pitchFamily="18" charset="2"/>
              <a:buChar char=""/>
            </a:pPr>
            <a:r>
              <a:rPr lang="en-US" sz="2000" dirty="0">
                <a:effectLst/>
              </a:rPr>
              <a:t>opportunity for client lead game if ending early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2000" dirty="0"/>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8647925" y="6393314"/>
            <a:ext cx="2809017" cy="365125"/>
          </a:xfrm>
        </p:spPr>
        <p:txBody>
          <a:bodyPr>
            <a:normAutofit/>
          </a:bodyPr>
          <a:lstStyle/>
          <a:p>
            <a:pPr algn="r">
              <a:lnSpc>
                <a:spcPct val="90000"/>
              </a:lnSpc>
              <a:spcAft>
                <a:spcPts val="600"/>
              </a:spcAft>
            </a:pPr>
            <a:r>
              <a:rPr lang="en-US" sz="1000" dirty="0">
                <a:solidFill>
                  <a:schemeClr val="tx1">
                    <a:lumMod val="50000"/>
                    <a:lumOff val="50000"/>
                  </a:schemeClr>
                </a:solidFill>
              </a:rPr>
              <a:t>Social Club 2024, Lansdowne Childrens Centre</a:t>
            </a:r>
          </a:p>
        </p:txBody>
      </p:sp>
      <p:sp>
        <p:nvSpPr>
          <p:cNvPr id="7" name="Title 1">
            <a:extLst>
              <a:ext uri="{FF2B5EF4-FFF2-40B4-BE49-F238E27FC236}">
                <a16:creationId xmlns:a16="http://schemas.microsoft.com/office/drawing/2014/main" id="{4E4E201E-3C43-900B-C407-7BC58E14B72B}"/>
              </a:ext>
            </a:extLst>
          </p:cNvPr>
          <p:cNvSpPr txBox="1">
            <a:spLocks/>
          </p:cNvSpPr>
          <p:nvPr/>
        </p:nvSpPr>
        <p:spPr>
          <a:xfrm>
            <a:off x="1403279" y="282123"/>
            <a:ext cx="10515600" cy="9396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Appreciations</a:t>
            </a:r>
          </a:p>
        </p:txBody>
      </p:sp>
    </p:spTree>
    <p:extLst>
      <p:ext uri="{BB962C8B-B14F-4D97-AF65-F5344CB8AC3E}">
        <p14:creationId xmlns:p14="http://schemas.microsoft.com/office/powerpoint/2010/main" val="3873186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E24523-D132-55DD-80C8-9B8D9697DAFF}"/>
              </a:ext>
            </a:extLst>
          </p:cNvPr>
          <p:cNvSpPr>
            <a:spLocks noGrp="1"/>
          </p:cNvSpPr>
          <p:nvPr>
            <p:ph type="ftr" sz="quarter" idx="11"/>
          </p:nvPr>
        </p:nvSpPr>
        <p:spPr>
          <a:xfrm>
            <a:off x="8077200" y="6439451"/>
            <a:ext cx="4114800" cy="365125"/>
          </a:xfrm>
        </p:spPr>
        <p:txBody>
          <a:bodyPr/>
          <a:lstStyle/>
          <a:p>
            <a:r>
              <a:rPr lang="en-US" dirty="0"/>
              <a:t>Social Club 2024, Lansdowne Childrens Centre</a:t>
            </a:r>
          </a:p>
        </p:txBody>
      </p:sp>
      <p:pic>
        <p:nvPicPr>
          <p:cNvPr id="5" name="Picture 4">
            <a:extLst>
              <a:ext uri="{FF2B5EF4-FFF2-40B4-BE49-F238E27FC236}">
                <a16:creationId xmlns:a16="http://schemas.microsoft.com/office/drawing/2014/main" id="{13821736-4F77-F3B8-7D57-41D00C2FA841}"/>
              </a:ext>
            </a:extLst>
          </p:cNvPr>
          <p:cNvPicPr>
            <a:picLocks noChangeAspect="1"/>
          </p:cNvPicPr>
          <p:nvPr/>
        </p:nvPicPr>
        <p:blipFill>
          <a:blip r:embed="rId2"/>
          <a:stretch>
            <a:fillRect/>
          </a:stretch>
        </p:blipFill>
        <p:spPr>
          <a:xfrm>
            <a:off x="2214021" y="542522"/>
            <a:ext cx="7763958" cy="5772956"/>
          </a:xfrm>
          <a:prstGeom prst="rect">
            <a:avLst/>
          </a:prstGeom>
        </p:spPr>
      </p:pic>
    </p:spTree>
    <p:extLst>
      <p:ext uri="{BB962C8B-B14F-4D97-AF65-F5344CB8AC3E}">
        <p14:creationId xmlns:p14="http://schemas.microsoft.com/office/powerpoint/2010/main" val="2954626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481028" y="1221816"/>
            <a:ext cx="11076563" cy="5354061"/>
          </a:xfrm>
        </p:spPr>
        <p:txBody>
          <a:bodyPr>
            <a:normAutofit/>
          </a:bodyPr>
          <a:lstStyle/>
          <a:p>
            <a:pPr algn="l"/>
            <a:r>
              <a:rPr lang="en-US" sz="2400" b="1" dirty="0"/>
              <a:t>Modeling: </a:t>
            </a:r>
            <a:r>
              <a:rPr lang="en-US" sz="2400" dirty="0"/>
              <a:t>The team models appropriate skills throughout entirety of program as opposed to telling. Discussion can occur ahead and then the skill is modeled as well. </a:t>
            </a:r>
          </a:p>
          <a:p>
            <a:pPr algn="l"/>
            <a:r>
              <a:rPr lang="en-US" sz="2400" dirty="0"/>
              <a:t>Ex: approaching a group to join in. “Lets try it together” Model what to say and the act of joining in. </a:t>
            </a:r>
            <a:r>
              <a:rPr lang="en-US" dirty="0"/>
              <a:t>Scale back each time</a:t>
            </a:r>
          </a:p>
          <a:p>
            <a:pPr algn="l"/>
            <a:r>
              <a:rPr lang="en-US" sz="2400" b="1" dirty="0"/>
              <a:t>Peer to peer: </a:t>
            </a:r>
            <a:r>
              <a:rPr lang="en-US" sz="2400" dirty="0"/>
              <a:t>Encourage peer to peer learning. </a:t>
            </a:r>
            <a:r>
              <a:rPr lang="en-US" dirty="0"/>
              <a:t>This supports building upon strengths, encourages leadership and builds confidence and self esteem in the “teacher peer” as well as offers a relatable experience for the “learner peer” We find participants are more eager to follow peers then being told by an adult</a:t>
            </a:r>
            <a:endParaRPr lang="en-US" sz="2400" dirty="0"/>
          </a:p>
          <a:p>
            <a:pPr algn="l"/>
            <a:r>
              <a:rPr lang="en-US" sz="2400" b="1" dirty="0"/>
              <a:t>Practice: </a:t>
            </a:r>
            <a:r>
              <a:rPr lang="en-US" sz="2400" dirty="0"/>
              <a:t>Ensure there are opportunities for all participants to practice skills naturally and with a variety of levels of support. </a:t>
            </a:r>
          </a:p>
          <a:p>
            <a:pPr algn="l"/>
            <a:r>
              <a:rPr lang="en-US" dirty="0"/>
              <a:t>Ex: Opportunities are offered structured with higher monitoring during planned activities. Opportunities can also be set up around the space to occur naturally –Interests Bingo, materials for chess just happen to be out on the games table </a:t>
            </a:r>
            <a:r>
              <a:rPr lang="en-US" dirty="0" err="1"/>
              <a:t>etc</a:t>
            </a:r>
            <a:r>
              <a:rPr lang="en-US" dirty="0"/>
              <a:t> </a:t>
            </a:r>
            <a:endParaRPr lang="en-US" sz="2400" dirty="0"/>
          </a:p>
          <a:p>
            <a:pPr algn="l"/>
            <a:endParaRPr lang="en-US" sz="2000" dirty="0"/>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8647925" y="6393314"/>
            <a:ext cx="2809017" cy="365125"/>
          </a:xfrm>
        </p:spPr>
        <p:txBody>
          <a:bodyPr>
            <a:normAutofit/>
          </a:bodyPr>
          <a:lstStyle/>
          <a:p>
            <a:pPr algn="r">
              <a:lnSpc>
                <a:spcPct val="90000"/>
              </a:lnSpc>
              <a:spcAft>
                <a:spcPts val="600"/>
              </a:spcAft>
            </a:pPr>
            <a:r>
              <a:rPr lang="en-US" sz="1000" dirty="0">
                <a:solidFill>
                  <a:schemeClr val="tx1">
                    <a:lumMod val="50000"/>
                    <a:lumOff val="50000"/>
                  </a:schemeClr>
                </a:solidFill>
              </a:rPr>
              <a:t>Social Club 2024, Lansdowne Childrens Centre</a:t>
            </a:r>
          </a:p>
        </p:txBody>
      </p:sp>
      <p:sp>
        <p:nvSpPr>
          <p:cNvPr id="7" name="Title 1">
            <a:extLst>
              <a:ext uri="{FF2B5EF4-FFF2-40B4-BE49-F238E27FC236}">
                <a16:creationId xmlns:a16="http://schemas.microsoft.com/office/drawing/2014/main" id="{4E4E201E-3C43-900B-C407-7BC58E14B72B}"/>
              </a:ext>
            </a:extLst>
          </p:cNvPr>
          <p:cNvSpPr txBox="1">
            <a:spLocks/>
          </p:cNvSpPr>
          <p:nvPr/>
        </p:nvSpPr>
        <p:spPr>
          <a:xfrm>
            <a:off x="1403279" y="282123"/>
            <a:ext cx="10515600" cy="9396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Delivery</a:t>
            </a:r>
          </a:p>
        </p:txBody>
      </p:sp>
    </p:spTree>
    <p:extLst>
      <p:ext uri="{BB962C8B-B14F-4D97-AF65-F5344CB8AC3E}">
        <p14:creationId xmlns:p14="http://schemas.microsoft.com/office/powerpoint/2010/main" val="170484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E24523-D132-55DD-80C8-9B8D9697DAFF}"/>
              </a:ext>
            </a:extLst>
          </p:cNvPr>
          <p:cNvSpPr>
            <a:spLocks noGrp="1"/>
          </p:cNvSpPr>
          <p:nvPr>
            <p:ph type="ftr" sz="quarter" idx="11"/>
          </p:nvPr>
        </p:nvSpPr>
        <p:spPr/>
        <p:txBody>
          <a:bodyPr/>
          <a:lstStyle/>
          <a:p>
            <a:r>
              <a:rPr lang="en-US"/>
              <a:t>Social Club 2024, Lansdowne Childrens Centre</a:t>
            </a:r>
          </a:p>
        </p:txBody>
      </p:sp>
      <p:pic>
        <p:nvPicPr>
          <p:cNvPr id="4" name="Picture 3">
            <a:extLst>
              <a:ext uri="{FF2B5EF4-FFF2-40B4-BE49-F238E27FC236}">
                <a16:creationId xmlns:a16="http://schemas.microsoft.com/office/drawing/2014/main" id="{75A7D556-01FE-B287-6E09-7C099F856B9F}"/>
              </a:ext>
            </a:extLst>
          </p:cNvPr>
          <p:cNvPicPr>
            <a:picLocks noChangeAspect="1"/>
          </p:cNvPicPr>
          <p:nvPr/>
        </p:nvPicPr>
        <p:blipFill>
          <a:blip r:embed="rId2"/>
          <a:stretch>
            <a:fillRect/>
          </a:stretch>
        </p:blipFill>
        <p:spPr>
          <a:xfrm>
            <a:off x="1377037" y="0"/>
            <a:ext cx="9182745" cy="6858000"/>
          </a:xfrm>
          <a:prstGeom prst="rect">
            <a:avLst/>
          </a:prstGeom>
        </p:spPr>
      </p:pic>
    </p:spTree>
    <p:extLst>
      <p:ext uri="{BB962C8B-B14F-4D97-AF65-F5344CB8AC3E}">
        <p14:creationId xmlns:p14="http://schemas.microsoft.com/office/powerpoint/2010/main" val="2363999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585886" y="4852862"/>
            <a:ext cx="4370127" cy="1405939"/>
          </a:xfrm>
        </p:spPr>
        <p:txBody>
          <a:bodyPr>
            <a:normAutofit fontScale="77500" lnSpcReduction="20000"/>
          </a:bodyPr>
          <a:lstStyle/>
          <a:p>
            <a:pPr algn="l"/>
            <a:r>
              <a:rPr lang="en-US" sz="4000" dirty="0"/>
              <a:t>Let’s head to </a:t>
            </a:r>
          </a:p>
          <a:p>
            <a:pPr algn="l"/>
            <a:r>
              <a:rPr lang="en-US" sz="4000" b="1" dirty="0">
                <a:solidFill>
                  <a:schemeClr val="accent6">
                    <a:lumMod val="50000"/>
                  </a:schemeClr>
                </a:solidFill>
              </a:rPr>
              <a:t>The Rec Room</a:t>
            </a:r>
          </a:p>
          <a:p>
            <a:pPr algn="l"/>
            <a:r>
              <a:rPr lang="en-US" sz="4000" dirty="0"/>
              <a:t>to see it in action!</a:t>
            </a:r>
          </a:p>
          <a:p>
            <a:pPr algn="l"/>
            <a:endParaRPr lang="en-US" sz="2000" dirty="0"/>
          </a:p>
          <a:p>
            <a:pPr algn="l"/>
            <a:endParaRPr lang="en-US" sz="2000" dirty="0"/>
          </a:p>
          <a:p>
            <a:pPr algn="l"/>
            <a:endParaRPr lang="en-US" sz="2000" dirty="0"/>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8462590" y="6492865"/>
            <a:ext cx="2809017" cy="365125"/>
          </a:xfrm>
        </p:spPr>
        <p:txBody>
          <a:bodyPr>
            <a:normAutofit/>
          </a:bodyPr>
          <a:lstStyle/>
          <a:p>
            <a:pPr algn="r">
              <a:lnSpc>
                <a:spcPct val="90000"/>
              </a:lnSpc>
              <a:spcAft>
                <a:spcPts val="600"/>
              </a:spcAft>
            </a:pPr>
            <a:r>
              <a:rPr lang="en-US" sz="1000" dirty="0">
                <a:solidFill>
                  <a:schemeClr val="tx1">
                    <a:lumMod val="50000"/>
                    <a:lumOff val="50000"/>
                  </a:schemeClr>
                </a:solidFill>
              </a:rPr>
              <a:t>Social Club 2024, Lansdowne Childrens Centre</a:t>
            </a:r>
          </a:p>
        </p:txBody>
      </p:sp>
      <p:sp>
        <p:nvSpPr>
          <p:cNvPr id="3" name="Title 1">
            <a:extLst>
              <a:ext uri="{FF2B5EF4-FFF2-40B4-BE49-F238E27FC236}">
                <a16:creationId xmlns:a16="http://schemas.microsoft.com/office/drawing/2014/main" id="{B57E8273-B5D0-0C0A-E7B5-6B7508C231CC}"/>
              </a:ext>
            </a:extLst>
          </p:cNvPr>
          <p:cNvSpPr txBox="1">
            <a:spLocks/>
          </p:cNvSpPr>
          <p:nvPr/>
        </p:nvSpPr>
        <p:spPr>
          <a:xfrm>
            <a:off x="756007" y="448117"/>
            <a:ext cx="10515600" cy="132556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Meaningful social interactions</a:t>
            </a:r>
          </a:p>
          <a:p>
            <a:r>
              <a:rPr lang="en-US" dirty="0"/>
              <a:t>And Quality of Life</a:t>
            </a:r>
          </a:p>
        </p:txBody>
      </p:sp>
      <p:sp>
        <p:nvSpPr>
          <p:cNvPr id="2" name="Subtitle 4">
            <a:extLst>
              <a:ext uri="{FF2B5EF4-FFF2-40B4-BE49-F238E27FC236}">
                <a16:creationId xmlns:a16="http://schemas.microsoft.com/office/drawing/2014/main" id="{EA19F77A-DF95-F4B3-FCA5-FDEA1909F69B}"/>
              </a:ext>
            </a:extLst>
          </p:cNvPr>
          <p:cNvSpPr txBox="1">
            <a:spLocks/>
          </p:cNvSpPr>
          <p:nvPr/>
        </p:nvSpPr>
        <p:spPr>
          <a:xfrm>
            <a:off x="144443" y="1944740"/>
            <a:ext cx="4034950" cy="1752536"/>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t>Building Friendships. Decreasing loneliness</a:t>
            </a:r>
          </a:p>
          <a:p>
            <a:pPr algn="l"/>
            <a:endParaRPr lang="en-US" sz="4000" dirty="0"/>
          </a:p>
          <a:p>
            <a:pPr algn="l"/>
            <a:r>
              <a:rPr lang="en-US" sz="4000" dirty="0"/>
              <a:t>“They went to their first birthday party this weekend” (with a friend they met in social club)</a:t>
            </a:r>
          </a:p>
          <a:p>
            <a:pPr algn="l"/>
            <a:endParaRPr lang="en-US" sz="4000" dirty="0"/>
          </a:p>
          <a:p>
            <a:pPr algn="l"/>
            <a:r>
              <a:rPr lang="en-US" sz="4000" dirty="0"/>
              <a:t>“They started a </a:t>
            </a:r>
            <a:r>
              <a:rPr lang="en-US" sz="4000" dirty="0" err="1"/>
              <a:t>DnD</a:t>
            </a:r>
            <a:r>
              <a:rPr lang="en-US" sz="4000" dirty="0"/>
              <a:t> group with friends from school. We have never had kids to the house”</a:t>
            </a:r>
          </a:p>
          <a:p>
            <a:pPr algn="l"/>
            <a:endParaRPr lang="en-US" sz="2000" dirty="0"/>
          </a:p>
          <a:p>
            <a:pPr algn="l"/>
            <a:endParaRPr lang="en-US" sz="2000" dirty="0"/>
          </a:p>
          <a:p>
            <a:pPr algn="l"/>
            <a:endParaRPr lang="en-US" sz="2000" dirty="0"/>
          </a:p>
        </p:txBody>
      </p:sp>
      <p:sp>
        <p:nvSpPr>
          <p:cNvPr id="6" name="Subtitle 4">
            <a:extLst>
              <a:ext uri="{FF2B5EF4-FFF2-40B4-BE49-F238E27FC236}">
                <a16:creationId xmlns:a16="http://schemas.microsoft.com/office/drawing/2014/main" id="{67052698-ACCE-AF1D-7D22-31D06817810A}"/>
              </a:ext>
            </a:extLst>
          </p:cNvPr>
          <p:cNvSpPr txBox="1">
            <a:spLocks/>
          </p:cNvSpPr>
          <p:nvPr/>
        </p:nvSpPr>
        <p:spPr>
          <a:xfrm>
            <a:off x="7855418" y="2027486"/>
            <a:ext cx="4023359" cy="1208141"/>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t>Improving Mood</a:t>
            </a:r>
          </a:p>
          <a:p>
            <a:pPr algn="l"/>
            <a:endParaRPr lang="en-US" sz="4000" dirty="0"/>
          </a:p>
          <a:p>
            <a:pPr algn="l"/>
            <a:r>
              <a:rPr lang="en-US" sz="4000" dirty="0"/>
              <a:t>“He is elated. I can’t stop smiling, thank you so much” (after first program session)</a:t>
            </a:r>
          </a:p>
          <a:p>
            <a:pPr algn="l"/>
            <a:endParaRPr lang="en-US" sz="2000" dirty="0"/>
          </a:p>
          <a:p>
            <a:pPr algn="l"/>
            <a:endParaRPr lang="en-US" sz="2000" dirty="0"/>
          </a:p>
          <a:p>
            <a:pPr algn="l"/>
            <a:endParaRPr lang="en-US" sz="2000" dirty="0"/>
          </a:p>
        </p:txBody>
      </p:sp>
      <p:sp>
        <p:nvSpPr>
          <p:cNvPr id="7" name="Subtitle 4">
            <a:extLst>
              <a:ext uri="{FF2B5EF4-FFF2-40B4-BE49-F238E27FC236}">
                <a16:creationId xmlns:a16="http://schemas.microsoft.com/office/drawing/2014/main" id="{AB09A915-EB55-4AE7-AD53-AC0EC387E878}"/>
              </a:ext>
            </a:extLst>
          </p:cNvPr>
          <p:cNvSpPr txBox="1">
            <a:spLocks/>
          </p:cNvSpPr>
          <p:nvPr/>
        </p:nvSpPr>
        <p:spPr>
          <a:xfrm>
            <a:off x="7391412" y="4782736"/>
            <a:ext cx="4319559" cy="1405939"/>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t>Independence</a:t>
            </a:r>
          </a:p>
          <a:p>
            <a:pPr algn="l"/>
            <a:endParaRPr lang="en-US" sz="4000" dirty="0"/>
          </a:p>
          <a:p>
            <a:pPr algn="l"/>
            <a:r>
              <a:rPr lang="en-US" sz="4000" dirty="0"/>
              <a:t>“They made a plan to go to the mall together, she was so excited to hang out alone with a friend”</a:t>
            </a:r>
          </a:p>
          <a:p>
            <a:pPr algn="l"/>
            <a:endParaRPr lang="en-US" sz="2000" dirty="0"/>
          </a:p>
          <a:p>
            <a:pPr algn="l"/>
            <a:endParaRPr lang="en-US" sz="2000" dirty="0"/>
          </a:p>
          <a:p>
            <a:pPr algn="l"/>
            <a:endParaRPr lang="en-US" sz="2000" dirty="0"/>
          </a:p>
        </p:txBody>
      </p:sp>
      <p:sp>
        <p:nvSpPr>
          <p:cNvPr id="8" name="Subtitle 4">
            <a:extLst>
              <a:ext uri="{FF2B5EF4-FFF2-40B4-BE49-F238E27FC236}">
                <a16:creationId xmlns:a16="http://schemas.microsoft.com/office/drawing/2014/main" id="{312A59E2-69C0-6C4C-1DB1-AEABF64B35AA}"/>
              </a:ext>
            </a:extLst>
          </p:cNvPr>
          <p:cNvSpPr txBox="1">
            <a:spLocks/>
          </p:cNvSpPr>
          <p:nvPr/>
        </p:nvSpPr>
        <p:spPr>
          <a:xfrm>
            <a:off x="4492616" y="3523281"/>
            <a:ext cx="4023359" cy="1208141"/>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t>Leadership. Learning new skills</a:t>
            </a:r>
          </a:p>
          <a:p>
            <a:pPr algn="l"/>
            <a:endParaRPr lang="en-US" sz="4000" dirty="0"/>
          </a:p>
          <a:p>
            <a:pPr algn="l"/>
            <a:r>
              <a:rPr lang="en-US" sz="4000" dirty="0"/>
              <a:t>“We had a sleepover on the weekend and made up a dance to show everyone”</a:t>
            </a:r>
          </a:p>
          <a:p>
            <a:pPr algn="l"/>
            <a:endParaRPr lang="en-US" sz="2000" dirty="0"/>
          </a:p>
          <a:p>
            <a:pPr algn="l"/>
            <a:endParaRPr lang="en-US" sz="2000" dirty="0"/>
          </a:p>
          <a:p>
            <a:pPr algn="l"/>
            <a:endParaRPr lang="en-US" sz="2000" dirty="0"/>
          </a:p>
        </p:txBody>
      </p:sp>
      <p:sp>
        <p:nvSpPr>
          <p:cNvPr id="9" name="Subtitle 4">
            <a:extLst>
              <a:ext uri="{FF2B5EF4-FFF2-40B4-BE49-F238E27FC236}">
                <a16:creationId xmlns:a16="http://schemas.microsoft.com/office/drawing/2014/main" id="{8EE11194-E2DE-D5BE-97D6-A95DDF56EF42}"/>
              </a:ext>
            </a:extLst>
          </p:cNvPr>
          <p:cNvSpPr txBox="1">
            <a:spLocks/>
          </p:cNvSpPr>
          <p:nvPr/>
        </p:nvSpPr>
        <p:spPr>
          <a:xfrm>
            <a:off x="4492616" y="1944740"/>
            <a:ext cx="3506533" cy="986697"/>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t>Maintaining Friendships</a:t>
            </a:r>
          </a:p>
          <a:p>
            <a:pPr algn="l"/>
            <a:endParaRPr lang="en-US" sz="4000" dirty="0"/>
          </a:p>
          <a:p>
            <a:pPr algn="l"/>
            <a:r>
              <a:rPr lang="en-US" sz="4000" dirty="0"/>
              <a:t>“I missed you last week”</a:t>
            </a:r>
          </a:p>
          <a:p>
            <a:pPr algn="l"/>
            <a:endParaRPr lang="en-US" sz="2000" dirty="0"/>
          </a:p>
          <a:p>
            <a:pPr algn="l"/>
            <a:endParaRPr lang="en-US" sz="2000" dirty="0"/>
          </a:p>
          <a:p>
            <a:pPr algn="l"/>
            <a:endParaRPr lang="en-US" sz="2000" dirty="0"/>
          </a:p>
        </p:txBody>
      </p:sp>
    </p:spTree>
    <p:extLst>
      <p:ext uri="{BB962C8B-B14F-4D97-AF65-F5344CB8AC3E}">
        <p14:creationId xmlns:p14="http://schemas.microsoft.com/office/powerpoint/2010/main" val="3582507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descr="A colorful dots on a white background&#10;&#10;Description automatically generated">
            <a:extLst>
              <a:ext uri="{FF2B5EF4-FFF2-40B4-BE49-F238E27FC236}">
                <a16:creationId xmlns:a16="http://schemas.microsoft.com/office/drawing/2014/main" id="{837A95C8-EDF9-B932-FD42-7B199A3DB4F9}"/>
              </a:ext>
            </a:extLst>
          </p:cNvPr>
          <p:cNvPicPr>
            <a:picLocks noChangeAspect="1"/>
          </p:cNvPicPr>
          <p:nvPr/>
        </p:nvPicPr>
        <p:blipFill rotWithShape="1">
          <a:blip r:embed="rId2"/>
          <a:srcRect t="9091" r="20426"/>
          <a:stretch/>
        </p:blipFill>
        <p:spPr>
          <a:xfrm>
            <a:off x="3523488" y="-33603"/>
            <a:ext cx="8668512" cy="6857990"/>
          </a:xfrm>
          <a:prstGeom prst="rect">
            <a:avLst/>
          </a:prstGeom>
        </p:spPr>
      </p:pic>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620989" y="1650395"/>
            <a:ext cx="9756601" cy="3331804"/>
          </a:xfrm>
        </p:spPr>
        <p:txBody>
          <a:bodyPr>
            <a:normAutofit fontScale="92500" lnSpcReduction="10000"/>
          </a:bodyPr>
          <a:lstStyle/>
          <a:p>
            <a:pPr algn="l"/>
            <a:r>
              <a:rPr lang="en-US" dirty="0"/>
              <a:t>The assessment has been completed</a:t>
            </a:r>
          </a:p>
          <a:p>
            <a:pPr algn="l"/>
            <a:r>
              <a:rPr lang="en-US" sz="2400" dirty="0"/>
              <a:t>Results have been evaluated and </a:t>
            </a:r>
            <a:r>
              <a:rPr lang="en-US" dirty="0"/>
              <a:t>charted</a:t>
            </a:r>
          </a:p>
          <a:p>
            <a:pPr algn="l"/>
            <a:r>
              <a:rPr lang="en-US" sz="2400" dirty="0"/>
              <a:t>Interests have been considered.</a:t>
            </a:r>
          </a:p>
          <a:p>
            <a:pPr algn="l"/>
            <a:endParaRPr lang="en-US" sz="2400" dirty="0"/>
          </a:p>
          <a:p>
            <a:pPr algn="l"/>
            <a:r>
              <a:rPr lang="en-US" dirty="0"/>
              <a:t>A mission statement for clients to review and sign together has been formed based on trends, strengths and needs.</a:t>
            </a:r>
          </a:p>
          <a:p>
            <a:pPr algn="l"/>
            <a:endParaRPr lang="en-US" sz="2400" dirty="0"/>
          </a:p>
          <a:p>
            <a:pPr algn="l"/>
            <a:r>
              <a:rPr lang="en-US" sz="2400" dirty="0"/>
              <a:t>As a group use this to insert activities for one entire session (the 1. </a:t>
            </a:r>
            <a:r>
              <a:rPr lang="en-US" dirty="0"/>
              <a:t>in every section on framework)</a:t>
            </a:r>
            <a:endParaRPr lang="en-US" sz="2400" dirty="0"/>
          </a:p>
          <a:p>
            <a:pPr algn="l"/>
            <a:endParaRPr lang="en-US" dirty="0"/>
          </a:p>
          <a:p>
            <a:pPr algn="l"/>
            <a:endParaRPr lang="en-US" sz="2400" dirty="0"/>
          </a:p>
          <a:p>
            <a:pPr algn="l"/>
            <a:endParaRPr lang="en-US" sz="2000" dirty="0"/>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8575739" y="6380801"/>
            <a:ext cx="2809017" cy="365125"/>
          </a:xfrm>
        </p:spPr>
        <p:txBody>
          <a:bodyPr>
            <a:normAutofit/>
          </a:bodyPr>
          <a:lstStyle/>
          <a:p>
            <a:pPr algn="r">
              <a:lnSpc>
                <a:spcPct val="90000"/>
              </a:lnSpc>
              <a:spcAft>
                <a:spcPts val="600"/>
              </a:spcAft>
            </a:pPr>
            <a:r>
              <a:rPr lang="en-US" sz="1000" dirty="0">
                <a:solidFill>
                  <a:schemeClr val="tx1">
                    <a:lumMod val="50000"/>
                    <a:lumOff val="50000"/>
                  </a:schemeClr>
                </a:solidFill>
              </a:rPr>
              <a:t>Social Club 2024, Lansdowne Childrens Centre</a:t>
            </a:r>
          </a:p>
        </p:txBody>
      </p:sp>
      <p:sp>
        <p:nvSpPr>
          <p:cNvPr id="3" name="Title 1">
            <a:extLst>
              <a:ext uri="{FF2B5EF4-FFF2-40B4-BE49-F238E27FC236}">
                <a16:creationId xmlns:a16="http://schemas.microsoft.com/office/drawing/2014/main" id="{89194752-6467-8D0B-F35D-ABED050AD2BD}"/>
              </a:ext>
            </a:extLst>
          </p:cNvPr>
          <p:cNvSpPr txBox="1">
            <a:spLocks/>
          </p:cNvSpPr>
          <p:nvPr/>
        </p:nvSpPr>
        <p:spPr>
          <a:xfrm>
            <a:off x="-2435399" y="-11020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Lets try it! </a:t>
            </a:r>
          </a:p>
        </p:txBody>
      </p:sp>
    </p:spTree>
    <p:extLst>
      <p:ext uri="{BB962C8B-B14F-4D97-AF65-F5344CB8AC3E}">
        <p14:creationId xmlns:p14="http://schemas.microsoft.com/office/powerpoint/2010/main" val="3841732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descr="A colorful dots on a white background&#10;&#10;Description automatically generated">
            <a:extLst>
              <a:ext uri="{FF2B5EF4-FFF2-40B4-BE49-F238E27FC236}">
                <a16:creationId xmlns:a16="http://schemas.microsoft.com/office/drawing/2014/main" id="{837A95C8-EDF9-B932-FD42-7B199A3DB4F9}"/>
              </a:ext>
            </a:extLst>
          </p:cNvPr>
          <p:cNvPicPr>
            <a:picLocks noChangeAspect="1"/>
          </p:cNvPicPr>
          <p:nvPr/>
        </p:nvPicPr>
        <p:blipFill rotWithShape="1">
          <a:blip r:embed="rId2"/>
          <a:srcRect t="9091" r="20426"/>
          <a:stretch/>
        </p:blipFill>
        <p:spPr>
          <a:xfrm>
            <a:off x="3523488" y="-33603"/>
            <a:ext cx="8668512" cy="6857990"/>
          </a:xfrm>
          <a:prstGeom prst="rect">
            <a:avLst/>
          </a:prstGeom>
        </p:spPr>
      </p:pic>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8575739" y="6380801"/>
            <a:ext cx="2809017" cy="365125"/>
          </a:xfrm>
        </p:spPr>
        <p:txBody>
          <a:bodyPr>
            <a:normAutofit/>
          </a:bodyPr>
          <a:lstStyle/>
          <a:p>
            <a:pPr algn="r">
              <a:lnSpc>
                <a:spcPct val="90000"/>
              </a:lnSpc>
              <a:spcAft>
                <a:spcPts val="600"/>
              </a:spcAft>
            </a:pPr>
            <a:r>
              <a:rPr lang="en-US" sz="1000" dirty="0">
                <a:solidFill>
                  <a:schemeClr val="tx1">
                    <a:lumMod val="50000"/>
                    <a:lumOff val="50000"/>
                  </a:schemeClr>
                </a:solidFill>
              </a:rPr>
              <a:t>Social Club 2024, Lansdowne Childrens Centre</a:t>
            </a:r>
          </a:p>
        </p:txBody>
      </p:sp>
      <p:sp>
        <p:nvSpPr>
          <p:cNvPr id="3" name="Title 1">
            <a:extLst>
              <a:ext uri="{FF2B5EF4-FFF2-40B4-BE49-F238E27FC236}">
                <a16:creationId xmlns:a16="http://schemas.microsoft.com/office/drawing/2014/main" id="{89194752-6467-8D0B-F35D-ABED050AD2BD}"/>
              </a:ext>
            </a:extLst>
          </p:cNvPr>
          <p:cNvSpPr txBox="1">
            <a:spLocks/>
          </p:cNvSpPr>
          <p:nvPr/>
        </p:nvSpPr>
        <p:spPr>
          <a:xfrm>
            <a:off x="-2106626" y="-11020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Discussion</a:t>
            </a:r>
          </a:p>
        </p:txBody>
      </p:sp>
    </p:spTree>
    <p:extLst>
      <p:ext uri="{BB962C8B-B14F-4D97-AF65-F5344CB8AC3E}">
        <p14:creationId xmlns:p14="http://schemas.microsoft.com/office/powerpoint/2010/main" val="1337491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6EE9-33BB-DCE1-1108-F20085EC47C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D093182-1A9E-94A1-73AA-11FCADD084EF}"/>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1301347-BDA4-F2CB-2DAB-6DC2705F961F}"/>
              </a:ext>
            </a:extLst>
          </p:cNvPr>
          <p:cNvSpPr>
            <a:spLocks noGrp="1"/>
          </p:cNvSpPr>
          <p:nvPr>
            <p:ph type="ftr" sz="quarter" idx="11"/>
          </p:nvPr>
        </p:nvSpPr>
        <p:spPr/>
        <p:txBody>
          <a:bodyPr/>
          <a:lstStyle/>
          <a:p>
            <a:r>
              <a:rPr lang="en-US"/>
              <a:t>Social Club 2024, Lansdowne Childrens Centre</a:t>
            </a:r>
          </a:p>
        </p:txBody>
      </p:sp>
    </p:spTree>
    <p:extLst>
      <p:ext uri="{BB962C8B-B14F-4D97-AF65-F5344CB8AC3E}">
        <p14:creationId xmlns:p14="http://schemas.microsoft.com/office/powerpoint/2010/main" val="2515927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E24523-D132-55DD-80C8-9B8D9697DAFF}"/>
              </a:ext>
            </a:extLst>
          </p:cNvPr>
          <p:cNvSpPr>
            <a:spLocks noGrp="1"/>
          </p:cNvSpPr>
          <p:nvPr>
            <p:ph type="ftr" sz="quarter" idx="11"/>
          </p:nvPr>
        </p:nvSpPr>
        <p:spPr/>
        <p:txBody>
          <a:bodyPr/>
          <a:lstStyle/>
          <a:p>
            <a:r>
              <a:rPr lang="en-US"/>
              <a:t>Social Club 2024, Lansdowne Childrens Centre</a:t>
            </a:r>
          </a:p>
        </p:txBody>
      </p:sp>
      <p:pic>
        <p:nvPicPr>
          <p:cNvPr id="6" name="Picture 5">
            <a:extLst>
              <a:ext uri="{FF2B5EF4-FFF2-40B4-BE49-F238E27FC236}">
                <a16:creationId xmlns:a16="http://schemas.microsoft.com/office/drawing/2014/main" id="{AD912AC3-F932-5B15-20AD-A8D94B292340}"/>
              </a:ext>
            </a:extLst>
          </p:cNvPr>
          <p:cNvPicPr>
            <a:picLocks noChangeAspect="1"/>
          </p:cNvPicPr>
          <p:nvPr/>
        </p:nvPicPr>
        <p:blipFill>
          <a:blip r:embed="rId2"/>
          <a:stretch>
            <a:fillRect/>
          </a:stretch>
        </p:blipFill>
        <p:spPr>
          <a:xfrm>
            <a:off x="2180678" y="499653"/>
            <a:ext cx="7830643" cy="5858693"/>
          </a:xfrm>
          <a:prstGeom prst="rect">
            <a:avLst/>
          </a:prstGeom>
        </p:spPr>
      </p:pic>
    </p:spTree>
    <p:extLst>
      <p:ext uri="{BB962C8B-B14F-4D97-AF65-F5344CB8AC3E}">
        <p14:creationId xmlns:p14="http://schemas.microsoft.com/office/powerpoint/2010/main" val="115918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descr="A colorful dots on a white background&#10;&#10;Description automatically generated">
            <a:extLst>
              <a:ext uri="{FF2B5EF4-FFF2-40B4-BE49-F238E27FC236}">
                <a16:creationId xmlns:a16="http://schemas.microsoft.com/office/drawing/2014/main" id="{837A95C8-EDF9-B932-FD42-7B199A3DB4F9}"/>
              </a:ext>
            </a:extLst>
          </p:cNvPr>
          <p:cNvPicPr>
            <a:picLocks noChangeAspect="1"/>
          </p:cNvPicPr>
          <p:nvPr/>
        </p:nvPicPr>
        <p:blipFill rotWithShape="1">
          <a:blip r:embed="rId2"/>
          <a:srcRect t="9091" r="20426"/>
          <a:stretch/>
        </p:blipFill>
        <p:spPr>
          <a:xfrm>
            <a:off x="3523488" y="-33603"/>
            <a:ext cx="8668512" cy="6857990"/>
          </a:xfrm>
          <a:prstGeom prst="rect">
            <a:avLst/>
          </a:prstGeom>
        </p:spPr>
      </p:pic>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375373" y="1726538"/>
            <a:ext cx="11180504" cy="4836825"/>
          </a:xfrm>
        </p:spPr>
        <p:txBody>
          <a:bodyPr>
            <a:normAutofit fontScale="92500" lnSpcReduction="20000"/>
          </a:bodyPr>
          <a:lstStyle/>
          <a:p>
            <a:pPr algn="l"/>
            <a:r>
              <a:rPr lang="en-US" sz="1800" b="0" i="0" dirty="0">
                <a:solidFill>
                  <a:srgbClr val="3A3A3A"/>
                </a:solidFill>
                <a:effectLst/>
                <a:highlight>
                  <a:srgbClr val="F7F6F2"/>
                </a:highlight>
              </a:rPr>
              <a:t>The </a:t>
            </a:r>
            <a:r>
              <a:rPr lang="en-US" sz="1800" b="0" i="1" dirty="0">
                <a:solidFill>
                  <a:srgbClr val="3A3A3A"/>
                </a:solidFill>
                <a:effectLst/>
                <a:highlight>
                  <a:srgbClr val="F7F6F2"/>
                </a:highlight>
              </a:rPr>
              <a:t>SET</a:t>
            </a:r>
            <a:r>
              <a:rPr lang="en-US" sz="1800" b="0" i="0" dirty="0">
                <a:solidFill>
                  <a:srgbClr val="3A3A3A"/>
                </a:solidFill>
                <a:effectLst/>
                <a:highlight>
                  <a:srgbClr val="F7F6F2"/>
                </a:highlight>
              </a:rPr>
              <a:t> measures changes in a client’s social attitudes and skills as a result of involvement in a treatment program.</a:t>
            </a:r>
          </a:p>
          <a:p>
            <a:pPr algn="l"/>
            <a:r>
              <a:rPr lang="en-US" sz="1800" b="0" i="0" dirty="0">
                <a:solidFill>
                  <a:srgbClr val="3A3A3A"/>
                </a:solidFill>
                <a:effectLst/>
                <a:highlight>
                  <a:srgbClr val="F7F6F2"/>
                </a:highlight>
              </a:rPr>
              <a:t>This 28-statement assessment takes about 15-20 minutes to administer and score.</a:t>
            </a:r>
          </a:p>
          <a:p>
            <a:pPr algn="l"/>
            <a:endParaRPr lang="en-US" sz="1800" b="1" i="0" dirty="0">
              <a:solidFill>
                <a:srgbClr val="3A3A3A"/>
              </a:solidFill>
              <a:effectLst/>
              <a:highlight>
                <a:srgbClr val="F7F6F2"/>
              </a:highlight>
            </a:endParaRPr>
          </a:p>
          <a:p>
            <a:pPr algn="l"/>
            <a:r>
              <a:rPr lang="en-US" sz="1800" b="1" i="0" dirty="0">
                <a:solidFill>
                  <a:srgbClr val="3A3A3A"/>
                </a:solidFill>
                <a:effectLst/>
                <a:highlight>
                  <a:srgbClr val="F7F6F2"/>
                </a:highlight>
              </a:rPr>
              <a:t>Measurements are obtained in five areas: </a:t>
            </a:r>
          </a:p>
          <a:p>
            <a:pPr marL="285750" indent="-285750" algn="l">
              <a:buFont typeface="Arial" panose="020B0604020202020204" pitchFamily="34" charset="0"/>
              <a:buChar char="•"/>
            </a:pPr>
            <a:r>
              <a:rPr lang="en-US" sz="1800" b="0" i="0" dirty="0">
                <a:solidFill>
                  <a:srgbClr val="3A3A3A"/>
                </a:solidFill>
                <a:effectLst/>
                <a:highlight>
                  <a:srgbClr val="F7F6F2"/>
                </a:highlight>
              </a:rPr>
              <a:t>Bonding/Cohesion</a:t>
            </a:r>
          </a:p>
          <a:p>
            <a:pPr marL="285750" indent="-285750" algn="l">
              <a:buFont typeface="Arial" panose="020B0604020202020204" pitchFamily="34" charset="0"/>
              <a:buChar char="•"/>
            </a:pPr>
            <a:r>
              <a:rPr lang="en-US" sz="1800" b="0" i="0" dirty="0">
                <a:solidFill>
                  <a:srgbClr val="3A3A3A"/>
                </a:solidFill>
                <a:effectLst/>
                <a:highlight>
                  <a:srgbClr val="F7F6F2"/>
                </a:highlight>
              </a:rPr>
              <a:t>Empowerment</a:t>
            </a:r>
          </a:p>
          <a:p>
            <a:pPr marL="285750" indent="-285750" algn="l">
              <a:buFont typeface="Arial" panose="020B0604020202020204" pitchFamily="34" charset="0"/>
              <a:buChar char="•"/>
            </a:pPr>
            <a:r>
              <a:rPr lang="en-US" sz="1800" b="0" i="0" dirty="0">
                <a:solidFill>
                  <a:srgbClr val="3A3A3A"/>
                </a:solidFill>
                <a:effectLst/>
                <a:highlight>
                  <a:srgbClr val="F7F6F2"/>
                </a:highlight>
              </a:rPr>
              <a:t>Self-Awareness</a:t>
            </a:r>
          </a:p>
          <a:p>
            <a:pPr marL="285750" indent="-285750" algn="l">
              <a:buFont typeface="Arial" panose="020B0604020202020204" pitchFamily="34" charset="0"/>
              <a:buChar char="•"/>
            </a:pPr>
            <a:r>
              <a:rPr lang="en-US" sz="1800" b="0" i="0" dirty="0">
                <a:solidFill>
                  <a:srgbClr val="3A3A3A"/>
                </a:solidFill>
                <a:effectLst/>
                <a:highlight>
                  <a:srgbClr val="F7F6F2"/>
                </a:highlight>
              </a:rPr>
              <a:t>Affirmations</a:t>
            </a:r>
          </a:p>
          <a:p>
            <a:pPr marL="285750" indent="-285750" algn="l">
              <a:buFont typeface="Arial" panose="020B0604020202020204" pitchFamily="34" charset="0"/>
              <a:buChar char="•"/>
            </a:pPr>
            <a:r>
              <a:rPr lang="en-US" sz="1800" b="0" i="0" dirty="0">
                <a:solidFill>
                  <a:srgbClr val="3A3A3A"/>
                </a:solidFill>
                <a:effectLst/>
                <a:highlight>
                  <a:srgbClr val="F7F6F2"/>
                </a:highlight>
              </a:rPr>
              <a:t>Awareness of Others </a:t>
            </a:r>
          </a:p>
          <a:p>
            <a:pPr algn="l"/>
            <a:endParaRPr lang="en-US" sz="1800" dirty="0">
              <a:solidFill>
                <a:srgbClr val="3A3A3A"/>
              </a:solidFill>
              <a:highlight>
                <a:srgbClr val="F7F6F2"/>
              </a:highlight>
            </a:endParaRPr>
          </a:p>
          <a:p>
            <a:pPr algn="l"/>
            <a:endParaRPr lang="en-US" sz="1800" dirty="0">
              <a:solidFill>
                <a:srgbClr val="3A3A3A"/>
              </a:solidFill>
              <a:effectLst/>
              <a:highlight>
                <a:srgbClr val="F7F6F2"/>
              </a:highlight>
            </a:endParaRPr>
          </a:p>
          <a:p>
            <a:pPr algn="l"/>
            <a:endParaRPr lang="en-US" sz="1800" dirty="0">
              <a:solidFill>
                <a:srgbClr val="3A3A3A"/>
              </a:solidFill>
              <a:highlight>
                <a:srgbClr val="F7F6F2"/>
              </a:highlight>
            </a:endParaRPr>
          </a:p>
          <a:p>
            <a:pPr algn="l"/>
            <a:endParaRPr lang="en-US" sz="1800" dirty="0">
              <a:solidFill>
                <a:srgbClr val="3A3A3A"/>
              </a:solidFill>
              <a:effectLst/>
              <a:highlight>
                <a:srgbClr val="F7F6F2"/>
              </a:highlight>
            </a:endParaRPr>
          </a:p>
          <a:p>
            <a:pPr algn="l"/>
            <a:endParaRPr lang="en-US" sz="1400" dirty="0">
              <a:effectLst/>
            </a:endParaRPr>
          </a:p>
          <a:p>
            <a:pPr algn="l"/>
            <a:r>
              <a:rPr lang="en-US" sz="1400" dirty="0">
                <a:effectLst/>
              </a:rPr>
              <a:t>Arbor, I. (1992). </a:t>
            </a:r>
            <a:r>
              <a:rPr lang="en-US" sz="1400" i="1" dirty="0">
                <a:effectLst/>
              </a:rPr>
              <a:t>Measurement of Social Empowerment and Trust (SET)</a:t>
            </a:r>
            <a:r>
              <a:rPr lang="en-US" sz="1400" dirty="0">
                <a:effectLst/>
              </a:rPr>
              <a:t>. Idyll Arbor. https://idyllarbor.com/product/measurement-of-social-empowerment-and-trust-set/ </a:t>
            </a:r>
          </a:p>
          <a:p>
            <a:pPr algn="l"/>
            <a:endParaRPr lang="en-US" sz="1800" dirty="0">
              <a:solidFill>
                <a:srgbClr val="3A3A3A"/>
              </a:solidFill>
              <a:highlight>
                <a:srgbClr val="F7F6F2"/>
              </a:highlight>
            </a:endParaRPr>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8575739" y="6380801"/>
            <a:ext cx="2809017" cy="365125"/>
          </a:xfrm>
        </p:spPr>
        <p:txBody>
          <a:bodyPr>
            <a:normAutofit/>
          </a:bodyPr>
          <a:lstStyle/>
          <a:p>
            <a:pPr algn="r">
              <a:lnSpc>
                <a:spcPct val="90000"/>
              </a:lnSpc>
              <a:spcAft>
                <a:spcPts val="600"/>
              </a:spcAft>
            </a:pPr>
            <a:r>
              <a:rPr lang="en-US" sz="1000" dirty="0">
                <a:solidFill>
                  <a:schemeClr val="tx1">
                    <a:lumMod val="50000"/>
                    <a:lumOff val="50000"/>
                  </a:schemeClr>
                </a:solidFill>
              </a:rPr>
              <a:t>Social Club 2024, Lansdowne Childrens Centre</a:t>
            </a:r>
          </a:p>
        </p:txBody>
      </p:sp>
      <p:sp>
        <p:nvSpPr>
          <p:cNvPr id="3" name="Title 1">
            <a:extLst>
              <a:ext uri="{FF2B5EF4-FFF2-40B4-BE49-F238E27FC236}">
                <a16:creationId xmlns:a16="http://schemas.microsoft.com/office/drawing/2014/main" id="{89194752-6467-8D0B-F35D-ABED050AD2BD}"/>
              </a:ext>
            </a:extLst>
          </p:cNvPr>
          <p:cNvSpPr txBox="1">
            <a:spLocks/>
          </p:cNvSpPr>
          <p:nvPr/>
        </p:nvSpPr>
        <p:spPr>
          <a:xfrm>
            <a:off x="1293598" y="218411"/>
            <a:ext cx="11180504" cy="132556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t>Assessment: Measurement of Social Empowerment &amp; Trust</a:t>
            </a:r>
          </a:p>
        </p:txBody>
      </p:sp>
    </p:spTree>
    <p:extLst>
      <p:ext uri="{BB962C8B-B14F-4D97-AF65-F5344CB8AC3E}">
        <p14:creationId xmlns:p14="http://schemas.microsoft.com/office/powerpoint/2010/main" val="421780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descr="A colorful dots on a white background&#10;&#10;Description automatically generated">
            <a:extLst>
              <a:ext uri="{FF2B5EF4-FFF2-40B4-BE49-F238E27FC236}">
                <a16:creationId xmlns:a16="http://schemas.microsoft.com/office/drawing/2014/main" id="{837A95C8-EDF9-B932-FD42-7B199A3DB4F9}"/>
              </a:ext>
            </a:extLst>
          </p:cNvPr>
          <p:cNvPicPr>
            <a:picLocks noChangeAspect="1"/>
          </p:cNvPicPr>
          <p:nvPr/>
        </p:nvPicPr>
        <p:blipFill rotWithShape="1">
          <a:blip r:embed="rId2"/>
          <a:srcRect t="9091" r="20426"/>
          <a:stretch/>
        </p:blipFill>
        <p:spPr>
          <a:xfrm>
            <a:off x="5376894" y="-33603"/>
            <a:ext cx="6815106" cy="6857990"/>
          </a:xfrm>
          <a:prstGeom prst="rect">
            <a:avLst/>
          </a:prstGeom>
        </p:spPr>
      </p:pic>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375373" y="1397672"/>
            <a:ext cx="11925108" cy="5348254"/>
          </a:xfrm>
        </p:spPr>
        <p:txBody>
          <a:bodyPr numCol="2">
            <a:normAutofit fontScale="25000" lnSpcReduction="20000"/>
          </a:bodyPr>
          <a:lstStyle/>
          <a:p>
            <a:pPr marL="0" marR="0" algn="l">
              <a:lnSpc>
                <a:spcPct val="107000"/>
              </a:lnSpc>
              <a:spcBef>
                <a:spcPts val="0"/>
              </a:spcBef>
              <a:spcAft>
                <a:spcPts val="800"/>
              </a:spcAft>
            </a:pPr>
            <a:r>
              <a:rPr lang="en-US" sz="6400" u="sng" dirty="0">
                <a:effectLst/>
                <a:latin typeface="Book Antiqua" panose="02040602050305030304" pitchFamily="18" charset="0"/>
                <a:ea typeface="Calibri" panose="020F0502020204030204" pitchFamily="34" charset="0"/>
                <a:cs typeface="Times New Roman" panose="02020603050405020304" pitchFamily="18" charset="0"/>
              </a:rPr>
              <a:t>Bonding and Cohesion </a:t>
            </a:r>
            <a:r>
              <a:rPr lang="en-US" sz="6400" dirty="0">
                <a:effectLst/>
                <a:latin typeface="Book Antiqua" panose="02040602050305030304" pitchFamily="18" charset="0"/>
                <a:ea typeface="Calibri" panose="020F0502020204030204" pitchFamily="34" charset="0"/>
                <a:cs typeface="Times New Roman" panose="02020603050405020304" pitchFamily="18" charset="0"/>
              </a:rPr>
              <a:t>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Can get along with a group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Am able to accept responsibility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Believe that cooperation means accomplishment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Have trust in relationships with teachers/leaders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Feel accepted by others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Know how to build trust, step-by-step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Courier New" panose="02070309020205020404" pitchFamily="49" charset="0"/>
              <a:buChar char="o"/>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Am not trusted by others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Courier New" panose="02070309020205020404" pitchFamily="49" charset="0"/>
              <a:buChar char="o"/>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Cannot cooperate with others </a:t>
            </a:r>
          </a:p>
          <a:p>
            <a:pPr marL="0" marR="0" algn="l">
              <a:lnSpc>
                <a:spcPct val="107000"/>
              </a:lnSpc>
              <a:spcBef>
                <a:spcPts val="0"/>
              </a:spcBef>
              <a:spcAft>
                <a:spcPts val="800"/>
              </a:spcAft>
            </a:pPr>
            <a:r>
              <a:rPr lang="en-US" sz="6400" u="sng" dirty="0">
                <a:effectLst/>
                <a:latin typeface="Book Antiqua" panose="02040602050305030304" pitchFamily="18" charset="0"/>
                <a:ea typeface="Calibri" panose="020F0502020204030204" pitchFamily="34" charset="0"/>
                <a:cs typeface="Times New Roman" panose="02020603050405020304" pitchFamily="18" charset="0"/>
              </a:rPr>
              <a:t>Empowerment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Am willing to take risks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Can learn new skills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Am willing to try new things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Feel “I’ll try” rather than “I won’t”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Can overcome fears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Courier New" panose="02070309020205020404" pitchFamily="49" charset="0"/>
              <a:buChar char="o"/>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Have a negative attitude regarding healthy physical activities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Courier New" panose="02070309020205020404" pitchFamily="49" charset="0"/>
              <a:buChar char="o"/>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Believe there are many thing I can’t do</a:t>
            </a:r>
          </a:p>
          <a:p>
            <a:pPr marL="0" marR="0" algn="l">
              <a:lnSpc>
                <a:spcPct val="107000"/>
              </a:lnSpc>
              <a:spcBef>
                <a:spcPts val="0"/>
              </a:spcBef>
              <a:spcAft>
                <a:spcPts val="800"/>
              </a:spcAft>
            </a:pPr>
            <a:r>
              <a:rPr lang="en-US" sz="6400" u="sng" dirty="0">
                <a:effectLst/>
                <a:latin typeface="Book Antiqua" panose="02040602050305030304" pitchFamily="18" charset="0"/>
                <a:ea typeface="Calibri" panose="020F0502020204030204" pitchFamily="34" charset="0"/>
                <a:cs typeface="Times New Roman" panose="02020603050405020304" pitchFamily="18" charset="0"/>
              </a:rPr>
              <a:t>Affirmations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Realize I can have fun without alcohol/drugs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Can be a member of a team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Have a positive perspective on what I can accomplish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Courier New" panose="02070309020205020404" pitchFamily="49" charset="0"/>
              <a:buChar char="o"/>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Do not accept my strengths and weaknesses </a:t>
            </a:r>
            <a:endParaRPr lang="en-US" sz="6400" u="sng"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6400" u="sng" dirty="0">
                <a:effectLst/>
                <a:latin typeface="Book Antiqua" panose="02040602050305030304" pitchFamily="18" charset="0"/>
                <a:ea typeface="Calibri" panose="020F0502020204030204" pitchFamily="34" charset="0"/>
                <a:cs typeface="Times New Roman" panose="02020603050405020304" pitchFamily="18" charset="0"/>
              </a:rPr>
              <a:t>Self-Awareness</a:t>
            </a:r>
            <a:r>
              <a:rPr lang="en-US" sz="6400" dirty="0">
                <a:effectLst/>
                <a:latin typeface="Book Antiqua" panose="02040602050305030304" pitchFamily="18" charset="0"/>
                <a:ea typeface="Calibri" panose="020F0502020204030204" pitchFamily="34" charset="0"/>
                <a:cs typeface="Times New Roman" panose="02020603050405020304" pitchFamily="18" charset="0"/>
              </a:rPr>
              <a:t>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Understand how my actions affect others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Am aware of my feelings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Feel confident in myself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Understand myself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Courier New" panose="02070309020205020404" pitchFamily="49" charset="0"/>
              <a:buChar char="o"/>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Feel bad about myself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Courier New" panose="02070309020205020404" pitchFamily="49" charset="0"/>
              <a:buChar char="o"/>
            </a:pPr>
            <a:r>
              <a:rPr lang="en-US" sz="6400" dirty="0">
                <a:effectLst/>
                <a:latin typeface="Book Antiqua" panose="02040602050305030304" pitchFamily="18" charset="0"/>
                <a:ea typeface="Calibri" panose="020F0502020204030204" pitchFamily="34" charset="0"/>
                <a:cs typeface="Times New Roman" panose="02020603050405020304" pitchFamily="18" charset="0"/>
              </a:rPr>
              <a:t>Am not in control </a:t>
            </a:r>
          </a:p>
          <a:p>
            <a:pPr marL="342900" marR="0" lvl="0" indent="-342900">
              <a:lnSpc>
                <a:spcPct val="107000"/>
              </a:lnSpc>
              <a:spcBef>
                <a:spcPts val="0"/>
              </a:spcBef>
              <a:spcAft>
                <a:spcPts val="800"/>
              </a:spcAft>
              <a:buFont typeface="Courier New" panose="02070309020205020404" pitchFamily="49" charset="0"/>
              <a:buChar char="o"/>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ourier New" panose="02070309020205020404" pitchFamily="49" charset="0"/>
              <a:buChar char="o"/>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Courier New" panose="02070309020205020404" pitchFamily="49" charset="0"/>
              <a:buChar char="o"/>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Courier New" panose="02070309020205020404" pitchFamily="49" charset="0"/>
              <a:buChar char="o"/>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800" dirty="0">
              <a:solidFill>
                <a:srgbClr val="3A3A3A"/>
              </a:solidFill>
              <a:highlight>
                <a:srgbClr val="F7F6F2"/>
              </a:highlight>
            </a:endParaRPr>
          </a:p>
          <a:p>
            <a:pPr algn="l"/>
            <a:endParaRPr lang="en-US" sz="1800" dirty="0">
              <a:solidFill>
                <a:srgbClr val="3A3A3A"/>
              </a:solidFill>
              <a:effectLst/>
              <a:highlight>
                <a:srgbClr val="F7F6F2"/>
              </a:highlight>
            </a:endParaRPr>
          </a:p>
          <a:p>
            <a:pPr algn="l"/>
            <a:endParaRPr lang="en-US" sz="1800" dirty="0">
              <a:solidFill>
                <a:srgbClr val="3A3A3A"/>
              </a:solidFill>
              <a:highlight>
                <a:srgbClr val="F7F6F2"/>
              </a:highlight>
            </a:endParaRPr>
          </a:p>
          <a:p>
            <a:pPr algn="l"/>
            <a:endParaRPr lang="en-US" sz="1800" dirty="0">
              <a:solidFill>
                <a:srgbClr val="3A3A3A"/>
              </a:solidFill>
              <a:effectLst/>
              <a:highlight>
                <a:srgbClr val="F7F6F2"/>
              </a:highlight>
            </a:endParaRPr>
          </a:p>
          <a:p>
            <a:pPr algn="l"/>
            <a:endParaRPr lang="en-US" sz="1400" dirty="0">
              <a:effectLst/>
            </a:endParaRPr>
          </a:p>
          <a:p>
            <a:pPr algn="l"/>
            <a:endParaRPr lang="en-US" sz="1800" dirty="0">
              <a:solidFill>
                <a:srgbClr val="3A3A3A"/>
              </a:solidFill>
              <a:highlight>
                <a:srgbClr val="F7F6F2"/>
              </a:highlight>
            </a:endParaRPr>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8575739" y="6380801"/>
            <a:ext cx="2809017" cy="365125"/>
          </a:xfrm>
        </p:spPr>
        <p:txBody>
          <a:bodyPr>
            <a:normAutofit/>
          </a:bodyPr>
          <a:lstStyle/>
          <a:p>
            <a:pPr algn="r">
              <a:lnSpc>
                <a:spcPct val="90000"/>
              </a:lnSpc>
              <a:spcAft>
                <a:spcPts val="600"/>
              </a:spcAft>
            </a:pPr>
            <a:r>
              <a:rPr lang="en-US" sz="1000" dirty="0">
                <a:solidFill>
                  <a:schemeClr val="tx1">
                    <a:lumMod val="50000"/>
                    <a:lumOff val="50000"/>
                  </a:schemeClr>
                </a:solidFill>
              </a:rPr>
              <a:t>Social Club 2024, Lansdowne Childrens Centre</a:t>
            </a:r>
          </a:p>
        </p:txBody>
      </p:sp>
      <p:sp>
        <p:nvSpPr>
          <p:cNvPr id="3" name="Title 1">
            <a:extLst>
              <a:ext uri="{FF2B5EF4-FFF2-40B4-BE49-F238E27FC236}">
                <a16:creationId xmlns:a16="http://schemas.microsoft.com/office/drawing/2014/main" id="{89194752-6467-8D0B-F35D-ABED050AD2BD}"/>
              </a:ext>
            </a:extLst>
          </p:cNvPr>
          <p:cNvSpPr txBox="1">
            <a:spLocks/>
          </p:cNvSpPr>
          <p:nvPr/>
        </p:nvSpPr>
        <p:spPr>
          <a:xfrm>
            <a:off x="1293598" y="109206"/>
            <a:ext cx="1118050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t>Assessment: Measurement of Social Empowerment &amp; Trust</a:t>
            </a:r>
          </a:p>
        </p:txBody>
      </p:sp>
      <p:sp>
        <p:nvSpPr>
          <p:cNvPr id="2" name="TextBox 1">
            <a:extLst>
              <a:ext uri="{FF2B5EF4-FFF2-40B4-BE49-F238E27FC236}">
                <a16:creationId xmlns:a16="http://schemas.microsoft.com/office/drawing/2014/main" id="{72FDF9D3-080E-1943-6A81-52652B300AB0}"/>
              </a:ext>
            </a:extLst>
          </p:cNvPr>
          <p:cNvSpPr txBox="1"/>
          <p:nvPr/>
        </p:nvSpPr>
        <p:spPr>
          <a:xfrm>
            <a:off x="6926437" y="5826803"/>
            <a:ext cx="6411074" cy="553998"/>
          </a:xfrm>
          <a:prstGeom prst="rect">
            <a:avLst/>
          </a:prstGeom>
          <a:noFill/>
        </p:spPr>
        <p:txBody>
          <a:bodyPr wrap="square" rtlCol="0">
            <a:spAutoFit/>
          </a:bodyPr>
          <a:lstStyle/>
          <a:p>
            <a:pPr algn="l"/>
            <a:endParaRPr lang="en-US" sz="1000" dirty="0">
              <a:effectLst/>
            </a:endParaRPr>
          </a:p>
          <a:p>
            <a:pPr algn="l"/>
            <a:r>
              <a:rPr lang="en-US" sz="1000" dirty="0">
                <a:effectLst/>
              </a:rPr>
              <a:t>Arbor, I. (1992). </a:t>
            </a:r>
            <a:r>
              <a:rPr lang="en-US" sz="1000" i="1" dirty="0">
                <a:effectLst/>
              </a:rPr>
              <a:t>Measurement of Social Empowerment and Trust (SET)</a:t>
            </a:r>
            <a:r>
              <a:rPr lang="en-US" sz="1000" dirty="0">
                <a:effectLst/>
              </a:rPr>
              <a:t>. Idyll Arbor. https://idyllarbor.com/product/measurement-of-social-empowerment-and-trust-set/ </a:t>
            </a:r>
          </a:p>
        </p:txBody>
      </p:sp>
    </p:spTree>
    <p:extLst>
      <p:ext uri="{BB962C8B-B14F-4D97-AF65-F5344CB8AC3E}">
        <p14:creationId xmlns:p14="http://schemas.microsoft.com/office/powerpoint/2010/main" val="1873373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E24523-D132-55DD-80C8-9B8D9697DAFF}"/>
              </a:ext>
            </a:extLst>
          </p:cNvPr>
          <p:cNvSpPr>
            <a:spLocks noGrp="1"/>
          </p:cNvSpPr>
          <p:nvPr>
            <p:ph type="ftr" sz="quarter" idx="11"/>
          </p:nvPr>
        </p:nvSpPr>
        <p:spPr/>
        <p:txBody>
          <a:bodyPr/>
          <a:lstStyle/>
          <a:p>
            <a:r>
              <a:rPr lang="en-US"/>
              <a:t>Social Club 2024, Lansdowne Childrens Centre</a:t>
            </a:r>
          </a:p>
        </p:txBody>
      </p:sp>
      <p:pic>
        <p:nvPicPr>
          <p:cNvPr id="4" name="Picture 3">
            <a:extLst>
              <a:ext uri="{FF2B5EF4-FFF2-40B4-BE49-F238E27FC236}">
                <a16:creationId xmlns:a16="http://schemas.microsoft.com/office/drawing/2014/main" id="{B579FDEC-B373-1CE4-4E0F-B847698FEEBD}"/>
              </a:ext>
            </a:extLst>
          </p:cNvPr>
          <p:cNvPicPr>
            <a:picLocks noChangeAspect="1"/>
          </p:cNvPicPr>
          <p:nvPr/>
        </p:nvPicPr>
        <p:blipFill>
          <a:blip r:embed="rId2"/>
          <a:stretch>
            <a:fillRect/>
          </a:stretch>
        </p:blipFill>
        <p:spPr>
          <a:xfrm>
            <a:off x="2204494" y="494890"/>
            <a:ext cx="7783011" cy="5868219"/>
          </a:xfrm>
          <a:prstGeom prst="rect">
            <a:avLst/>
          </a:prstGeom>
        </p:spPr>
      </p:pic>
    </p:spTree>
    <p:extLst>
      <p:ext uri="{BB962C8B-B14F-4D97-AF65-F5344CB8AC3E}">
        <p14:creationId xmlns:p14="http://schemas.microsoft.com/office/powerpoint/2010/main" val="303621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00" descr="A colorful dots on a white background&#10;&#10;Description automatically generated">
            <a:extLst>
              <a:ext uri="{FF2B5EF4-FFF2-40B4-BE49-F238E27FC236}">
                <a16:creationId xmlns:a16="http://schemas.microsoft.com/office/drawing/2014/main" id="{837A95C8-EDF9-B932-FD42-7B199A3DB4F9}"/>
              </a:ext>
            </a:extLst>
          </p:cNvPr>
          <p:cNvPicPr>
            <a:picLocks noChangeAspect="1"/>
          </p:cNvPicPr>
          <p:nvPr/>
        </p:nvPicPr>
        <p:blipFill rotWithShape="1">
          <a:blip r:embed="rId2"/>
          <a:srcRect t="9091" r="20426"/>
          <a:stretch/>
        </p:blipFill>
        <p:spPr>
          <a:xfrm>
            <a:off x="3523488" y="-33603"/>
            <a:ext cx="8668512" cy="6857990"/>
          </a:xfrm>
          <a:prstGeom prst="rect">
            <a:avLst/>
          </a:prstGeom>
        </p:spPr>
      </p:pic>
      <p:sp>
        <p:nvSpPr>
          <p:cNvPr id="214" name="Rectangle 2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66AA8BBC-E3BB-846E-D44D-D95C5D5A1110}"/>
              </a:ext>
            </a:extLst>
          </p:cNvPr>
          <p:cNvSpPr>
            <a:spLocks noGrp="1"/>
          </p:cNvSpPr>
          <p:nvPr>
            <p:ph type="subTitle" idx="1"/>
          </p:nvPr>
        </p:nvSpPr>
        <p:spPr>
          <a:xfrm>
            <a:off x="447292" y="1894944"/>
            <a:ext cx="9756601" cy="4659968"/>
          </a:xfrm>
        </p:spPr>
        <p:txBody>
          <a:bodyPr>
            <a:normAutofit fontScale="92500" lnSpcReduction="10000"/>
          </a:bodyPr>
          <a:lstStyle/>
          <a:p>
            <a:pPr algn="l"/>
            <a:r>
              <a:rPr lang="en-US" sz="2400" dirty="0"/>
              <a:t>Reviewing results</a:t>
            </a:r>
          </a:p>
          <a:p>
            <a:pPr algn="l"/>
            <a:r>
              <a:rPr lang="en-US" dirty="0"/>
              <a:t>Look for:</a:t>
            </a:r>
          </a:p>
          <a:p>
            <a:pPr marL="342900" indent="-342900" algn="l">
              <a:buFont typeface="Arial" panose="020B0604020202020204" pitchFamily="34" charset="0"/>
              <a:buChar char="•"/>
            </a:pPr>
            <a:r>
              <a:rPr lang="en-US" dirty="0"/>
              <a:t> Individual areas of growth  overall and look at individual questions</a:t>
            </a:r>
          </a:p>
          <a:p>
            <a:pPr marL="342900" indent="-342900" algn="l">
              <a:buFont typeface="Arial" panose="020B0604020202020204" pitchFamily="34" charset="0"/>
              <a:buChar char="•"/>
            </a:pPr>
            <a:r>
              <a:rPr lang="en-US" dirty="0"/>
              <a:t>Individual a</a:t>
            </a:r>
            <a:r>
              <a:rPr lang="en-US" sz="2400" dirty="0"/>
              <a:t>reas of strength</a:t>
            </a:r>
          </a:p>
          <a:p>
            <a:pPr marL="342900" indent="-342900" algn="l">
              <a:buFont typeface="Arial" panose="020B0604020202020204" pitchFamily="34" charset="0"/>
              <a:buChar char="•"/>
            </a:pPr>
            <a:r>
              <a:rPr lang="en-US" sz="2400" dirty="0"/>
              <a:t>commonalities</a:t>
            </a:r>
          </a:p>
          <a:p>
            <a:pPr algn="l"/>
            <a:endParaRPr lang="en-US" sz="2400" dirty="0"/>
          </a:p>
          <a:p>
            <a:pPr algn="l"/>
            <a:r>
              <a:rPr lang="en-US" sz="2400" dirty="0"/>
              <a:t>Transferring individual results of the SET to guide program planning </a:t>
            </a:r>
          </a:p>
          <a:p>
            <a:pPr marL="342900" indent="-342900" algn="l">
              <a:buFont typeface="Arial" panose="020B0604020202020204" pitchFamily="34" charset="0"/>
              <a:buChar char="•"/>
            </a:pPr>
            <a:r>
              <a:rPr lang="en-US" dirty="0"/>
              <a:t>Transfer findings into chart </a:t>
            </a:r>
          </a:p>
          <a:p>
            <a:pPr marL="342900" indent="-342900" algn="l">
              <a:buFont typeface="Arial" panose="020B0604020202020204" pitchFamily="34" charset="0"/>
              <a:buChar char="•"/>
            </a:pPr>
            <a:r>
              <a:rPr lang="en-US" dirty="0"/>
              <a:t>Develop morning questions and group challenges</a:t>
            </a:r>
          </a:p>
          <a:p>
            <a:pPr marL="342900" indent="-342900" algn="l">
              <a:buFont typeface="Arial" panose="020B0604020202020204" pitchFamily="34" charset="0"/>
              <a:buChar char="•"/>
            </a:pPr>
            <a:r>
              <a:rPr lang="en-US" sz="2400" dirty="0"/>
              <a:t>Select act</a:t>
            </a:r>
            <a:r>
              <a:rPr lang="en-US" dirty="0"/>
              <a:t>ivities that will address areas of growth</a:t>
            </a:r>
          </a:p>
          <a:p>
            <a:pPr marL="342900" indent="-342900" algn="l">
              <a:buFont typeface="Arial" panose="020B0604020202020204" pitchFamily="34" charset="0"/>
              <a:buChar char="•"/>
            </a:pPr>
            <a:r>
              <a:rPr lang="en-US" sz="2400" dirty="0"/>
              <a:t>Utilize client strengths to</a:t>
            </a:r>
            <a:r>
              <a:rPr lang="en-US" dirty="0"/>
              <a:t> encourage peer to peer modeling and learning </a:t>
            </a:r>
            <a:endParaRPr lang="en-US" sz="2400" dirty="0"/>
          </a:p>
          <a:p>
            <a:pPr algn="l"/>
            <a:endParaRPr lang="en-US" sz="2000" dirty="0"/>
          </a:p>
        </p:txBody>
      </p:sp>
      <p:sp>
        <p:nvSpPr>
          <p:cNvPr id="216" name="Rectangle 2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8" name="Rectangle 2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98174B-6C1C-00C9-43FC-021E4BCE042B}"/>
              </a:ext>
            </a:extLst>
          </p:cNvPr>
          <p:cNvSpPr>
            <a:spLocks noGrp="1"/>
          </p:cNvSpPr>
          <p:nvPr>
            <p:ph type="ftr" sz="quarter" idx="11"/>
          </p:nvPr>
        </p:nvSpPr>
        <p:spPr>
          <a:xfrm>
            <a:off x="8575739" y="6380801"/>
            <a:ext cx="2809017" cy="365125"/>
          </a:xfrm>
        </p:spPr>
        <p:txBody>
          <a:bodyPr>
            <a:normAutofit/>
          </a:bodyPr>
          <a:lstStyle/>
          <a:p>
            <a:pPr algn="r">
              <a:lnSpc>
                <a:spcPct val="90000"/>
              </a:lnSpc>
              <a:spcAft>
                <a:spcPts val="600"/>
              </a:spcAft>
            </a:pPr>
            <a:r>
              <a:rPr lang="en-US" sz="1000" dirty="0">
                <a:solidFill>
                  <a:schemeClr val="tx1">
                    <a:lumMod val="50000"/>
                    <a:lumOff val="50000"/>
                  </a:schemeClr>
                </a:solidFill>
              </a:rPr>
              <a:t>Social Club 2024, Lansdowne Childrens Centre</a:t>
            </a:r>
          </a:p>
        </p:txBody>
      </p:sp>
      <p:sp>
        <p:nvSpPr>
          <p:cNvPr id="3" name="Title 1">
            <a:extLst>
              <a:ext uri="{FF2B5EF4-FFF2-40B4-BE49-F238E27FC236}">
                <a16:creationId xmlns:a16="http://schemas.microsoft.com/office/drawing/2014/main" id="{89194752-6467-8D0B-F35D-ABED050AD2BD}"/>
              </a:ext>
            </a:extLst>
          </p:cNvPr>
          <p:cNvSpPr txBox="1">
            <a:spLocks/>
          </p:cNvSpPr>
          <p:nvPr/>
        </p:nvSpPr>
        <p:spPr>
          <a:xfrm>
            <a:off x="1072168" y="-86844"/>
            <a:ext cx="10515600" cy="13255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Assessment results and planning!</a:t>
            </a:r>
          </a:p>
        </p:txBody>
      </p:sp>
    </p:spTree>
    <p:extLst>
      <p:ext uri="{BB962C8B-B14F-4D97-AF65-F5344CB8AC3E}">
        <p14:creationId xmlns:p14="http://schemas.microsoft.com/office/powerpoint/2010/main" val="338804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0CA3AF4-F607-8A62-9DBE-CD621BAB6BE8}"/>
              </a:ext>
            </a:extLst>
          </p:cNvPr>
          <p:cNvPicPr>
            <a:picLocks noGrp="1" noChangeAspect="1"/>
          </p:cNvPicPr>
          <p:nvPr>
            <p:ph idx="1"/>
          </p:nvPr>
        </p:nvPicPr>
        <p:blipFill>
          <a:blip r:embed="rId2"/>
          <a:stretch>
            <a:fillRect/>
          </a:stretch>
        </p:blipFill>
        <p:spPr>
          <a:xfrm>
            <a:off x="392207" y="478465"/>
            <a:ext cx="11257019" cy="5497033"/>
          </a:xfrm>
        </p:spPr>
      </p:pic>
      <p:sp>
        <p:nvSpPr>
          <p:cNvPr id="4" name="Footer Placeholder 3">
            <a:extLst>
              <a:ext uri="{FF2B5EF4-FFF2-40B4-BE49-F238E27FC236}">
                <a16:creationId xmlns:a16="http://schemas.microsoft.com/office/drawing/2014/main" id="{74B7841A-8BB8-8E5D-55B4-C9B2F6341AA6}"/>
              </a:ext>
            </a:extLst>
          </p:cNvPr>
          <p:cNvSpPr>
            <a:spLocks noGrp="1"/>
          </p:cNvSpPr>
          <p:nvPr>
            <p:ph type="ftr" sz="quarter" idx="11"/>
          </p:nvPr>
        </p:nvSpPr>
        <p:spPr/>
        <p:txBody>
          <a:bodyPr/>
          <a:lstStyle/>
          <a:p>
            <a:r>
              <a:rPr lang="en-US"/>
              <a:t>Social Club 2024, Lansdowne Childrens Centre</a:t>
            </a:r>
          </a:p>
        </p:txBody>
      </p:sp>
    </p:spTree>
    <p:extLst>
      <p:ext uri="{BB962C8B-B14F-4D97-AF65-F5344CB8AC3E}">
        <p14:creationId xmlns:p14="http://schemas.microsoft.com/office/powerpoint/2010/main" val="2777675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29511</TotalTime>
  <Words>1730</Words>
  <Application>Microsoft Office PowerPoint</Application>
  <PresentationFormat>Widescreen</PresentationFormat>
  <Paragraphs>251</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Aptos</vt:lpstr>
      <vt:lpstr>Aptos Display</vt:lpstr>
      <vt:lpstr>Arial</vt:lpstr>
      <vt:lpstr>Book Antiqua</vt:lpstr>
      <vt:lpstr>Calibri</vt:lpstr>
      <vt:lpstr>Courier New</vt:lpstr>
      <vt:lpstr>Symbol</vt:lpstr>
      <vt:lpstr>Office Theme</vt:lpstr>
      <vt:lpstr>Social Club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Club</dc:title>
  <dc:creator>Tiffany Morgan</dc:creator>
  <cp:lastModifiedBy>Tiffany Morgan</cp:lastModifiedBy>
  <cp:revision>12</cp:revision>
  <cp:lastPrinted>2024-06-04T18:59:51Z</cp:lastPrinted>
  <dcterms:created xsi:type="dcterms:W3CDTF">2024-05-08T14:27:57Z</dcterms:created>
  <dcterms:modified xsi:type="dcterms:W3CDTF">2024-06-04T19:00:09Z</dcterms:modified>
</cp:coreProperties>
</file>