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5143500" type="screen16x9"/>
  <p:notesSz cx="6858000" cy="9144000"/>
  <p:embeddedFontLst>
    <p:embeddedFont>
      <p:font typeface="Century Gothic" panose="020B050202020202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Amatic SC" panose="020B0604020202020204" charset="-79"/>
      <p:regular r:id="rId62"/>
      <p:bold r:id="rId63"/>
    </p:embeddedFont>
    <p:embeddedFont>
      <p:font typeface="PT Sans Narrow" panose="020B0604020202020204" charset="0"/>
      <p:regular r:id="rId64"/>
      <p:bold r:id="rId65"/>
    </p:embeddedFont>
    <p:embeddedFont>
      <p:font typeface="Source Code Pro" panose="020B0604020202020204" charset="0"/>
      <p:regular r:id="rId66"/>
      <p:bold r:id="rId67"/>
      <p:italic r:id="rId68"/>
      <p:boldItalic r:id="rId69"/>
    </p:embeddedFont>
    <p:embeddedFont>
      <p:font typeface="Roboto" panose="020B0604020202020204" charset="0"/>
      <p:regular r:id="rId70"/>
      <p:bold r:id="rId71"/>
      <p:italic r:id="rId72"/>
      <p:boldItalic r:id="rId73"/>
    </p:embeddedFont>
    <p:embeddedFont>
      <p:font typeface="Open Sans" panose="020B060402020202020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3BBA4B-A8D1-4C21-A567-E5FD663E0D22}">
  <a:tblStyle styleId="{803BBA4B-A8D1-4C21-A567-E5FD663E0D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FCCD20-A603-4853-AE45-D958DF036D4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022" autoAdjust="0"/>
  </p:normalViewPr>
  <p:slideViewPr>
    <p:cSldViewPr snapToGrid="0">
      <p:cViewPr varScale="1">
        <p:scale>
          <a:sx n="54" d="100"/>
          <a:sy n="54" d="100"/>
        </p:scale>
        <p:origin x="186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font" Target="fonts/font21.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font" Target="fonts/font23.fntdata"/><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1151a59c0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71151a59c0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262626"/>
              </a:buClr>
              <a:buSzPts val="1200"/>
              <a:buFont typeface="Open Sans"/>
              <a:buChar char="●"/>
            </a:pPr>
            <a:r>
              <a:rPr lang="en" sz="1200">
                <a:solidFill>
                  <a:srgbClr val="262626"/>
                </a:solidFill>
                <a:latin typeface="Open Sans"/>
                <a:ea typeface="Open Sans"/>
                <a:cs typeface="Open Sans"/>
                <a:sym typeface="Open Sans"/>
              </a:rPr>
              <a:t>First proposed by Deborah Seabrook - developed proposal from community practice to hospital setting</a:t>
            </a:r>
            <a:endParaRPr sz="1200">
              <a:solidFill>
                <a:srgbClr val="262626"/>
              </a:solidFill>
              <a:latin typeface="Open Sans"/>
              <a:ea typeface="Open Sans"/>
              <a:cs typeface="Open Sans"/>
              <a:sym typeface="Open Sans"/>
            </a:endParaRPr>
          </a:p>
          <a:p>
            <a:pPr marL="914400" lvl="1" indent="-304800" algn="l" rtl="0">
              <a:lnSpc>
                <a:spcPct val="100000"/>
              </a:lnSpc>
              <a:spcBef>
                <a:spcPts val="0"/>
              </a:spcBef>
              <a:spcAft>
                <a:spcPts val="0"/>
              </a:spcAft>
              <a:buClr>
                <a:srgbClr val="262626"/>
              </a:buClr>
              <a:buSzPts val="1200"/>
              <a:buFont typeface="Open Sans"/>
              <a:buChar char="○"/>
            </a:pPr>
            <a:r>
              <a:rPr lang="en" sz="1200">
                <a:solidFill>
                  <a:srgbClr val="262626"/>
                </a:solidFill>
                <a:latin typeface="Open Sans"/>
                <a:ea typeface="Open Sans"/>
                <a:cs typeface="Open Sans"/>
                <a:sym typeface="Open Sans"/>
              </a:rPr>
              <a:t>Granted by GRH Foundations, funding for MHDP</a:t>
            </a:r>
            <a:endParaRPr sz="1200">
              <a:solidFill>
                <a:srgbClr val="262626"/>
              </a:solidFill>
              <a:latin typeface="Open Sans"/>
              <a:ea typeface="Open Sans"/>
              <a:cs typeface="Open Sans"/>
              <a:sym typeface="Open Sans"/>
            </a:endParaRPr>
          </a:p>
          <a:p>
            <a:pPr marL="914400" lvl="1" indent="-304800" algn="l" rtl="0">
              <a:lnSpc>
                <a:spcPct val="100000"/>
              </a:lnSpc>
              <a:spcBef>
                <a:spcPts val="0"/>
              </a:spcBef>
              <a:spcAft>
                <a:spcPts val="0"/>
              </a:spcAft>
              <a:buClr>
                <a:srgbClr val="262626"/>
              </a:buClr>
              <a:buSzPts val="1200"/>
              <a:buFont typeface="Open Sans"/>
              <a:buChar char="○"/>
            </a:pPr>
            <a:r>
              <a:rPr lang="en" sz="1200">
                <a:solidFill>
                  <a:srgbClr val="262626"/>
                </a:solidFill>
                <a:latin typeface="Open Sans"/>
                <a:ea typeface="Open Sans"/>
                <a:cs typeface="Open Sans"/>
                <a:sym typeface="Open Sans"/>
              </a:rPr>
              <a:t>Aimee Berends and Sarah Pearson continued program - via GRH foundations support</a:t>
            </a:r>
            <a:endParaRPr sz="1200">
              <a:solidFill>
                <a:srgbClr val="262626"/>
              </a:solidFill>
              <a:latin typeface="Open Sans"/>
              <a:ea typeface="Open Sans"/>
              <a:cs typeface="Open Sans"/>
              <a:sym typeface="Open Sans"/>
            </a:endParaRPr>
          </a:p>
          <a:p>
            <a:pPr marL="457200" lvl="0" indent="-304800" algn="l" rtl="0">
              <a:lnSpc>
                <a:spcPct val="100000"/>
              </a:lnSpc>
              <a:spcBef>
                <a:spcPts val="0"/>
              </a:spcBef>
              <a:spcAft>
                <a:spcPts val="0"/>
              </a:spcAft>
              <a:buClr>
                <a:srgbClr val="262626"/>
              </a:buClr>
              <a:buSzPts val="1200"/>
              <a:buFont typeface="Open Sans"/>
              <a:buChar char="●"/>
            </a:pPr>
            <a:r>
              <a:rPr lang="en" sz="1200">
                <a:solidFill>
                  <a:srgbClr val="262626"/>
                </a:solidFill>
                <a:latin typeface="Open Sans"/>
                <a:ea typeface="Open Sans"/>
                <a:cs typeface="Open Sans"/>
                <a:sym typeface="Open Sans"/>
              </a:rPr>
              <a:t>Motivated other areas (CAIP, MH Inpt, Freeport MH) to acquire MT staff</a:t>
            </a:r>
            <a:endParaRPr sz="1200">
              <a:solidFill>
                <a:srgbClr val="262626"/>
              </a:solidFill>
              <a:latin typeface="Open Sans"/>
              <a:ea typeface="Open Sans"/>
              <a:cs typeface="Open Sans"/>
              <a:sym typeface="Open Sans"/>
            </a:endParaRPr>
          </a:p>
          <a:p>
            <a:pPr marL="457200" lvl="0" indent="-304800" algn="l" rtl="0">
              <a:lnSpc>
                <a:spcPct val="100000"/>
              </a:lnSpc>
              <a:spcBef>
                <a:spcPts val="0"/>
              </a:spcBef>
              <a:spcAft>
                <a:spcPts val="0"/>
              </a:spcAft>
              <a:buClr>
                <a:srgbClr val="262626"/>
              </a:buClr>
              <a:buSzPts val="1200"/>
              <a:buFont typeface="Open Sans"/>
              <a:buChar char="●"/>
            </a:pPr>
            <a:r>
              <a:rPr lang="en" sz="1200">
                <a:solidFill>
                  <a:srgbClr val="262626"/>
                </a:solidFill>
                <a:latin typeface="Open Sans"/>
                <a:ea typeface="Open Sans"/>
                <a:cs typeface="Open Sans"/>
                <a:sym typeface="Open Sans"/>
              </a:rPr>
              <a:t>Not all MT’s work with RecT’s and visa versa</a:t>
            </a:r>
            <a:endParaRPr sz="1200">
              <a:solidFill>
                <a:srgbClr val="262626"/>
              </a:solidFill>
              <a:latin typeface="Open Sans"/>
              <a:ea typeface="Open Sans"/>
              <a:cs typeface="Open Sans"/>
              <a:sym typeface="Open Sans"/>
            </a:endParaRPr>
          </a:p>
          <a:p>
            <a:pPr marL="457200" lvl="0" indent="-304800" algn="l" rtl="0">
              <a:lnSpc>
                <a:spcPct val="100000"/>
              </a:lnSpc>
              <a:spcBef>
                <a:spcPts val="0"/>
              </a:spcBef>
              <a:spcAft>
                <a:spcPts val="0"/>
              </a:spcAft>
              <a:buClr>
                <a:srgbClr val="262626"/>
              </a:buClr>
              <a:buSzPts val="1200"/>
              <a:buFont typeface="Open Sans"/>
              <a:buChar char="●"/>
            </a:pPr>
            <a:r>
              <a:rPr lang="en" sz="1200">
                <a:solidFill>
                  <a:srgbClr val="262626"/>
                </a:solidFill>
                <a:latin typeface="Open Sans"/>
                <a:ea typeface="Open Sans"/>
                <a:cs typeface="Open Sans"/>
                <a:sym typeface="Open Sans"/>
              </a:rPr>
              <a:t>MT staffing expands to Freeport</a:t>
            </a:r>
            <a:endParaRPr sz="1200">
              <a:solidFill>
                <a:srgbClr val="262626"/>
              </a:solidFill>
              <a:latin typeface="Open Sans"/>
              <a:ea typeface="Open Sans"/>
              <a:cs typeface="Open Sans"/>
              <a:sym typeface="Open Sans"/>
            </a:endParaRPr>
          </a:p>
          <a:p>
            <a:pPr marL="457200" lvl="0" indent="-304800" algn="l" rtl="0">
              <a:lnSpc>
                <a:spcPct val="105000"/>
              </a:lnSpc>
              <a:spcBef>
                <a:spcPts val="0"/>
              </a:spcBef>
              <a:spcAft>
                <a:spcPts val="0"/>
              </a:spcAft>
              <a:buClr>
                <a:srgbClr val="262626"/>
              </a:buClr>
              <a:buSzPts val="1200"/>
              <a:buFont typeface="Open Sans"/>
              <a:buChar char="●"/>
            </a:pPr>
            <a:r>
              <a:rPr lang="en" sz="1200">
                <a:solidFill>
                  <a:srgbClr val="262626"/>
                </a:solidFill>
                <a:latin typeface="Open Sans"/>
                <a:ea typeface="Open Sans"/>
                <a:cs typeface="Open Sans"/>
                <a:sym typeface="Open Sans"/>
              </a:rPr>
              <a:t>No mental health outpt services collaborations  with Music Therapy and RecT currently, just inpts.</a:t>
            </a:r>
            <a:endParaRPr sz="1000">
              <a:solidFill>
                <a:srgbClr val="262626"/>
              </a:solidFill>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0f60e151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e0f60e151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262626"/>
                </a:solidFill>
                <a:latin typeface="Open Sans"/>
                <a:ea typeface="Open Sans"/>
                <a:cs typeface="Open Sans"/>
                <a:sym typeface="Open Sans"/>
              </a:rPr>
              <a:t>Melissa</a:t>
            </a:r>
            <a:endParaRPr>
              <a:solidFill>
                <a:srgbClr val="262626"/>
              </a:solidFill>
              <a:latin typeface="Open Sans"/>
              <a:ea typeface="Open Sans"/>
              <a:cs typeface="Open Sans"/>
              <a:sym typeface="Open Sans"/>
            </a:endParaRPr>
          </a:p>
          <a:p>
            <a:pPr marL="457200" lvl="0" indent="-298450" algn="l" rtl="0">
              <a:lnSpc>
                <a:spcPct val="115000"/>
              </a:lnSpc>
              <a:spcBef>
                <a:spcPts val="1200"/>
              </a:spcBef>
              <a:spcAft>
                <a:spcPts val="0"/>
              </a:spcAft>
              <a:buClr>
                <a:srgbClr val="262626"/>
              </a:buClr>
              <a:buSzPts val="1100"/>
              <a:buFont typeface="Open Sans"/>
              <a:buChar char="●"/>
            </a:pPr>
            <a:r>
              <a:rPr lang="en">
                <a:solidFill>
                  <a:srgbClr val="262626"/>
                </a:solidFill>
                <a:latin typeface="Open Sans"/>
                <a:ea typeface="Open Sans"/>
                <a:cs typeface="Open Sans"/>
                <a:sym typeface="Open Sans"/>
              </a:rPr>
              <a:t>Intermittent Music Therapy Students supervised by Social Work</a:t>
            </a:r>
            <a:endParaRPr>
              <a:solidFill>
                <a:srgbClr val="262626"/>
              </a:solidFill>
              <a:latin typeface="Open Sans"/>
              <a:ea typeface="Open Sans"/>
              <a:cs typeface="Open Sans"/>
              <a:sym typeface="Open Sans"/>
            </a:endParaRPr>
          </a:p>
          <a:p>
            <a:pPr marL="914400" lvl="1" indent="-298450" algn="l" rtl="0">
              <a:lnSpc>
                <a:spcPct val="115000"/>
              </a:lnSpc>
              <a:spcBef>
                <a:spcPts val="0"/>
              </a:spcBef>
              <a:spcAft>
                <a:spcPts val="0"/>
              </a:spcAft>
              <a:buClr>
                <a:srgbClr val="262626"/>
              </a:buClr>
              <a:buSzPts val="1100"/>
              <a:buFont typeface="Open Sans"/>
              <a:buChar char="○"/>
            </a:pPr>
            <a:r>
              <a:rPr lang="en">
                <a:solidFill>
                  <a:srgbClr val="262626"/>
                </a:solidFill>
                <a:latin typeface="Open Sans"/>
                <a:ea typeface="Open Sans"/>
                <a:cs typeface="Open Sans"/>
                <a:sym typeface="Open Sans"/>
              </a:rPr>
              <a:t>Provided 1:1 interventions </a:t>
            </a:r>
            <a:endParaRPr>
              <a:solidFill>
                <a:srgbClr val="262626"/>
              </a:solidFill>
              <a:latin typeface="Open Sans"/>
              <a:ea typeface="Open Sans"/>
              <a:cs typeface="Open Sans"/>
              <a:sym typeface="Open Sans"/>
            </a:endParaRPr>
          </a:p>
          <a:p>
            <a:pPr marL="457200" lvl="0" indent="-298450" algn="l" rtl="0">
              <a:lnSpc>
                <a:spcPct val="115000"/>
              </a:lnSpc>
              <a:spcBef>
                <a:spcPts val="0"/>
              </a:spcBef>
              <a:spcAft>
                <a:spcPts val="0"/>
              </a:spcAft>
              <a:buClr>
                <a:srgbClr val="262626"/>
              </a:buClr>
              <a:buSzPts val="1100"/>
              <a:buFont typeface="Open Sans"/>
              <a:buChar char="●"/>
            </a:pPr>
            <a:r>
              <a:rPr lang="en">
                <a:solidFill>
                  <a:srgbClr val="262626"/>
                </a:solidFill>
                <a:latin typeface="Open Sans"/>
                <a:ea typeface="Open Sans"/>
                <a:cs typeface="Open Sans"/>
                <a:sym typeface="Open Sans"/>
              </a:rPr>
              <a:t>Part-time Music Therapist’s (MT’s) onboarded during COVID pandemic</a:t>
            </a:r>
            <a:endParaRPr>
              <a:solidFill>
                <a:srgbClr val="262626"/>
              </a:solidFill>
              <a:latin typeface="Open Sans"/>
              <a:ea typeface="Open Sans"/>
              <a:cs typeface="Open Sans"/>
              <a:sym typeface="Open Sans"/>
            </a:endParaRPr>
          </a:p>
          <a:p>
            <a:pPr marL="914400" lvl="1" indent="-298450" algn="l" rtl="0">
              <a:lnSpc>
                <a:spcPct val="115000"/>
              </a:lnSpc>
              <a:spcBef>
                <a:spcPts val="0"/>
              </a:spcBef>
              <a:spcAft>
                <a:spcPts val="0"/>
              </a:spcAft>
              <a:buClr>
                <a:srgbClr val="262626"/>
              </a:buClr>
              <a:buSzPts val="1100"/>
              <a:buFont typeface="Open Sans"/>
              <a:buChar char="○"/>
            </a:pPr>
            <a:r>
              <a:rPr lang="en">
                <a:solidFill>
                  <a:srgbClr val="262626"/>
                </a:solidFill>
                <a:latin typeface="Open Sans"/>
                <a:ea typeface="Open Sans"/>
                <a:cs typeface="Open Sans"/>
                <a:sym typeface="Open Sans"/>
              </a:rPr>
              <a:t>Collaboration initiated between Rec T and MT’s</a:t>
            </a:r>
            <a:endParaRPr>
              <a:solidFill>
                <a:srgbClr val="262626"/>
              </a:solidFill>
              <a:latin typeface="Open Sans"/>
              <a:ea typeface="Open Sans"/>
              <a:cs typeface="Open Sans"/>
              <a:sym typeface="Open Sans"/>
            </a:endParaRPr>
          </a:p>
          <a:p>
            <a:pPr marL="914400" lvl="1" indent="-298450" algn="l" rtl="0">
              <a:lnSpc>
                <a:spcPct val="115000"/>
              </a:lnSpc>
              <a:spcBef>
                <a:spcPts val="0"/>
              </a:spcBef>
              <a:spcAft>
                <a:spcPts val="0"/>
              </a:spcAft>
              <a:buClr>
                <a:srgbClr val="262626"/>
              </a:buClr>
              <a:buSzPts val="1100"/>
              <a:buFont typeface="Open Sans"/>
              <a:buChar char="○"/>
            </a:pPr>
            <a:r>
              <a:rPr lang="en">
                <a:solidFill>
                  <a:srgbClr val="262626"/>
                </a:solidFill>
                <a:latin typeface="Open Sans"/>
                <a:ea typeface="Open Sans"/>
                <a:cs typeface="Open Sans"/>
                <a:sym typeface="Open Sans"/>
              </a:rPr>
              <a:t>Provided: 1:1 interventions on CCC &amp; TCU group programs</a:t>
            </a:r>
            <a:endParaRPr>
              <a:solidFill>
                <a:srgbClr val="262626"/>
              </a:solidFill>
              <a:latin typeface="Open Sans"/>
              <a:ea typeface="Open Sans"/>
              <a:cs typeface="Open Sans"/>
              <a:sym typeface="Open Sans"/>
            </a:endParaRPr>
          </a:p>
          <a:p>
            <a:pPr marL="457200" lvl="0" indent="-298450" algn="l" rtl="0">
              <a:lnSpc>
                <a:spcPct val="115000"/>
              </a:lnSpc>
              <a:spcBef>
                <a:spcPts val="0"/>
              </a:spcBef>
              <a:spcAft>
                <a:spcPts val="0"/>
              </a:spcAft>
              <a:buClr>
                <a:srgbClr val="262626"/>
              </a:buClr>
              <a:buSzPts val="1100"/>
              <a:buFont typeface="Open Sans"/>
              <a:buChar char="●"/>
            </a:pPr>
            <a:r>
              <a:rPr lang="en">
                <a:solidFill>
                  <a:srgbClr val="262626"/>
                </a:solidFill>
                <a:latin typeface="Open Sans"/>
                <a:ea typeface="Open Sans"/>
                <a:cs typeface="Open Sans"/>
                <a:sym typeface="Open Sans"/>
              </a:rPr>
              <a:t>Acquired full time MT’s in past 1.5yrs?</a:t>
            </a:r>
            <a:endParaRPr>
              <a:solidFill>
                <a:srgbClr val="262626"/>
              </a:solidFill>
              <a:latin typeface="Open Sans"/>
              <a:ea typeface="Open Sans"/>
              <a:cs typeface="Open Sans"/>
              <a:sym typeface="Open Sans"/>
            </a:endParaRPr>
          </a:p>
          <a:p>
            <a:pPr marL="457200" lvl="0" indent="-298450" algn="l" rtl="0">
              <a:lnSpc>
                <a:spcPct val="115000"/>
              </a:lnSpc>
              <a:spcBef>
                <a:spcPts val="0"/>
              </a:spcBef>
              <a:spcAft>
                <a:spcPts val="0"/>
              </a:spcAft>
              <a:buClr>
                <a:srgbClr val="262626"/>
              </a:buClr>
              <a:buSzPts val="1100"/>
              <a:buFont typeface="Open Sans"/>
              <a:buChar char="●"/>
            </a:pPr>
            <a:r>
              <a:rPr lang="en">
                <a:solidFill>
                  <a:srgbClr val="262626"/>
                </a:solidFill>
                <a:latin typeface="Open Sans"/>
                <a:ea typeface="Open Sans"/>
                <a:cs typeface="Open Sans"/>
                <a:sym typeface="Open Sans"/>
              </a:rPr>
              <a:t>Rec T and MT’s initiated collaboration on all rehab units at Freeport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dee77307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dee77307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Play song from iTunes, using speaker [SONG: “Sweet Caroline” by Neil Diamond]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f9f1b3f7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6f9f1b3f7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Sophia to discuss</a:t>
            </a:r>
            <a:endParaRPr/>
          </a:p>
          <a:p>
            <a:pPr marL="0" lvl="0" indent="0" algn="l" rtl="0">
              <a:spcBef>
                <a:spcPts val="0"/>
              </a:spcBef>
              <a:spcAft>
                <a:spcPts val="0"/>
              </a:spcAft>
              <a:buNone/>
            </a:pPr>
            <a:endParaRPr/>
          </a:p>
          <a:p>
            <a:pPr marL="0" lvl="0" indent="0" algn="l" rtl="0">
              <a:spcBef>
                <a:spcPts val="0"/>
              </a:spcBef>
              <a:spcAft>
                <a:spcPts val="0"/>
              </a:spcAft>
              <a:buNone/>
            </a:pPr>
            <a:r>
              <a:rPr lang="en"/>
              <a:t>Music Therapy is the clinical &amp; evidence-based use of music interventions to accomplish individualized goals within a therapeutic relationship by a credentialed professional who has completed an approved music therapy program. A therapeutic relationship can be </a:t>
            </a:r>
            <a:r>
              <a:rPr lang="en">
                <a:solidFill>
                  <a:schemeClr val="dk1"/>
                </a:solidFill>
              </a:rPr>
              <a:t>developed through music-based, verbal, and/or non-verbal communication.</a:t>
            </a:r>
            <a:endParaRPr/>
          </a:p>
          <a:p>
            <a:pPr marL="0" lvl="0" indent="0" algn="l" rtl="0">
              <a:spcBef>
                <a:spcPts val="0"/>
              </a:spcBef>
              <a:spcAft>
                <a:spcPts val="0"/>
              </a:spcAft>
              <a:buNone/>
            </a:pPr>
            <a:endParaRPr/>
          </a:p>
          <a:p>
            <a:pPr marL="0" lvl="0" indent="0" algn="l" rtl="0">
              <a:spcBef>
                <a:spcPts val="0"/>
              </a:spcBef>
              <a:spcAft>
                <a:spcPts val="0"/>
              </a:spcAft>
              <a:buNone/>
            </a:pPr>
            <a:r>
              <a:rPr lang="en"/>
              <a:t>Certified MTAs use music to address needs within cognitive, communicative, emotional, musical, physical, social, and spiritual domains. </a:t>
            </a:r>
            <a:endParaRPr/>
          </a:p>
          <a:p>
            <a:pPr marL="0" lvl="0" indent="0" algn="l" rtl="0">
              <a:spcBef>
                <a:spcPts val="0"/>
              </a:spcBef>
              <a:spcAft>
                <a:spcPts val="0"/>
              </a:spcAft>
              <a:buNone/>
            </a:pPr>
            <a:endParaRPr/>
          </a:p>
          <a:p>
            <a:pPr marL="0" lvl="0" indent="0" algn="l" rtl="0">
              <a:spcBef>
                <a:spcPts val="0"/>
              </a:spcBef>
              <a:spcAft>
                <a:spcPts val="0"/>
              </a:spcAft>
              <a:buNone/>
            </a:pPr>
            <a:r>
              <a:rPr lang="en"/>
              <a:t>As you can see, there are quite a few domains that overlap with Rec therapy, which is really what makes our opportunity to work together such a success. </a:t>
            </a:r>
            <a:r>
              <a:rPr lang="en">
                <a:solidFill>
                  <a:schemeClr val="dk1"/>
                </a:solidFill>
              </a:rPr>
              <a:t>So who here has ever worked with a music therapist in their careers? Show of hands?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1151a59c0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1151a59c0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Accredited music therapists, MTA, complete a Bachelor or a Graduate degree in music therapy and a 1000-hour supervised clinical internship.</a:t>
            </a:r>
            <a:endParaRPr/>
          </a:p>
          <a:p>
            <a:pPr marL="0" lvl="0" indent="0" algn="l" rtl="0">
              <a:spcBef>
                <a:spcPts val="0"/>
              </a:spcBef>
              <a:spcAft>
                <a:spcPts val="0"/>
              </a:spcAft>
              <a:buNone/>
            </a:pPr>
            <a:endParaRPr/>
          </a:p>
          <a:p>
            <a:pPr marL="0" lvl="0" indent="0" algn="l" rtl="0">
              <a:spcBef>
                <a:spcPts val="0"/>
              </a:spcBef>
              <a:spcAft>
                <a:spcPts val="0"/>
              </a:spcAft>
              <a:buNone/>
            </a:pPr>
            <a:r>
              <a:rPr lang="en"/>
              <a:t>After the internship, a music therapist will write the board exam and participate in continuing education throughout their careers.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71151a59c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71151a59c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know, almost everyone will have a positive experience or association with music. Therefore, a lot of individuals will benefit from music therapy. At a high level, these are different areas / populations that music therapist may work with. And today, we review some but not all of these populations.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70f25b7ab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70f25b7ab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At Grand River Hospital, we have four music therapists throughout the hospital covering multiple units.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 myself specialize in neurorehab and dementia care, whereas our other music therapists at the hospital works in paediatrics, NICU, and various mental health settings.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bolded titles are units that we have a combined or collaborative program.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1151a59c0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71151a59c0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Sophia to discuss</a:t>
            </a:r>
            <a:endParaRPr/>
          </a:p>
          <a:p>
            <a:pPr marL="0" lvl="0" indent="0" algn="l" rtl="0">
              <a:spcBef>
                <a:spcPts val="0"/>
              </a:spcBef>
              <a:spcAft>
                <a:spcPts val="0"/>
              </a:spcAft>
              <a:buNone/>
            </a:pPr>
            <a:endParaRPr/>
          </a:p>
          <a:p>
            <a:pPr marL="0" lvl="0" indent="0" algn="l" rtl="0">
              <a:spcBef>
                <a:spcPts val="0"/>
              </a:spcBef>
              <a:spcAft>
                <a:spcPts val="0"/>
              </a:spcAft>
              <a:buNone/>
            </a:pPr>
            <a:r>
              <a:rPr lang="en"/>
              <a:t>So throughout the presentation we are actually going to demonstrate some recorded or live demonstrations of music, and then we will work through and talk about how we can make these musical experiences more therapeutic. </a:t>
            </a:r>
            <a:endParaRPr/>
          </a:p>
          <a:p>
            <a:pPr marL="0" lvl="0" indent="0" algn="l" rtl="0">
              <a:spcBef>
                <a:spcPts val="0"/>
              </a:spcBef>
              <a:spcAft>
                <a:spcPts val="0"/>
              </a:spcAft>
              <a:buNone/>
            </a:pPr>
            <a:endParaRPr/>
          </a:p>
          <a:p>
            <a:pPr marL="0" lvl="0" indent="0" algn="l" rtl="0">
              <a:spcBef>
                <a:spcPts val="0"/>
              </a:spcBef>
              <a:spcAft>
                <a:spcPts val="0"/>
              </a:spcAft>
              <a:buNone/>
            </a:pPr>
            <a:r>
              <a:rPr lang="en"/>
              <a:t>But again, just to highlight,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Music therapy is evidence-based and research-informed.</a:t>
            </a:r>
            <a:endParaRPr/>
          </a:p>
          <a:p>
            <a:pPr marL="457200" lvl="0" indent="-298450" algn="l" rtl="0">
              <a:spcBef>
                <a:spcPts val="0"/>
              </a:spcBef>
              <a:spcAft>
                <a:spcPts val="0"/>
              </a:spcAft>
              <a:buSzPts val="1100"/>
              <a:buChar char="●"/>
            </a:pPr>
            <a:r>
              <a:rPr lang="en"/>
              <a:t>Conducted by a Certified music therapists (MTA)</a:t>
            </a:r>
            <a:endParaRPr/>
          </a:p>
          <a:p>
            <a:pPr marL="457200" lvl="0" indent="-298450" algn="l" rtl="0">
              <a:spcBef>
                <a:spcPts val="0"/>
              </a:spcBef>
              <a:spcAft>
                <a:spcPts val="0"/>
              </a:spcAft>
              <a:buSzPts val="1100"/>
              <a:buChar char="●"/>
            </a:pPr>
            <a:r>
              <a:rPr lang="en"/>
              <a:t>It’s goal oriented and follows a treatment plan.</a:t>
            </a:r>
            <a:endParaRPr/>
          </a:p>
          <a:p>
            <a:pPr marL="457200" lvl="0" indent="-298450" algn="l" rtl="0">
              <a:spcBef>
                <a:spcPts val="0"/>
              </a:spcBef>
              <a:spcAft>
                <a:spcPts val="0"/>
              </a:spcAft>
              <a:buSzPts val="1100"/>
              <a:buChar char="●"/>
            </a:pPr>
            <a:r>
              <a:rPr lang="en"/>
              <a:t>And conducted through a therapeutic relationship. </a:t>
            </a:r>
            <a:endParaRPr/>
          </a:p>
          <a:p>
            <a:pPr marL="0" lvl="0" indent="0" algn="l" rtl="0">
              <a:spcBef>
                <a:spcPts val="0"/>
              </a:spcBef>
              <a:spcAft>
                <a:spcPts val="0"/>
              </a:spcAft>
              <a:buNone/>
            </a:pPr>
            <a:endParaRPr/>
          </a:p>
          <a:p>
            <a:pPr marL="0" lvl="0" indent="0" algn="l" rtl="0">
              <a:spcBef>
                <a:spcPts val="0"/>
              </a:spcBef>
              <a:spcAft>
                <a:spcPts val="0"/>
              </a:spcAft>
              <a:buNone/>
            </a:pPr>
            <a:r>
              <a:rPr lang="en"/>
              <a:t>But I think the most the important thing to highlight here is that music is used as a means to meet non-musical goals. So if someone is a musician, or really wants to learn how to play an instrument, or likes to listen to music, right.. Not the most therapeutically significant reason to work with someone. However, if we can use music to assist or meet whatever needs or goals they may have, then we will get involved. </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71151a59c0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71151a59c0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Sophia starts:</a:t>
            </a:r>
            <a:endParaRPr/>
          </a:p>
          <a:p>
            <a:pPr marL="0" lvl="0" indent="0" algn="l" rtl="0">
              <a:spcBef>
                <a:spcPts val="0"/>
              </a:spcBef>
              <a:spcAft>
                <a:spcPts val="0"/>
              </a:spcAft>
              <a:buNone/>
            </a:pPr>
            <a:endParaRPr/>
          </a:p>
          <a:p>
            <a:pPr marL="0" lvl="0" indent="0" algn="l" rtl="0">
              <a:spcBef>
                <a:spcPts val="0"/>
              </a:spcBef>
              <a:spcAft>
                <a:spcPts val="0"/>
              </a:spcAft>
              <a:buNone/>
            </a:pPr>
            <a:r>
              <a:rPr lang="en"/>
              <a:t>Clinical work involves preparing, implementing, and evaluating music therapy programmes with individuals and groups. The music therapy process frequently begins with a referral from healthcare professionals. The music therapist then completes an assessment through the study of medical or education records, interview of the client and/or family members and, unique to the music therapy assessment procedure, the observation of clients’ responses to music therapy techniques in group and/or individual settings.</a:t>
            </a:r>
            <a:endParaRPr/>
          </a:p>
          <a:p>
            <a:pPr marL="0" lvl="0" indent="0" algn="l" rtl="0">
              <a:spcBef>
                <a:spcPts val="0"/>
              </a:spcBef>
              <a:spcAft>
                <a:spcPts val="0"/>
              </a:spcAft>
              <a:buNone/>
            </a:pPr>
            <a:endParaRPr/>
          </a:p>
          <a:p>
            <a:pPr marL="0" lvl="0" indent="0" algn="l" rtl="0">
              <a:spcBef>
                <a:spcPts val="0"/>
              </a:spcBef>
              <a:spcAft>
                <a:spcPts val="0"/>
              </a:spcAft>
              <a:buNone/>
            </a:pPr>
            <a:r>
              <a:rPr lang="en"/>
              <a:t>Based on this information as well as input from the person, family members and other health care and education professionals, the music therapist formulates goals. These are generally long-term and are achieved in time by the successful completion of smaller and short-term objectives in a group or individual setting. It is these goals and objectives along with intervention procedures and materials that constitute the treatment plan which the music therapist implements.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After implementing the treatment for a reasonable period of time the therapist evaluates the plan to determine whether the methods of treatment are effective and whether the person is making progress in reaching the defined goals and objectives. The treatment plan is modified accordingly. Therapy is terminated when goals have been achieved, the person is discharged from a facility, or when the person can no longer benefit from the services. Throughout the treatment process the music therapist documents assessments, progress, observations, and recommendations regarding the person’s progress. There is ongoing communication between the music therapist and the person who is the recipient of music therapy services, as well as with other members of the interdisciplinary team.</a:t>
            </a:r>
            <a:endParaRPr sz="1300">
              <a:solidFill>
                <a:srgbClr val="686868"/>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Melissa and Mary chime in with casual information (How TR APIE process takes place here also)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7140d1add4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7140d1add4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6f9f1b3f79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6f9f1b3f7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smtClean="0">
                <a:solidFill>
                  <a:schemeClr val="dk1"/>
                </a:solidFill>
                <a:latin typeface="Source Code Pro"/>
                <a:ea typeface="Source Code Pro"/>
                <a:cs typeface="Source Code Pro"/>
                <a:sym typeface="Source Code Pro"/>
              </a:rPr>
              <a:t>This is a healthy practice I engage in, to mindfully remind myself that what I can offer as knowledge and in my practice in TR, I pass on, in hopes that it leads to healing, less hurting, and for the purposes of creating and maintaining connection, rather than disconnection.</a:t>
            </a:r>
            <a:endParaRPr sz="1500" smtClean="0">
              <a:solidFill>
                <a:schemeClr val="dk1"/>
              </a:solidFill>
              <a:latin typeface="Source Code Pro"/>
              <a:ea typeface="Source Code Pro"/>
              <a:cs typeface="Source Code Pro"/>
              <a:sym typeface="Source Code Pro"/>
            </a:endParaRPr>
          </a:p>
          <a:p>
            <a:pPr marL="0" lvl="0" indent="0" algn="l" rtl="0">
              <a:spcBef>
                <a:spcPts val="120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29765d85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729765d85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70f25b7ab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70f25b7ab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Melissa?</a:t>
            </a:r>
            <a:endParaRPr/>
          </a:p>
          <a:p>
            <a:pPr marL="0" lvl="0" indent="0" algn="l" rtl="0">
              <a:spcBef>
                <a:spcPts val="0"/>
              </a:spcBef>
              <a:spcAft>
                <a:spcPts val="0"/>
              </a:spcAft>
              <a:buNone/>
            </a:pPr>
            <a:endParaRPr/>
          </a:p>
          <a:p>
            <a:pPr marL="0" lvl="0" indent="0" algn="l" rtl="0">
              <a:spcBef>
                <a:spcPts val="0"/>
              </a:spcBef>
              <a:spcAft>
                <a:spcPts val="0"/>
              </a:spcAft>
              <a:buNone/>
            </a:pPr>
            <a:r>
              <a:rPr lang="en"/>
              <a:t>So why does all of this matter? </a:t>
            </a:r>
            <a:endParaRPr/>
          </a:p>
          <a:p>
            <a:pPr marL="0" lvl="0" indent="0" algn="l" rtl="0">
              <a:spcBef>
                <a:spcPts val="0"/>
              </a:spcBef>
              <a:spcAft>
                <a:spcPts val="0"/>
              </a:spcAft>
              <a:buNone/>
            </a:pPr>
            <a:r>
              <a:rPr lang="en"/>
              <a:t>Ultimately, we are able to assist in providing a more holistic approach to patient care. The client’s have room to move through their disability with us. So for example, I have worked with Music Therapists wherein we have witnessed someone move their foot for the first time with us or be able to string together words in order to sing Happy Birthday to his wife. </a:t>
            </a:r>
            <a:endParaRPr/>
          </a:p>
          <a:p>
            <a:pPr marL="0" lvl="0" indent="0" algn="l" rtl="0">
              <a:spcBef>
                <a:spcPts val="0"/>
              </a:spcBef>
              <a:spcAft>
                <a:spcPts val="0"/>
              </a:spcAft>
              <a:buNone/>
            </a:pPr>
            <a:endParaRPr/>
          </a:p>
          <a:p>
            <a:pPr marL="0" lvl="0" indent="0" algn="l" rtl="0">
              <a:spcBef>
                <a:spcPts val="0"/>
              </a:spcBef>
              <a:spcAft>
                <a:spcPts val="0"/>
              </a:spcAft>
              <a:buNone/>
            </a:pPr>
            <a:r>
              <a:rPr lang="en"/>
              <a:t>Collaboration between Rec T and Music T at Freeport offers these individualized, interventions plans, allowing for the recognition, appreciation and evaluation of everyone’s strengths and abilities. By collaborating, we are assisting with our client’s recovery or their acceptance of what the next steps in their life can look like. </a:t>
            </a:r>
            <a:endParaRPr/>
          </a:p>
          <a:p>
            <a:pPr marL="0" lvl="0" indent="0" algn="l" rtl="0">
              <a:spcBef>
                <a:spcPts val="0"/>
              </a:spcBef>
              <a:spcAft>
                <a:spcPts val="0"/>
              </a:spcAft>
              <a:buNone/>
            </a:pPr>
            <a:endParaRPr/>
          </a:p>
          <a:p>
            <a:pPr marL="0" lvl="0" indent="0" algn="l" rtl="0">
              <a:spcBef>
                <a:spcPts val="0"/>
              </a:spcBef>
              <a:spcAft>
                <a:spcPts val="0"/>
              </a:spcAft>
              <a:buNone/>
            </a:pPr>
            <a:r>
              <a:rPr lang="en"/>
              <a:t>As we go through this presentation, our videos will exemplify this.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70f18acf2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70f18acf2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200">
                <a:solidFill>
                  <a:schemeClr val="dk1"/>
                </a:solidFill>
                <a:latin typeface="Open Sans"/>
                <a:ea typeface="Open Sans"/>
                <a:cs typeface="Open Sans"/>
                <a:sym typeface="Open Sans"/>
              </a:rPr>
              <a:t>Sophia plays a song - used in older adults population [LIVE MUSIC via guitar/piano] - hey good looking… let’s pretend we are going for a picnic, what do you plan to bring? Lyric replacement. This will then lead to reminiscing and group discussions…. Schneider red hots</a:t>
            </a:r>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71fda2516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71fda2516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holistic approach that relies on individual strengths and needs, positively impacts mood, behavior, cognition and mobility. </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Music therapist will always use familiar songs and positive associations to promote cognitive awareness, attention, and executive functioning skills. This may include music from their younger years or significant events (such as their wedding), which encourage them to evoke involuntary autobiographical memories. </a:t>
            </a:r>
            <a:br>
              <a:rPr lang="en"/>
            </a:br>
            <a:endParaRPr/>
          </a:p>
          <a:p>
            <a:pPr marL="457200" lvl="0" indent="-298450" algn="l" rtl="0">
              <a:spcBef>
                <a:spcPts val="0"/>
              </a:spcBef>
              <a:spcAft>
                <a:spcPts val="0"/>
              </a:spcAft>
              <a:buSzPts val="1100"/>
              <a:buChar char="●"/>
            </a:pPr>
            <a:r>
              <a:rPr lang="en"/>
              <a:t>Additionally, music therapists (MTA) use music to create a social environment for dementia clients who may be withdrawing from peer interaction</a:t>
            </a:r>
            <a:br>
              <a:rPr lang="en"/>
            </a:br>
            <a:endParaRPr/>
          </a:p>
          <a:p>
            <a:pPr marL="457200" lvl="0" indent="-298450" algn="l" rtl="0">
              <a:spcBef>
                <a:spcPts val="0"/>
              </a:spcBef>
              <a:spcAft>
                <a:spcPts val="0"/>
              </a:spcAft>
              <a:buSzPts val="1100"/>
              <a:buChar char="●"/>
            </a:pPr>
            <a:r>
              <a:rPr lang="en"/>
              <a:t>Music therapy is used to provide structure and meaningful engagement for those who can  no longer participate in other therapeutic opportunities due to confusion and/or increased agitation in group settings</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dee773073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dee773073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WHY it works — Music interventions have grown in popularity as a method of non-pharmacological treatment for those experiencing Alzheimer’s or other forms of dementia. For many patients, approved drugs will provide little benefit for symptom management.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r>
            <a:br>
              <a:rPr lang="en">
                <a:solidFill>
                  <a:schemeClr val="dk1"/>
                </a:solidFill>
              </a:rPr>
            </a:br>
            <a:r>
              <a:rPr lang="en">
                <a:solidFill>
                  <a:schemeClr val="dk1"/>
                </a:solidFill>
              </a:rPr>
              <a:t>Music works because musical perception is processed throughout the entire brain, activating all areas of brain tissue during when listening to music and actively participating musical interventions.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Musical memories, therefore, are stored throughout the brain and is still accessible even in the late stages of memory disorders. Most individuals have a strong relationship with music, which allows for people to associate autobiographical memories and musical memories together, which will remain intact until later stages of AD.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Additionally, music stimulates the use of synaptic connections between neurons and specialized areas of the brain, which may otherwise remain dormant and lose function if they are inactive.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It’s important to note that music cannot reverse the loss of cognitive function, but it can maximize the existing function.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7140d1add4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7140d1add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MARY</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At Freeport, Rec T and Music T collaborations in dementia care are facilitated on our </a:t>
            </a:r>
            <a:r>
              <a:rPr lang="en" sz="1200">
                <a:solidFill>
                  <a:srgbClr val="262626"/>
                </a:solidFill>
                <a:latin typeface="Open Sans"/>
                <a:ea typeface="Open Sans"/>
                <a:cs typeface="Open Sans"/>
                <a:sym typeface="Open Sans"/>
              </a:rPr>
              <a:t>Neurobehavioural/Geriatric Assessment Unit (NBU/GAU), Transitional Care Unit  - Alternative Level of Care, and Complex Continuing Care  Unit. </a:t>
            </a:r>
            <a:endParaRPr sz="1200">
              <a:solidFill>
                <a:srgbClr val="262626"/>
              </a:solidFill>
              <a:latin typeface="Open Sans"/>
              <a:ea typeface="Open Sans"/>
              <a:cs typeface="Open Sans"/>
              <a:sym typeface="Open Sans"/>
            </a:endParaRPr>
          </a:p>
          <a:p>
            <a:pPr marL="0" lvl="0" indent="0" algn="l" rtl="0">
              <a:spcBef>
                <a:spcPts val="0"/>
              </a:spcBef>
              <a:spcAft>
                <a:spcPts val="0"/>
              </a:spcAft>
              <a:buNone/>
            </a:pPr>
            <a:endParaRPr sz="1200">
              <a:solidFill>
                <a:srgbClr val="262626"/>
              </a:solidFill>
              <a:latin typeface="Open Sans"/>
              <a:ea typeface="Open Sans"/>
              <a:cs typeface="Open Sans"/>
              <a:sym typeface="Open Sans"/>
            </a:endParaRPr>
          </a:p>
          <a:p>
            <a:pPr marL="0" lvl="0" indent="0" algn="l" rtl="0">
              <a:spcBef>
                <a:spcPts val="0"/>
              </a:spcBef>
              <a:spcAft>
                <a:spcPts val="0"/>
              </a:spcAft>
              <a:buNone/>
            </a:pPr>
            <a:r>
              <a:rPr lang="en" sz="1200">
                <a:solidFill>
                  <a:srgbClr val="262626"/>
                </a:solidFill>
                <a:latin typeface="Open Sans"/>
                <a:ea typeface="Open Sans"/>
                <a:cs typeface="Open Sans"/>
                <a:sym typeface="Open Sans"/>
              </a:rPr>
              <a:t>The main focus  of Rec T and Music T collaborations on these units include: behavioural management, reminiscence, delirium prevention, movement and activation, socialization and meaningful engagement. </a:t>
            </a:r>
            <a:endParaRPr sz="1200">
              <a:solidFill>
                <a:srgbClr val="262626"/>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e0f60e151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e0f60e151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SOPHIA STARTS: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A joint therapeutic program designed to reduce responsive behaviours for patients experiencing behavioural and psychological symptoms of dementia. Through the use of specific music therapy interventions, patients will be encouraged to participate in musical activities to promote cognitive awareness, attention, and executive functioning skills. Patients are encouraged to participate in musical activity, while engaging in appropriate social interactions. Studies have shown that music therapy has been effective in reducing BPSD (2015). Research on music therapy in the treatment of memory disorders has shown to: </a:t>
            </a:r>
            <a:br>
              <a:rPr lang="en">
                <a:solidFill>
                  <a:schemeClr val="dk1"/>
                </a:solidFill>
              </a:rPr>
            </a:b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Decreased depression, anxiety and agitation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Increase alertness &amp; orientation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Enhance cognition &amp; memory recall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Improve communication &amp; appropriate social interactions</a:t>
            </a:r>
            <a:br>
              <a:rPr lang="en">
                <a:solidFill>
                  <a:schemeClr val="dk1"/>
                </a:solidFill>
              </a:rPr>
            </a:br>
            <a:endParaRPr>
              <a:solidFill>
                <a:schemeClr val="dk1"/>
              </a:solidFill>
            </a:endParaRPr>
          </a:p>
          <a:p>
            <a:pPr marL="0" lvl="0" indent="0" algn="l" rtl="0">
              <a:spcBef>
                <a:spcPts val="0"/>
              </a:spcBef>
              <a:spcAft>
                <a:spcPts val="0"/>
              </a:spcAft>
              <a:buNone/>
            </a:pPr>
            <a:r>
              <a:rPr lang="en">
                <a:solidFill>
                  <a:schemeClr val="dk1"/>
                </a:solidFill>
              </a:rPr>
              <a:t>While it looks like I may just be playing music to others, I use specific songs that a patient will relate to or have a strong memory associated with it, and then create interventions within these familiar songs. For example, going back to “hey good looking” I’m asking individuals to think on the spot and come up with an example that fits within the context of the song. It can actually be quite difficult to work out.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MARY NEXT:</a:t>
            </a:r>
            <a:endParaRPr/>
          </a:p>
          <a:p>
            <a:pPr marL="0" lvl="0" indent="0" algn="l" rtl="0">
              <a:spcBef>
                <a:spcPts val="0"/>
              </a:spcBef>
              <a:spcAft>
                <a:spcPts val="0"/>
              </a:spcAft>
              <a:buNone/>
            </a:pPr>
            <a:endParaRPr/>
          </a:p>
          <a:p>
            <a:pPr marL="0" lvl="0" indent="0" algn="l" rtl="0">
              <a:spcBef>
                <a:spcPts val="0"/>
              </a:spcBef>
              <a:spcAft>
                <a:spcPts val="0"/>
              </a:spcAft>
              <a:buNone/>
            </a:pPr>
            <a:r>
              <a:rPr lang="en"/>
              <a:t>TCU</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MELISSA:</a:t>
            </a:r>
            <a:endParaRPr/>
          </a:p>
          <a:p>
            <a:pPr marL="0" lvl="0" indent="0" algn="l" rtl="0">
              <a:spcBef>
                <a:spcPts val="0"/>
              </a:spcBef>
              <a:spcAft>
                <a:spcPts val="0"/>
              </a:spcAft>
              <a:buNone/>
            </a:pPr>
            <a:endParaRPr/>
          </a:p>
          <a:p>
            <a:pPr marL="0" lvl="0" indent="0" algn="l" rtl="0">
              <a:spcBef>
                <a:spcPts val="0"/>
              </a:spcBef>
              <a:spcAft>
                <a:spcPts val="0"/>
              </a:spcAft>
              <a:buNone/>
            </a:pPr>
            <a:r>
              <a:rPr lang="en"/>
              <a:t>On CCC we offer a weekly unit-based program wherein the program itself is more passive, with the focus being on reducing pain perception and improving relaxation, while still offering opportunities for use of musical instruments. For example, we have 1 client who unfortunately has no functional movement, limited cognition, an inability to use her voice and experiences pain. However, we know that this individual LOVES TAYLOR SWIFT, so we use hand over hand touch on an ocean drum while the music Therapist plays a hit of Taylor’s. The  client then gets to feel the vibrations of the ocean drum which elicits a non verbal response such as opening her eyes, big smile and focused attention. </a:t>
            </a:r>
            <a:endParaRPr/>
          </a:p>
          <a:p>
            <a:pPr marL="0" lvl="0" indent="0" algn="l" rtl="0">
              <a:spcBef>
                <a:spcPts val="0"/>
              </a:spcBef>
              <a:spcAft>
                <a:spcPts val="0"/>
              </a:spcAft>
              <a:buNone/>
            </a:pPr>
            <a:r>
              <a:rPr lang="en"/>
              <a:t/>
            </a:r>
            <a:br>
              <a:rPr lang="en"/>
            </a:br>
            <a:r>
              <a:rPr lang="en"/>
              <a:t/>
            </a:r>
            <a:br>
              <a:rPr lang="en"/>
            </a:br>
            <a:r>
              <a:rPr lang="en"/>
              <a:t/>
            </a:r>
            <a:br>
              <a:rPr lang="en"/>
            </a:b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72d3afa376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72d3afa37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here, I just wanted to showcase the impact of music therapy in a behavioural wandering unit. In this example, an individual with progressed dementia participated in this trail making test. In the first example, we see that within 3 minutes, this individual completed 1 - 11 (with a few mistakes). They then engaged in a 30 minute music therapy group focusing specifically on attention and executive functioning skills. Immediately following the session, this patient recompleted the trail making test, and within the same time frame, they were able to complete 1-22, showing an immediate improvement in cognitive skills. </a:t>
            </a:r>
            <a:endParaRPr/>
          </a:p>
          <a:p>
            <a:pPr marL="0" lvl="0" indent="0" algn="l" rtl="0">
              <a:spcBef>
                <a:spcPts val="0"/>
              </a:spcBef>
              <a:spcAft>
                <a:spcPts val="0"/>
              </a:spcAft>
              <a:buNone/>
            </a:pPr>
            <a:endParaRPr/>
          </a:p>
          <a:p>
            <a:pPr marL="0" lvl="0" indent="0" algn="l" rtl="0">
              <a:spcBef>
                <a:spcPts val="0"/>
              </a:spcBef>
              <a:spcAft>
                <a:spcPts val="0"/>
              </a:spcAft>
              <a:buNone/>
            </a:pPr>
            <a:r>
              <a:rPr lang="en"/>
              <a:t>So we know that music can make us think… but, how does it make us move?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dee773073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dee773073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[Play “YMCA” by the Village People] —--&gt; Quick Debrief - Notice how you moved? Which body part moved first?</a:t>
            </a: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72c76f9b38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72c76f9b38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D0D0D"/>
                </a:solidFill>
                <a:highlight>
                  <a:srgbClr val="F4F4F4"/>
                </a:highlight>
                <a:latin typeface="Roboto"/>
                <a:ea typeface="Roboto"/>
                <a:cs typeface="Roboto"/>
                <a:sym typeface="Roboto"/>
              </a:rPr>
              <a:t>An interdisciplinary and collaborative approach to design treatment aimed at facilitating experience-driven neuroplasticity and psychosocial wellbeing. This is often achieved through the implementation of live music and/or musical activities. Music therapists that are working in rehab units are should be trained as neurologic music therapists.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6f9f1b3f79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6f9f1b3f7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t>Mary</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71151a59c0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71151a59c0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So before we get into talking about music therapy in rehab, lets quickly talk about how complex music really is. Music is one of the few interventions that actually stimulates our whole brain simultaneously. Let’s think about it – when we listen music we utilize our auditory cortex, our prefrontal cortex is breaking down and understanding music, we often find our cerebellum or motor cortex activated because, who really can’t move to music? And I am sure that majority of the people in this room can’t help but sing or hum along to a song, activating our speech areas in the brain… wow, what a work out!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So because many different areas of the brain are engaged at the same time, we have these four processes that are happening simultaneously. Our brains are processing the rhythm involved, our brains are processing patterns within music, our brains process each aspect of music differently, and of course, it is aesthetically pleasing and often creates an emotional response. These four working mechanisms is also what drives neurologic music therapy and helps to promote neuroplastic change in the brain.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7140d1add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7140d1add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Cognition domain uses music to increase attention, executive function skills, organization, etc. For this domain, we might use a songwriting technique… for example, circling back to the demonstration of “hey good looking” can we have a patient find phrase or an item that fits within the context of the song - we use this a lot in our dementia work. Or for example, if we want to promote or increase attention post stroke…I may play the song, Country roads and ask a person to track how many times the words “Mountains” and “Roads” appear in the song.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Speech &amp; Language: uses music to stimulate or restore lost speech.. I will often use these techniques when working with an aphasic stroke patient to bring back speech. We can use this is many ways, perhaps I take a overly familiar song, such as you are my sunshine, and have them complete the phrase. Activating their automatic speech For example…. “You are my sunshine, my only ….”   - you can’t NOT complete the phrase. </a:t>
            </a:r>
            <a:endParaRPr/>
          </a:p>
          <a:p>
            <a:pPr marL="0" lvl="0" indent="0" algn="l" rtl="0">
              <a:spcBef>
                <a:spcPts val="0"/>
              </a:spcBef>
              <a:spcAft>
                <a:spcPts val="0"/>
              </a:spcAft>
              <a:buNone/>
            </a:pPr>
            <a:endParaRPr/>
          </a:p>
          <a:p>
            <a:pPr marL="0" lvl="0" indent="0" algn="l" rtl="0">
              <a:spcBef>
                <a:spcPts val="0"/>
              </a:spcBef>
              <a:spcAft>
                <a:spcPts val="0"/>
              </a:spcAft>
              <a:buNone/>
            </a:pPr>
            <a:r>
              <a:rPr lang="en"/>
              <a:t>Or, if we want to promote the use of functional phrases, I may take a statement and pair it to a melody. For example, let’s sing: Thank you very much. Post stroke, individuals will be able to sing the functional phrase before speaking it… so we can sing it a few times, and then eventually take away the melody. What’s left is just phrase.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Sensorimotor rehab: therapeutic use of music (rhythm, for example) or instrument playing to stimulate functional movement patterns. This may include instrument playing or even just movement to music. For the purpose of this presentation, we are going to focus on sensorimotor rehab which will become clear in the following slides.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7140d1add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7140d1add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When we hear music, we’re moved. It doesn’t matter what we hear, it doesn’t matter what type of music, but there’s something innate in us that makes us want to move. We can tap our feet, clap our hands, sway out bodies. This is because of the rhythm that’s in music, and depending on how that rhythm is presented, it will make us move. For example, when we hear **guitar marching** vs. **guitar waltz** … we might move a little differently.</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Perfect! So as you can see, it’s quite easy to fall into music’s rhythm. Our bodies and mind crave rhythmical information. We walk rhythmically, we talk rhythmically, we think in a rhythmic structure. So when a rhythm is available, without knowing, we actually start to walk and move to that beat. This idea of falling into rhythm is what we call entrainment.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rPr>
              <a:t>So let’s do a quick demonstration. I’m going to simply play a beat on this metronome. Can everyone try to tap along to this peat with their finger? MARY, can you please put a metronome on at 90 BPM? As people are tapping, slowly increase the speed by 2 bpm, wait 10-15 seconds, increase, wait, increase…. Then show the difference between 90 and 100?</a:t>
            </a:r>
            <a:endParaRPr>
              <a:solidFill>
                <a:schemeClr val="dk1"/>
              </a:solidFill>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This idea of entrainment is innate in humans. Thaut et al, 2002 demonstrated that individuals subconsciously changed their motor patterns when an auditory stimulus was increased incrementally. So it becomes this unconscious involvement, where our body is naturally motivated by the rhythmic cuing. There’s actually research showing that the more we think about entrainment, the more we psych ourselves out – isn’t that funny?</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Now it’s hard to understand where entrainment ‘lives’ in our bodies, but some recent research, including Jessica Grahn 2000 in Toronto), has demonstrated that our internal cueing system starts at the basal ganglia and goes back to the cerebellum and onward to the motor cortices. The basal ganglia is also the part of the brain that is responsible for controlling voluntary movements.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In addition to this neural process, a consistent beat will also activate our central pattern generators. Our CPGs are responsible for rhythmical movements, such as walking, or our arm swing.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So after a stroke or a neurodegenerative disease, if our motor area of the brain is impacted, we can flip on a beat and our CPGs will automatically entrain to this beat. So even if the area of the brain is damaged, we will often see an automatic entrainment to the beat. This works especially well in stroke rehab, as well as parkinson’s disease to eliminate shuffled gait or freezing of gait.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71151a59c0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71151a59c0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 here is a quick summary of music therapy neuro rehab goals… as I list these, can you reference any similiar goals?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So we can have people walk to a beat….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geriatric population experiencing COPD, or those with PD, we can use vocal exercises, or even wind instruments to improve resp function, strength, projection, articulation, etc.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Post stroke, improve visual scanning or attention to the neglect side, by having people play an instrument just outside of their perceived visual field.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e21deeaac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e21deeaac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May 5 he underwent a scheduled Ross procedure [aortic valve replaced with patient's pulmonary valve, pulmonary valve replaced with pulmonary allograft].  Postoperative complications included sternal osteomyelitis and left occipital and right temporoparietal ischemic CVAs.  Transferred to inpatient rehab on June 9, 2023. After completing his inpatient rehab, he returned home and was admitted to our outpatient neurorehab clinic. </a:t>
            </a:r>
            <a:endParaRPr/>
          </a:p>
          <a:p>
            <a:pPr marL="0" lvl="0" indent="0" algn="l" rtl="0">
              <a:spcBef>
                <a:spcPts val="0"/>
              </a:spcBef>
              <a:spcAft>
                <a:spcPts val="0"/>
              </a:spcAft>
              <a:buNone/>
            </a:pPr>
            <a:endParaRPr/>
          </a:p>
          <a:p>
            <a:pPr marL="0" lvl="0" indent="0" algn="l" rtl="0">
              <a:spcBef>
                <a:spcPts val="0"/>
              </a:spcBef>
              <a:spcAft>
                <a:spcPts val="0"/>
              </a:spcAft>
              <a:buNone/>
            </a:pPr>
            <a:r>
              <a:rPr lang="en"/>
              <a:t>While inpatient, he was involved in OT, SLP, PT, Rec T and Music T. VERY limited movement at the start. Was unable to sit up in chair, etc.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71151a59c0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71151a59c0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71151a59c0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71151a59c0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t>*Mel to start &amp; Soph to describe programs after Mel*</a:t>
            </a:r>
            <a:endParaRPr smtClean="0"/>
          </a:p>
          <a:p>
            <a:pPr marL="0" lvl="0" indent="0" algn="l" rtl="0">
              <a:spcBef>
                <a:spcPts val="0"/>
              </a:spcBef>
              <a:spcAft>
                <a:spcPts val="0"/>
              </a:spcAft>
              <a:buNone/>
            </a:pPr>
            <a:r>
              <a:rPr lang="en" smtClean="0"/>
              <a:t>General Rehab a.k.a high intensity rehab, known as our stroke unit, however population also includes individuals with an ABI or spinal chord injuries. On this unit, individuals receive OT, PT, SLP, plus 2 TA led group programs daily. Rec T and Music T are additional sessions.</a:t>
            </a:r>
            <a:endParaRPr smtClean="0"/>
          </a:p>
          <a:p>
            <a:pPr marL="0" lvl="0" indent="0" algn="l" rtl="0">
              <a:spcBef>
                <a:spcPts val="0"/>
              </a:spcBef>
              <a:spcAft>
                <a:spcPts val="0"/>
              </a:spcAft>
              <a:buNone/>
            </a:pPr>
            <a:endParaRPr smtClean="0"/>
          </a:p>
          <a:p>
            <a:pPr marL="0" lvl="0" indent="0" algn="l" rtl="0">
              <a:spcBef>
                <a:spcPts val="0"/>
              </a:spcBef>
              <a:spcAft>
                <a:spcPts val="0"/>
              </a:spcAft>
              <a:buNone/>
            </a:pPr>
            <a:r>
              <a:rPr lang="en" smtClean="0"/>
              <a:t>Low Intensity rehab- I like to explain this unit as our older adults (grandma and grandpa’s) who have fallen and fractured or broken a hip, leg arm etc; or individuals who were failing to cope at home (multiple falls etc). This unit receives max of 2 therapy sessions- OT and  PT  daily for 30mins.…for the most part these individuals receive 1 30mins session daily. Rec T and Music T are additional. </a:t>
            </a:r>
            <a:endParaRPr smtClean="0"/>
          </a:p>
          <a:p>
            <a:pPr marL="0" lvl="0" indent="0" algn="l" rtl="0">
              <a:spcBef>
                <a:spcPts val="0"/>
              </a:spcBef>
              <a:spcAft>
                <a:spcPts val="0"/>
              </a:spcAft>
              <a:buNone/>
            </a:pPr>
            <a:endParaRPr smtClean="0"/>
          </a:p>
          <a:p>
            <a:pPr marL="0" lvl="0" indent="0" algn="l" rtl="0">
              <a:spcBef>
                <a:spcPts val="0"/>
              </a:spcBef>
              <a:spcAft>
                <a:spcPts val="0"/>
              </a:spcAft>
              <a:buNone/>
            </a:pPr>
            <a:r>
              <a:rPr lang="en" smtClean="0"/>
              <a:t>The Neurorehab clinic is our outpatient program wherein individuals from the community with a sub-acute neurologic diagnosis are referred. Many of our patients who are discharged home from our inpatient general rehab unit are referred here for continued rehab. INdividuals receive a max of 24 sessions per discipline in this clinic. </a:t>
            </a:r>
            <a:endParaRPr smtClean="0"/>
          </a:p>
          <a:p>
            <a:pPr marL="0" lvl="0" indent="0" algn="l" rtl="0">
              <a:spcBef>
                <a:spcPts val="0"/>
              </a:spcBef>
              <a:spcAft>
                <a:spcPts val="0"/>
              </a:spcAft>
              <a:buNone/>
            </a:pPr>
            <a:endParaRPr smtClean="0"/>
          </a:p>
          <a:p>
            <a:pPr marL="0" lvl="0" indent="0" algn="l" rtl="0">
              <a:spcBef>
                <a:spcPts val="0"/>
              </a:spcBef>
              <a:spcAft>
                <a:spcPts val="0"/>
              </a:spcAft>
              <a:buNone/>
            </a:pPr>
            <a:r>
              <a:rPr lang="en" smtClean="0"/>
              <a:t>Our collaboration between Rec T and Music T on these units target areas such as functional skills, activity tolerance, mood and adjustment to the individual’s disability</a:t>
            </a:r>
            <a:endParaRPr smtClean="0"/>
          </a:p>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e174bb2c9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e174bb2c9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t>Soph-Here Tom is using the elements of music to stimulate a movement pattern. </a:t>
            </a:r>
            <a:endParaRPr smtClean="0"/>
          </a:p>
          <a:p>
            <a:pPr marL="0" lvl="0" indent="0" algn="l" rtl="0">
              <a:spcBef>
                <a:spcPts val="0"/>
              </a:spcBef>
              <a:spcAft>
                <a:spcPts val="0"/>
              </a:spcAft>
              <a:buNone/>
            </a:pPr>
            <a:r>
              <a:rPr lang="en" smtClean="0"/>
              <a:t> </a:t>
            </a:r>
            <a:endParaRPr smtClean="0"/>
          </a:p>
          <a:p>
            <a:pPr marL="0" lvl="0" indent="0" algn="l" rtl="0">
              <a:spcBef>
                <a:spcPts val="0"/>
              </a:spcBef>
              <a:spcAft>
                <a:spcPts val="0"/>
              </a:spcAft>
              <a:buNone/>
            </a:pPr>
            <a:r>
              <a:rPr lang="en" smtClean="0"/>
              <a:t>Mel?- The focus on Tom has been predominantly on his physical or functional skills training. However, Music T and Rec T does also play a role in how it affect our mood and feelings. Tom, as you will see at the end of our presentation, demonstrates how Rec T and Music T also help to support his mood throughout his rehab journey with us at Freeport. </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7140d1add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7140d1add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[Play “You’re my Inspiration” by Chicago] - Quick Debrief —--&gt;What emotion did this elicit? When would you play a song like this?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729765d85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729765d85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The specialized use of music to restore, maintain, and improve cognitive, emotional, social, communicative, and physiological functioning (AMTA, 2015). </a:t>
            </a:r>
            <a:endParaRPr dirty="0"/>
          </a:p>
          <a:p>
            <a:pPr marL="457200" lvl="0" indent="-298450" algn="l" rtl="0">
              <a:spcBef>
                <a:spcPts val="0"/>
              </a:spcBef>
              <a:spcAft>
                <a:spcPts val="0"/>
              </a:spcAft>
              <a:buSzPts val="1100"/>
              <a:buChar char="●"/>
            </a:pPr>
            <a:r>
              <a:rPr lang="en" dirty="0"/>
              <a:t>The use of goal-directed music interventions focused on symptom management, fostering relationships with peers and therapists, and providing psychosocial support and education to augment hope, meaning, purpose, and recovery.</a:t>
            </a:r>
            <a:endParaRPr dirty="0"/>
          </a:p>
          <a:p>
            <a:pPr marL="457200" lvl="0" indent="-298450" algn="l" rtl="0">
              <a:spcBef>
                <a:spcPts val="0"/>
              </a:spcBef>
              <a:spcAft>
                <a:spcPts val="0"/>
              </a:spcAft>
              <a:buSzPts val="1100"/>
              <a:buChar char="●"/>
            </a:pPr>
            <a:r>
              <a:rPr lang="en" dirty="0"/>
              <a:t>Provide education and training to assist with grounding techniques and mental health education</a:t>
            </a:r>
            <a:endParaRPr dirty="0"/>
          </a:p>
          <a:p>
            <a:pPr marL="457200" lvl="0" indent="-298450" algn="l" rtl="0">
              <a:spcBef>
                <a:spcPts val="0"/>
              </a:spcBef>
              <a:spcAft>
                <a:spcPts val="0"/>
              </a:spcAft>
              <a:buSzPts val="1100"/>
              <a:buChar char="●"/>
            </a:pPr>
            <a:r>
              <a:rPr lang="en" dirty="0"/>
              <a:t>To practice in music therapy in mental health settings, music therapists must be recognized as a Registered Psychotherapist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When added to standard care, music therapy can improve the global state, mental state, social functioning, and quality of life of people with schizophrenia or schizophrenia-like disorders (Geretsegger et al., 2017).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 Music therapy can decrease anxiety and improve depressive symptoms and functioning of people with depression compared to treatment as usual (Aalbers et al., 2017). ♦ Music therapy can result in beneficial outcomes on emotion, motivation, participation, locus of control, and perceived helpfulness for adults with substance use disorders (Hohmann et al., 2017)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Music therapy has a strong positive effect in enhancing contemplation, treatment readiness, motivation, and cravings in addiction treatment (Megranahan &amp; Lynskey, 2017).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Single music therapy sessions can be as effective as single verbal therapy sessions for various psychological outcomes with higher music therapy scores for comfort, therapist-rated working alliance, and change readiness for adults with substance use conditions (Hohmann et al., 2017).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6f9f1b3f79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6f9f1b3f79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t>Mary</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7140d1add4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7140d1add4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70f18acf2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70f18acf2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72c76f9b38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72c76f9b38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 - speak to MH staff</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72d3afa37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72d3afa3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72d3afa376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72d3afa37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PMR demonstration?? If time?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716000c56f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716000c56f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Open Sans"/>
                <a:ea typeface="Open Sans"/>
                <a:cs typeface="Open Sans"/>
                <a:sym typeface="Open Sans"/>
              </a:rPr>
              <a:t>Mary: This is the ‘why bother’ portion of our presentation and in understanding the process that we underwent to have the current collaborations we have —--&gt; use MHDP process, formal, structured, but outcomes were organic and outcome-based</a:t>
            </a:r>
            <a:endParaRPr sz="12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1200">
                <a:solidFill>
                  <a:schemeClr val="dk1"/>
                </a:solidFill>
                <a:latin typeface="Open Sans"/>
                <a:ea typeface="Open Sans"/>
                <a:cs typeface="Open Sans"/>
                <a:sym typeface="Open Sans"/>
              </a:rPr>
              <a:t>Melissa: </a:t>
            </a:r>
            <a:endParaRPr sz="1200">
              <a:solidFill>
                <a:schemeClr val="dk1"/>
              </a:solidFill>
              <a:latin typeface="Open Sans"/>
              <a:ea typeface="Open Sans"/>
              <a:cs typeface="Open Sans"/>
              <a:sym typeface="Open Sans"/>
            </a:endParaRPr>
          </a:p>
          <a:p>
            <a:pPr marL="457200" lvl="0" indent="-304800" algn="l" rtl="0">
              <a:lnSpc>
                <a:spcPct val="115000"/>
              </a:lnSpc>
              <a:spcBef>
                <a:spcPts val="120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Take the Initiative- put yourself out there and ask to collaborate. Both Sophia and I met each other with the same energy,work ethic and drive for person centered care, but it took a friendly “Hey, what are your thoughts about this?” and then a larger discussion on the client’s goals. </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Informal collaboration also allows for building more trusting relationships and rapport with the clients. When the clients see how our shared vision and goals align, we notice our client-therapist relationship and rapport start to strengthen. </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Through informal collaboration we also gain “on the spot training.” Sophia is able to provide me with specific instruction on how to use Music Therapy modalities throughout our joint interventions, while I am able to offer Sophia key interests about the client to inform how the program can be tailored for more meaningful engagement. </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Informal collaboration also leaves the door open for trial and error. It  allows for flexible or spontaneous interventions based on the individual or the client population. </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It also means constant evaluation and revision to ensure you are providing the most meaningful approach to your client’s care. </a:t>
            </a:r>
            <a:endParaRPr sz="1200">
              <a:solidFill>
                <a:schemeClr val="dk1"/>
              </a:solidFill>
              <a:latin typeface="Open Sans"/>
              <a:ea typeface="Open Sans"/>
              <a:cs typeface="Open Sans"/>
              <a:sym typeface="Open Sans"/>
            </a:endParaRPr>
          </a:p>
          <a:p>
            <a:pPr marL="457200" lvl="0" indent="0" algn="l" rtl="0">
              <a:lnSpc>
                <a:spcPct val="115000"/>
              </a:lnSpc>
              <a:spcBef>
                <a:spcPts val="1200"/>
              </a:spcBef>
              <a:spcAft>
                <a:spcPts val="1200"/>
              </a:spcAft>
              <a:buNone/>
            </a:pPr>
            <a:endParaRPr sz="1200">
              <a:solidFill>
                <a:schemeClr val="dk1"/>
              </a:solidFill>
              <a:latin typeface="Open Sans"/>
              <a:ea typeface="Open Sans"/>
              <a:cs typeface="Open Sans"/>
              <a:sym typeface="Open San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72d3afa37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72d3afa37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70f18acf2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70f18acf2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D0D0D"/>
                </a:solidFill>
                <a:latin typeface="Open Sans"/>
                <a:ea typeface="Open Sans"/>
                <a:cs typeface="Open Sans"/>
                <a:sym typeface="Open Sans"/>
              </a:rPr>
              <a:t>So what can we take away from the last 90minutes of us 3 just spewing information up here?</a:t>
            </a:r>
            <a:endParaRPr>
              <a:solidFill>
                <a:srgbClr val="0D0D0D"/>
              </a:solidFill>
              <a:latin typeface="Open Sans"/>
              <a:ea typeface="Open Sans"/>
              <a:cs typeface="Open Sans"/>
              <a:sym typeface="Open Sans"/>
            </a:endParaRPr>
          </a:p>
          <a:p>
            <a:pPr marL="0" lvl="0" indent="0" algn="l" rtl="0">
              <a:lnSpc>
                <a:spcPct val="115000"/>
              </a:lnSpc>
              <a:spcBef>
                <a:spcPts val="1200"/>
              </a:spcBef>
              <a:spcAft>
                <a:spcPts val="0"/>
              </a:spcAft>
              <a:buNone/>
            </a:pPr>
            <a:r>
              <a:rPr lang="en">
                <a:solidFill>
                  <a:srgbClr val="0D0D0D"/>
                </a:solidFill>
                <a:latin typeface="Open Sans"/>
                <a:ea typeface="Open Sans"/>
                <a:cs typeface="Open Sans"/>
                <a:sym typeface="Open Sans"/>
              </a:rPr>
              <a:t>Well, I think we have shown how ongoing collaboration between Rec T and Music T  assists in the progression or achievement of client’s goals- Tom is a great example of this. </a:t>
            </a:r>
            <a:endParaRPr>
              <a:solidFill>
                <a:srgbClr val="0D0D0D"/>
              </a:solidFill>
              <a:latin typeface="Open Sans"/>
              <a:ea typeface="Open Sans"/>
              <a:cs typeface="Open Sans"/>
              <a:sym typeface="Open Sans"/>
            </a:endParaRPr>
          </a:p>
          <a:p>
            <a:pPr marL="0" lvl="0" indent="0" algn="l" rtl="0">
              <a:lnSpc>
                <a:spcPct val="115000"/>
              </a:lnSpc>
              <a:spcBef>
                <a:spcPts val="1200"/>
              </a:spcBef>
              <a:spcAft>
                <a:spcPts val="0"/>
              </a:spcAft>
              <a:buNone/>
            </a:pPr>
            <a:r>
              <a:rPr lang="en">
                <a:solidFill>
                  <a:srgbClr val="0D0D0D"/>
                </a:solidFill>
                <a:latin typeface="Open Sans"/>
                <a:ea typeface="Open Sans"/>
                <a:cs typeface="Open Sans"/>
                <a:sym typeface="Open Sans"/>
              </a:rPr>
              <a:t>It has allowed for multiple different/diversified programs, 9 to be exact at Freeport.</a:t>
            </a:r>
            <a:endParaRPr>
              <a:solidFill>
                <a:srgbClr val="0D0D0D"/>
              </a:solidFill>
              <a:latin typeface="Open Sans"/>
              <a:ea typeface="Open Sans"/>
              <a:cs typeface="Open Sans"/>
              <a:sym typeface="Open Sans"/>
            </a:endParaRPr>
          </a:p>
          <a:p>
            <a:pPr marL="0" lvl="0" indent="0" algn="l" rtl="0">
              <a:spcBef>
                <a:spcPts val="1200"/>
              </a:spcBef>
              <a:spcAft>
                <a:spcPts val="0"/>
              </a:spcAft>
              <a:buNone/>
            </a:pPr>
            <a:r>
              <a:rPr lang="en">
                <a:latin typeface="Open Sans"/>
                <a:ea typeface="Open Sans"/>
                <a:cs typeface="Open Sans"/>
                <a:sym typeface="Open Sans"/>
              </a:rPr>
              <a:t>The sum really is greater than it’s parts!</a:t>
            </a:r>
            <a:endParaRPr>
              <a:latin typeface="Open Sans"/>
              <a:ea typeface="Open Sans"/>
              <a:cs typeface="Open Sans"/>
              <a:sym typeface="Open Sans"/>
            </a:endParaRPr>
          </a:p>
          <a:p>
            <a:pPr marL="457200" lvl="0" indent="-298450" algn="l" rtl="0">
              <a:spcBef>
                <a:spcPts val="0"/>
              </a:spcBef>
              <a:spcAft>
                <a:spcPts val="0"/>
              </a:spcAft>
              <a:buSzPts val="1100"/>
              <a:buChar char="-"/>
            </a:pPr>
            <a:r>
              <a:rPr lang="en">
                <a:latin typeface="Open Sans"/>
                <a:ea typeface="Open Sans"/>
                <a:cs typeface="Open Sans"/>
                <a:sym typeface="Open Sans"/>
              </a:rPr>
              <a:t> </a:t>
            </a:r>
            <a:r>
              <a:rPr lang="en">
                <a:solidFill>
                  <a:schemeClr val="dk1"/>
                </a:solidFill>
                <a:latin typeface="Open Sans"/>
                <a:ea typeface="Open Sans"/>
                <a:cs typeface="Open Sans"/>
                <a:sym typeface="Open Sans"/>
              </a:rPr>
              <a:t>Collaboration has leveraged and amplified Rec T and Music T’s ability to assist the client in providing more possibilities for recovery or engagement compared to separately facilitating. </a:t>
            </a:r>
            <a:endParaRPr>
              <a:solidFill>
                <a:schemeClr val="dk1"/>
              </a:solidFill>
              <a:latin typeface="Open Sans"/>
              <a:ea typeface="Open Sans"/>
              <a:cs typeface="Open Sans"/>
              <a:sym typeface="Open Sans"/>
            </a:endParaRPr>
          </a:p>
          <a:p>
            <a:pPr marL="45720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
                <a:solidFill>
                  <a:schemeClr val="dk1"/>
                </a:solidFill>
                <a:latin typeface="Open Sans"/>
                <a:ea typeface="Open Sans"/>
                <a:cs typeface="Open Sans"/>
                <a:sym typeface="Open Sans"/>
              </a:rPr>
              <a:t>Now from a larger organizational standpoint…</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Collaboration </a:t>
            </a:r>
            <a:r>
              <a:rPr lang="en" b="1">
                <a:solidFill>
                  <a:schemeClr val="dk1"/>
                </a:solidFill>
                <a:latin typeface="Open Sans"/>
                <a:ea typeface="Open Sans"/>
                <a:cs typeface="Open Sans"/>
                <a:sym typeface="Open Sans"/>
              </a:rPr>
              <a:t>enhances communication &amp; inclusivity</a:t>
            </a:r>
            <a:endParaRPr b="1">
              <a:solidFill>
                <a:schemeClr val="dk1"/>
              </a:solidFill>
              <a:latin typeface="Open Sans"/>
              <a:ea typeface="Open Sans"/>
              <a:cs typeface="Open Sans"/>
              <a:sym typeface="Open Sans"/>
            </a:endParaRPr>
          </a:p>
          <a:p>
            <a:pPr marL="914400" lvl="1" indent="-298450" algn="l" rtl="0">
              <a:spcBef>
                <a:spcPts val="0"/>
              </a:spcBef>
              <a:spcAft>
                <a:spcPts val="0"/>
              </a:spcAft>
              <a:buClr>
                <a:schemeClr val="dk1"/>
              </a:buClr>
              <a:buSzPts val="1100"/>
              <a:buFont typeface="Open Sans"/>
              <a:buChar char="-"/>
            </a:pPr>
            <a:r>
              <a:rPr lang="en" i="1">
                <a:solidFill>
                  <a:schemeClr val="dk1"/>
                </a:solidFill>
                <a:latin typeface="Open Sans"/>
                <a:ea typeface="Open Sans"/>
                <a:cs typeface="Open Sans"/>
                <a:sym typeface="Open Sans"/>
              </a:rPr>
              <a:t>When we have shared goals, it allows for us as a care team to share in a holistic vision to deliver better pt care</a:t>
            </a:r>
            <a:endParaRPr i="1">
              <a:solidFill>
                <a:schemeClr val="dk1"/>
              </a:solidFill>
              <a:latin typeface="Open Sans"/>
              <a:ea typeface="Open Sans"/>
              <a:cs typeface="Open Sans"/>
              <a:sym typeface="Open Sans"/>
            </a:endParaRPr>
          </a:p>
          <a:p>
            <a:pPr marL="0" lvl="0" indent="0" algn="l" rtl="0">
              <a:spcBef>
                <a:spcPts val="0"/>
              </a:spcBef>
              <a:spcAft>
                <a:spcPts val="0"/>
              </a:spcAft>
              <a:buNone/>
            </a:pPr>
            <a:r>
              <a:rPr lang="en">
                <a:solidFill>
                  <a:schemeClr val="dk1"/>
                </a:solidFill>
                <a:latin typeface="Open Sans"/>
                <a:ea typeface="Open Sans"/>
                <a:cs typeface="Open Sans"/>
                <a:sym typeface="Open Sans"/>
              </a:rPr>
              <a:t>- Collaboration</a:t>
            </a:r>
            <a:r>
              <a:rPr lang="en" b="1">
                <a:solidFill>
                  <a:schemeClr val="dk1"/>
                </a:solidFill>
                <a:latin typeface="Open Sans"/>
                <a:ea typeface="Open Sans"/>
                <a:cs typeface="Open Sans"/>
                <a:sym typeface="Open Sans"/>
              </a:rPr>
              <a:t> boosts productivity and efficiency</a:t>
            </a:r>
            <a:endParaRPr b="1">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i="1">
                <a:solidFill>
                  <a:schemeClr val="dk1"/>
                </a:solidFill>
                <a:latin typeface="Open Sans"/>
                <a:ea typeface="Open Sans"/>
                <a:cs typeface="Open Sans"/>
                <a:sym typeface="Open Sans"/>
              </a:rPr>
              <a:t>Our jobs at the hospital depend largely on funding, which is driven by productivity and the # of pt’s we see per day. In collaborating, we are able to reach multiple clients at the same time to provide/deliver interventions with those who have the same/similar goals. </a:t>
            </a:r>
            <a:endParaRPr i="1">
              <a:solidFill>
                <a:schemeClr val="dk1"/>
              </a:solidFill>
              <a:latin typeface="Open Sans"/>
              <a:ea typeface="Open Sans"/>
              <a:cs typeface="Open Sans"/>
              <a:sym typeface="Open Sans"/>
            </a:endParaRPr>
          </a:p>
          <a:p>
            <a:pPr marL="0" lvl="0" indent="0" algn="l" rtl="0">
              <a:spcBef>
                <a:spcPts val="0"/>
              </a:spcBef>
              <a:spcAft>
                <a:spcPts val="0"/>
              </a:spcAft>
              <a:buNone/>
            </a:pPr>
            <a:r>
              <a:rPr lang="en">
                <a:solidFill>
                  <a:schemeClr val="dk1"/>
                </a:solidFill>
                <a:latin typeface="Open Sans"/>
                <a:ea typeface="Open Sans"/>
                <a:cs typeface="Open Sans"/>
                <a:sym typeface="Open Sans"/>
              </a:rPr>
              <a:t>Collaboration allows for</a:t>
            </a:r>
            <a:r>
              <a:rPr lang="en" b="1">
                <a:solidFill>
                  <a:schemeClr val="dk1"/>
                </a:solidFill>
                <a:latin typeface="Open Sans"/>
                <a:ea typeface="Open Sans"/>
                <a:cs typeface="Open Sans"/>
                <a:sym typeface="Open Sans"/>
              </a:rPr>
              <a:t> innovation and problem solving</a:t>
            </a:r>
            <a:endParaRPr b="1">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2 heads are better than 1!</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By working together, we can more effectively explore innovative ways to assist with client care during their hospital stay</a:t>
            </a:r>
            <a:endParaRPr>
              <a:solidFill>
                <a:schemeClr val="dk1"/>
              </a:solidFill>
              <a:latin typeface="Open Sans"/>
              <a:ea typeface="Open Sans"/>
              <a:cs typeface="Open Sans"/>
              <a:sym typeface="Open San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729765d85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729765d85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729765d85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729765d85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6f9f1b3f79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6f9f1b3f79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t>Mary</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72d3afa376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72d3afa376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70f18acf2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70f18acf2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f9f1b3f79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6f9f1b3f79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f9f1b3f79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f9f1b3f79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f9f1b3f79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f9f1b3f7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t>Mary</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f9f1b3f7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6f9f1b3f7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Mary</a:t>
            </a:r>
            <a:endParaRPr dirty="0"/>
          </a:p>
          <a:p>
            <a:pPr marL="457200" lvl="0" indent="-298450" algn="l" rtl="0">
              <a:spcBef>
                <a:spcPts val="0"/>
              </a:spcBef>
              <a:spcAft>
                <a:spcPts val="0"/>
              </a:spcAft>
              <a:buSzPts val="1100"/>
              <a:buChar char="●"/>
            </a:pPr>
            <a:r>
              <a:rPr lang="en" dirty="0"/>
              <a:t>Presentation will walk through very technical understanding of how MusicT and RecT modalities impact well being/recovery/QOL for patients/clients</a:t>
            </a:r>
            <a:endParaRPr dirty="0"/>
          </a:p>
          <a:p>
            <a:pPr marL="457200" lvl="0" indent="-298450" algn="l" rtl="0">
              <a:spcBef>
                <a:spcPts val="0"/>
              </a:spcBef>
              <a:spcAft>
                <a:spcPts val="0"/>
              </a:spcAft>
              <a:buSzPts val="1100"/>
              <a:buChar char="●"/>
            </a:pPr>
            <a:r>
              <a:rPr lang="en" dirty="0"/>
              <a:t>Today we want to give you the what, why and why bother with MT and RecT collaboration, and how that even engages us altogether</a:t>
            </a:r>
            <a:endParaRPr dirty="0"/>
          </a:p>
          <a:p>
            <a:pPr marL="457200" lvl="0" indent="-298450" algn="l" rtl="0">
              <a:spcBef>
                <a:spcPts val="0"/>
              </a:spcBef>
              <a:spcAft>
                <a:spcPts val="0"/>
              </a:spcAft>
              <a:buSzPts val="1100"/>
              <a:buChar char="●"/>
            </a:pPr>
            <a:r>
              <a:rPr lang="en" dirty="0"/>
              <a:t>Get your thinking caps on, and experience this together with us!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3" title="Notes Music Images | Free Photos, PNG Stickers, Wallpapers ..."/>
          <p:cNvPicPr preferRelativeResize="0"/>
          <p:nvPr/>
        </p:nvPicPr>
        <p:blipFill>
          <a:blip r:embed="rId3">
            <a:alphaModFix amt="26000"/>
          </a:blip>
          <a:stretch>
            <a:fillRect/>
          </a:stretch>
        </p:blipFill>
        <p:spPr>
          <a:xfrm>
            <a:off x="979500" y="1156150"/>
            <a:ext cx="7136700" cy="2699750"/>
          </a:xfrm>
          <a:prstGeom prst="rect">
            <a:avLst/>
          </a:prstGeom>
          <a:noFill/>
          <a:ln>
            <a:noFill/>
          </a:ln>
        </p:spPr>
      </p:pic>
      <p:sp>
        <p:nvSpPr>
          <p:cNvPr id="67" name="Google Shape;67;p13"/>
          <p:cNvSpPr txBox="1">
            <a:spLocks noGrp="1"/>
          </p:cNvSpPr>
          <p:nvPr>
            <p:ph type="ctrTitle"/>
          </p:nvPr>
        </p:nvSpPr>
        <p:spPr>
          <a:xfrm>
            <a:off x="1044538" y="1105489"/>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Harmony in Collaboration</a:t>
            </a:r>
            <a:endParaRPr/>
          </a:p>
        </p:txBody>
      </p:sp>
      <p:sp>
        <p:nvSpPr>
          <p:cNvPr id="68" name="Google Shape;68;p13"/>
          <p:cNvSpPr txBox="1">
            <a:spLocks noGrp="1"/>
          </p:cNvSpPr>
          <p:nvPr>
            <p:ph type="subTitle" idx="1"/>
          </p:nvPr>
        </p:nvSpPr>
        <p:spPr>
          <a:xfrm>
            <a:off x="2233050" y="3179675"/>
            <a:ext cx="4677900" cy="792600"/>
          </a:xfrm>
          <a:prstGeom prst="rect">
            <a:avLst/>
          </a:prstGeom>
        </p:spPr>
        <p:txBody>
          <a:bodyPr spcFirstLastPara="1" wrap="square" lIns="91425" tIns="91425" rIns="91425" bIns="91425" anchor="t" anchorCtr="0">
            <a:normAutofit fontScale="70000" lnSpcReduction="10000"/>
          </a:bodyPr>
          <a:lstStyle/>
          <a:p>
            <a:pPr marL="0" lvl="0" indent="0" algn="ctr" rtl="0">
              <a:spcBef>
                <a:spcPts val="0"/>
              </a:spcBef>
              <a:spcAft>
                <a:spcPts val="0"/>
              </a:spcAft>
              <a:buNone/>
            </a:pPr>
            <a:r>
              <a:rPr lang="en" b="1"/>
              <a:t>Bridging Therapeutic Recreation Practice &amp; Music Therapy for Holistic Client-Centred Care</a:t>
            </a:r>
            <a:endParaRPr b="1"/>
          </a:p>
        </p:txBody>
      </p:sp>
      <p:pic>
        <p:nvPicPr>
          <p:cNvPr id="69" name="Google Shape;69;p13"/>
          <p:cNvPicPr preferRelativeResize="0"/>
          <p:nvPr/>
        </p:nvPicPr>
        <p:blipFill>
          <a:blip r:embed="rId4">
            <a:alphaModFix/>
          </a:blip>
          <a:stretch>
            <a:fillRect/>
          </a:stretch>
        </p:blipFill>
        <p:spPr>
          <a:xfrm>
            <a:off x="4186925" y="228925"/>
            <a:ext cx="770150" cy="476449"/>
          </a:xfrm>
          <a:prstGeom prst="rect">
            <a:avLst/>
          </a:prstGeom>
          <a:noFill/>
          <a:ln>
            <a:noFill/>
          </a:ln>
        </p:spPr>
      </p:pic>
      <p:sp>
        <p:nvSpPr>
          <p:cNvPr id="70" name="Google Shape;70;p13"/>
          <p:cNvSpPr/>
          <p:nvPr/>
        </p:nvSpPr>
        <p:spPr>
          <a:xfrm>
            <a:off x="2726050" y="4306675"/>
            <a:ext cx="3773700" cy="649800"/>
          </a:xfrm>
          <a:prstGeom prst="round2SameRect">
            <a:avLst>
              <a:gd name="adj1" fmla="val 16667"/>
              <a:gd name="adj2" fmla="val 0"/>
            </a:avLst>
          </a:prstGeom>
          <a:solidFill>
            <a:schemeClr val="accent3"/>
          </a:solidFill>
          <a:ln w="76200" cap="flat" cmpd="sng">
            <a:solidFill>
              <a:srgbClr val="F4F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EFEFE"/>
                </a:solidFill>
              </a:rPr>
              <a:t>Mary Anne Afable, BA TR, MA RLS, R/TRO</a:t>
            </a:r>
            <a:endParaRPr sz="1100">
              <a:solidFill>
                <a:srgbClr val="FEFEFE"/>
              </a:solidFill>
            </a:endParaRPr>
          </a:p>
          <a:p>
            <a:pPr marL="0" lvl="0" indent="0" algn="ctr" rtl="0">
              <a:spcBef>
                <a:spcPts val="0"/>
              </a:spcBef>
              <a:spcAft>
                <a:spcPts val="0"/>
              </a:spcAft>
              <a:buNone/>
            </a:pPr>
            <a:r>
              <a:rPr lang="en" sz="1100">
                <a:solidFill>
                  <a:srgbClr val="FEFEFE"/>
                </a:solidFill>
              </a:rPr>
              <a:t>Sophia Christopher, MA-CPIN, MTA, NMT-F, RP</a:t>
            </a:r>
            <a:endParaRPr sz="1100">
              <a:solidFill>
                <a:srgbClr val="FEFEFE"/>
              </a:solidFill>
            </a:endParaRPr>
          </a:p>
          <a:p>
            <a:pPr marL="0" lvl="0" indent="0" algn="ctr" rtl="0">
              <a:spcBef>
                <a:spcPts val="0"/>
              </a:spcBef>
              <a:spcAft>
                <a:spcPts val="0"/>
              </a:spcAft>
              <a:buNone/>
            </a:pPr>
            <a:r>
              <a:rPr lang="en" sz="1100">
                <a:solidFill>
                  <a:srgbClr val="FEFEFE"/>
                </a:solidFill>
              </a:rPr>
              <a:t>Melissa Tennant, MA, R/TRO</a:t>
            </a:r>
            <a:endParaRPr sz="1200">
              <a:solidFill>
                <a:srgbClr val="FEFEFE"/>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3286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40"/>
              <a:t>History of Music Therapy and Rec Therapy at GRH - Kitchener-Waterloo (KW) Site</a:t>
            </a:r>
            <a:endParaRPr sz="2240"/>
          </a:p>
        </p:txBody>
      </p:sp>
      <p:sp>
        <p:nvSpPr>
          <p:cNvPr id="135" name="Google Shape;135;p22"/>
          <p:cNvSpPr txBox="1">
            <a:spLocks noGrp="1"/>
          </p:cNvSpPr>
          <p:nvPr>
            <p:ph type="body" idx="1"/>
          </p:nvPr>
        </p:nvSpPr>
        <p:spPr>
          <a:xfrm>
            <a:off x="497900" y="2385525"/>
            <a:ext cx="3999900" cy="24849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1000"/>
              </a:spcBef>
              <a:spcAft>
                <a:spcPts val="0"/>
              </a:spcAft>
              <a:buClr>
                <a:srgbClr val="262626"/>
              </a:buClr>
              <a:buSzPts val="1600"/>
              <a:buChar char="●"/>
            </a:pPr>
            <a:r>
              <a:rPr lang="en" sz="1600">
                <a:solidFill>
                  <a:srgbClr val="262626"/>
                </a:solidFill>
              </a:rPr>
              <a:t>In 2012 Mount Hope Day Hospital program (MHDP) establishes collaborative partnership with a KW community Music Therapist </a:t>
            </a:r>
            <a:endParaRPr sz="1600">
              <a:solidFill>
                <a:srgbClr val="262626"/>
              </a:solidFill>
            </a:endParaRPr>
          </a:p>
          <a:p>
            <a:pPr marL="457200" lvl="0" indent="-330200" algn="l" rtl="0">
              <a:lnSpc>
                <a:spcPct val="105000"/>
              </a:lnSpc>
              <a:spcBef>
                <a:spcPts val="1200"/>
              </a:spcBef>
              <a:spcAft>
                <a:spcPts val="0"/>
              </a:spcAft>
              <a:buClr>
                <a:srgbClr val="262626"/>
              </a:buClr>
              <a:buSzPts val="1600"/>
              <a:buChar char="●"/>
            </a:pPr>
            <a:r>
              <a:rPr lang="en" sz="1600">
                <a:solidFill>
                  <a:srgbClr val="262626"/>
                </a:solidFill>
              </a:rPr>
              <a:t>Funding supported by GRH Foundations for MHDP</a:t>
            </a:r>
            <a:endParaRPr sz="1600">
              <a:solidFill>
                <a:srgbClr val="262626"/>
              </a:solidFill>
            </a:endParaRPr>
          </a:p>
          <a:p>
            <a:pPr marL="457200" lvl="0" indent="-330200" algn="l" rtl="0">
              <a:lnSpc>
                <a:spcPct val="100000"/>
              </a:lnSpc>
              <a:spcBef>
                <a:spcPts val="1000"/>
              </a:spcBef>
              <a:spcAft>
                <a:spcPts val="1000"/>
              </a:spcAft>
              <a:buClr>
                <a:srgbClr val="262626"/>
              </a:buClr>
              <a:buSzPts val="1600"/>
              <a:buChar char="●"/>
            </a:pPr>
            <a:r>
              <a:rPr lang="en" sz="1600">
                <a:solidFill>
                  <a:srgbClr val="262626"/>
                </a:solidFill>
              </a:rPr>
              <a:t>Focus on mental health outpatient (outpt) population and services</a:t>
            </a:r>
            <a:endParaRPr sz="1600">
              <a:solidFill>
                <a:srgbClr val="262626"/>
              </a:solidFill>
            </a:endParaRPr>
          </a:p>
        </p:txBody>
      </p:sp>
      <p:pic>
        <p:nvPicPr>
          <p:cNvPr id="136" name="Google Shape;136;p22"/>
          <p:cNvPicPr preferRelativeResize="0"/>
          <p:nvPr/>
        </p:nvPicPr>
        <p:blipFill>
          <a:blip r:embed="rId3">
            <a:alphaModFix/>
          </a:blip>
          <a:stretch>
            <a:fillRect/>
          </a:stretch>
        </p:blipFill>
        <p:spPr>
          <a:xfrm>
            <a:off x="7878474" y="4363451"/>
            <a:ext cx="953825" cy="590074"/>
          </a:xfrm>
          <a:prstGeom prst="rect">
            <a:avLst/>
          </a:prstGeom>
          <a:noFill/>
          <a:ln>
            <a:noFill/>
          </a:ln>
        </p:spPr>
      </p:pic>
      <p:sp>
        <p:nvSpPr>
          <p:cNvPr id="137" name="Google Shape;137;p22"/>
          <p:cNvSpPr txBox="1">
            <a:spLocks noGrp="1"/>
          </p:cNvSpPr>
          <p:nvPr>
            <p:ph type="body" idx="1"/>
          </p:nvPr>
        </p:nvSpPr>
        <p:spPr>
          <a:xfrm>
            <a:off x="4451250" y="2385525"/>
            <a:ext cx="4135500" cy="2568000"/>
          </a:xfrm>
          <a:prstGeom prst="rect">
            <a:avLst/>
          </a:prstGeom>
        </p:spPr>
        <p:txBody>
          <a:bodyPr spcFirstLastPara="1" wrap="square" lIns="91425" tIns="91425" rIns="91425" bIns="91425" anchor="t" anchorCtr="0">
            <a:noAutofit/>
          </a:bodyPr>
          <a:lstStyle/>
          <a:p>
            <a:pPr marL="457200" lvl="0" indent="-330200" algn="l" rtl="0">
              <a:lnSpc>
                <a:spcPct val="105000"/>
              </a:lnSpc>
              <a:spcBef>
                <a:spcPts val="0"/>
              </a:spcBef>
              <a:spcAft>
                <a:spcPts val="0"/>
              </a:spcAft>
              <a:buClr>
                <a:srgbClr val="262626"/>
              </a:buClr>
              <a:buSzPts val="1600"/>
              <a:buChar char="●"/>
            </a:pPr>
            <a:r>
              <a:rPr lang="en" sz="1600">
                <a:solidFill>
                  <a:srgbClr val="262626"/>
                </a:solidFill>
              </a:rPr>
              <a:t>Facilitated year long, weekly </a:t>
            </a:r>
            <a:r>
              <a:rPr lang="en" sz="1600" b="1" i="1">
                <a:solidFill>
                  <a:srgbClr val="262626"/>
                </a:solidFill>
              </a:rPr>
              <a:t>“Musical Expressions” </a:t>
            </a:r>
            <a:r>
              <a:rPr lang="en" sz="1600">
                <a:solidFill>
                  <a:srgbClr val="262626"/>
                </a:solidFill>
              </a:rPr>
              <a:t>group </a:t>
            </a:r>
            <a:endParaRPr sz="1600">
              <a:solidFill>
                <a:srgbClr val="262626"/>
              </a:solidFill>
            </a:endParaRPr>
          </a:p>
          <a:p>
            <a:pPr marL="457200" lvl="0" indent="-330200" algn="l" rtl="0">
              <a:lnSpc>
                <a:spcPct val="100000"/>
              </a:lnSpc>
              <a:spcBef>
                <a:spcPts val="1000"/>
              </a:spcBef>
              <a:spcAft>
                <a:spcPts val="0"/>
              </a:spcAft>
              <a:buClr>
                <a:srgbClr val="262626"/>
              </a:buClr>
              <a:buSzPts val="1600"/>
              <a:buChar char="●"/>
            </a:pPr>
            <a:r>
              <a:rPr lang="en" sz="1600">
                <a:solidFill>
                  <a:srgbClr val="262626"/>
                </a:solidFill>
              </a:rPr>
              <a:t>Part of MHDP until services seized due to COVID-19 pandemic in 2020</a:t>
            </a:r>
            <a:endParaRPr sz="1600">
              <a:solidFill>
                <a:srgbClr val="262626"/>
              </a:solidFill>
            </a:endParaRPr>
          </a:p>
          <a:p>
            <a:pPr marL="457200" lvl="0" indent="-330200" algn="l" rtl="0">
              <a:lnSpc>
                <a:spcPct val="100000"/>
              </a:lnSpc>
              <a:spcBef>
                <a:spcPts val="1000"/>
              </a:spcBef>
              <a:spcAft>
                <a:spcPts val="1200"/>
              </a:spcAft>
              <a:buClr>
                <a:srgbClr val="262626"/>
              </a:buClr>
              <a:buSzPts val="1600"/>
              <a:buChar char="●"/>
            </a:pPr>
            <a:r>
              <a:rPr lang="en" sz="1600">
                <a:solidFill>
                  <a:srgbClr val="262626"/>
                </a:solidFill>
              </a:rPr>
              <a:t>Inspired other unit programs to include Music Therapy services for clients/patients</a:t>
            </a:r>
            <a:endParaRPr sz="1600">
              <a:solidFill>
                <a:srgbClr val="262626"/>
              </a:solidFill>
            </a:endParaRPr>
          </a:p>
        </p:txBody>
      </p:sp>
      <p:sp>
        <p:nvSpPr>
          <p:cNvPr id="138" name="Google Shape;138;p22"/>
          <p:cNvSpPr txBox="1">
            <a:spLocks noGrp="1"/>
          </p:cNvSpPr>
          <p:nvPr>
            <p:ph type="body" idx="2"/>
          </p:nvPr>
        </p:nvSpPr>
        <p:spPr>
          <a:xfrm>
            <a:off x="311700" y="850125"/>
            <a:ext cx="7750200" cy="480900"/>
          </a:xfrm>
          <a:prstGeom prst="rect">
            <a:avLst/>
          </a:prstGeom>
        </p:spPr>
        <p:txBody>
          <a:bodyPr spcFirstLastPara="1" wrap="square" lIns="91425" tIns="91425" rIns="91425" bIns="91425" anchor="t" anchorCtr="0">
            <a:normAutofit fontScale="70000" lnSpcReduction="20000"/>
          </a:bodyPr>
          <a:lstStyle/>
          <a:p>
            <a:pPr marL="0" lvl="0" indent="0" algn="l" rtl="0">
              <a:lnSpc>
                <a:spcPct val="105000"/>
              </a:lnSpc>
              <a:spcBef>
                <a:spcPts val="0"/>
              </a:spcBef>
              <a:spcAft>
                <a:spcPts val="1200"/>
              </a:spcAft>
              <a:buClr>
                <a:srgbClr val="000000"/>
              </a:buClr>
              <a:buSzPts val="1018"/>
              <a:buFont typeface="Arial"/>
              <a:buNone/>
            </a:pPr>
            <a:r>
              <a:rPr lang="en" sz="1565" b="1">
                <a:solidFill>
                  <a:srgbClr val="262626"/>
                </a:solidFill>
              </a:rPr>
              <a:t>From Community to Hospital Setting…</a:t>
            </a:r>
            <a:endParaRPr sz="1200"/>
          </a:p>
        </p:txBody>
      </p:sp>
      <p:sp>
        <p:nvSpPr>
          <p:cNvPr id="139" name="Google Shape;139;p22"/>
          <p:cNvSpPr/>
          <p:nvPr/>
        </p:nvSpPr>
        <p:spPr>
          <a:xfrm>
            <a:off x="3793525" y="1677813"/>
            <a:ext cx="1209000" cy="360900"/>
          </a:xfrm>
          <a:prstGeom prst="rightArrow">
            <a:avLst>
              <a:gd name="adj1" fmla="val 50000"/>
              <a:gd name="adj2" fmla="val 50000"/>
            </a:avLst>
          </a:prstGeom>
          <a:solidFill>
            <a:schemeClr val="dk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140" name="Google Shape;140;p22" title="File:Grand-River-Hospital.JPG - Wikimedia Commons"/>
          <p:cNvPicPr preferRelativeResize="0"/>
          <p:nvPr/>
        </p:nvPicPr>
        <p:blipFill>
          <a:blip r:embed="rId4">
            <a:alphaModFix/>
          </a:blip>
          <a:stretch>
            <a:fillRect/>
          </a:stretch>
        </p:blipFill>
        <p:spPr>
          <a:xfrm>
            <a:off x="5570413" y="1305588"/>
            <a:ext cx="1897176" cy="1079926"/>
          </a:xfrm>
          <a:prstGeom prst="rect">
            <a:avLst/>
          </a:prstGeom>
          <a:noFill/>
          <a:ln>
            <a:noFill/>
          </a:ln>
        </p:spPr>
      </p:pic>
      <p:pic>
        <p:nvPicPr>
          <p:cNvPr id="141" name="Google Shape;141;p22" title="File:2011-07-06 07-08 Kanada, Ontario 073 Kitchener, Victoria Park ..."/>
          <p:cNvPicPr preferRelativeResize="0"/>
          <p:nvPr/>
        </p:nvPicPr>
        <p:blipFill rotWithShape="1">
          <a:blip r:embed="rId5">
            <a:alphaModFix/>
          </a:blip>
          <a:srcRect b="-18203"/>
          <a:stretch/>
        </p:blipFill>
        <p:spPr>
          <a:xfrm>
            <a:off x="1361825" y="1406688"/>
            <a:ext cx="2009226" cy="1139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1200"/>
                                        <p:tgtEl>
                                          <p:spTgt spid="141"/>
                                        </p:tgtEl>
                                      </p:cBhvr>
                                    </p:animEffect>
                                  </p:childTnLst>
                                </p:cTn>
                              </p:par>
                            </p:childTnLst>
                          </p:cTn>
                        </p:par>
                        <p:par>
                          <p:cTn id="11" fill="hold">
                            <p:stCondLst>
                              <p:cond delay="1200"/>
                            </p:stCondLst>
                            <p:childTnLst>
                              <p:par>
                                <p:cTn id="12" presetID="1" presetClass="entr" presetSubtype="0"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childTnLst>
                                </p:cTn>
                              </p:par>
                            </p:childTnLst>
                          </p:cTn>
                        </p:par>
                        <p:par>
                          <p:cTn id="14" fill="hold">
                            <p:stCondLst>
                              <p:cond delay="1200"/>
                            </p:stCondLst>
                            <p:childTnLst>
                              <p:par>
                                <p:cTn id="15" presetID="10" presetClass="entr" presetSubtype="0"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10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0" end="0"/>
                                            </p:txEl>
                                          </p:spTgt>
                                        </p:tgtEl>
                                        <p:attrNameLst>
                                          <p:attrName>style.visibility</p:attrName>
                                        </p:attrNameLst>
                                      </p:cBhvr>
                                      <p:to>
                                        <p:strVal val="visible"/>
                                      </p:to>
                                    </p:set>
                                    <p:animEffect transition="in" filter="fade">
                                      <p:cBhvr>
                                        <p:cTn id="22" dur="1000"/>
                                        <p:tgtEl>
                                          <p:spTgt spid="13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1" end="1"/>
                                            </p:txEl>
                                          </p:spTgt>
                                        </p:tgtEl>
                                        <p:attrNameLst>
                                          <p:attrName>style.visibility</p:attrName>
                                        </p:attrNameLst>
                                      </p:cBhvr>
                                      <p:to>
                                        <p:strVal val="visible"/>
                                      </p:to>
                                    </p:set>
                                    <p:animEffect transition="in" filter="fade">
                                      <p:cBhvr>
                                        <p:cTn id="27" dur="1000"/>
                                        <p:tgtEl>
                                          <p:spTgt spid="13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pRg st="2" end="2"/>
                                            </p:txEl>
                                          </p:spTgt>
                                        </p:tgtEl>
                                        <p:attrNameLst>
                                          <p:attrName>style.visibility</p:attrName>
                                        </p:attrNameLst>
                                      </p:cBhvr>
                                      <p:to>
                                        <p:strVal val="visible"/>
                                      </p:to>
                                    </p:set>
                                    <p:animEffect transition="in" filter="fade">
                                      <p:cBhvr>
                                        <p:cTn id="32" dur="1000"/>
                                        <p:tgtEl>
                                          <p:spTgt spid="13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xEl>
                                              <p:pRg st="0" end="0"/>
                                            </p:txEl>
                                          </p:spTgt>
                                        </p:tgtEl>
                                        <p:attrNameLst>
                                          <p:attrName>style.visibility</p:attrName>
                                        </p:attrNameLst>
                                      </p:cBhvr>
                                      <p:to>
                                        <p:strVal val="visible"/>
                                      </p:to>
                                    </p:set>
                                    <p:animEffect transition="in" filter="fade">
                                      <p:cBhvr>
                                        <p:cTn id="37" dur="1000"/>
                                        <p:tgtEl>
                                          <p:spTgt spid="13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7">
                                            <p:txEl>
                                              <p:pRg st="1" end="1"/>
                                            </p:txEl>
                                          </p:spTgt>
                                        </p:tgtEl>
                                        <p:attrNameLst>
                                          <p:attrName>style.visibility</p:attrName>
                                        </p:attrNameLst>
                                      </p:cBhvr>
                                      <p:to>
                                        <p:strVal val="visible"/>
                                      </p:to>
                                    </p:set>
                                    <p:animEffect transition="in" filter="fade">
                                      <p:cBhvr>
                                        <p:cTn id="42" dur="1000"/>
                                        <p:tgtEl>
                                          <p:spTgt spid="13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7">
                                            <p:txEl>
                                              <p:pRg st="2" end="2"/>
                                            </p:txEl>
                                          </p:spTgt>
                                        </p:tgtEl>
                                        <p:attrNameLst>
                                          <p:attrName>style.visibility</p:attrName>
                                        </p:attrNameLst>
                                      </p:cBhvr>
                                      <p:to>
                                        <p:strVal val="visible"/>
                                      </p:to>
                                    </p:set>
                                    <p:animEffect transition="in" filter="fade">
                                      <p:cBhvr>
                                        <p:cTn id="47" dur="1000"/>
                                        <p:tgtEl>
                                          <p:spTgt spid="1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1549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40"/>
              <a:t>History of Music Therapy and Rec Therapy at GRH-Freeport</a:t>
            </a:r>
            <a:endParaRPr sz="3040"/>
          </a:p>
          <a:p>
            <a:pPr marL="0" lvl="0" indent="0" algn="l" rtl="0">
              <a:spcBef>
                <a:spcPts val="0"/>
              </a:spcBef>
              <a:spcAft>
                <a:spcPts val="0"/>
              </a:spcAft>
              <a:buSzPts val="990"/>
              <a:buNone/>
            </a:pPr>
            <a:endParaRPr sz="3240"/>
          </a:p>
        </p:txBody>
      </p:sp>
      <p:sp>
        <p:nvSpPr>
          <p:cNvPr id="147" name="Google Shape;147;p23"/>
          <p:cNvSpPr txBox="1">
            <a:spLocks noGrp="1"/>
          </p:cNvSpPr>
          <p:nvPr>
            <p:ph type="body" idx="1"/>
          </p:nvPr>
        </p:nvSpPr>
        <p:spPr>
          <a:xfrm>
            <a:off x="311700" y="767650"/>
            <a:ext cx="8520600" cy="4234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846">
                <a:solidFill>
                  <a:srgbClr val="262626"/>
                </a:solidFill>
                <a:latin typeface="PT Sans Narrow"/>
                <a:ea typeface="PT Sans Narrow"/>
                <a:cs typeface="PT Sans Narrow"/>
                <a:sym typeface="PT Sans Narrow"/>
              </a:rPr>
              <a:t>History from Freeport (Inpt Rehab, CCC, TCU &amp; SMH. MH)</a:t>
            </a:r>
            <a:endParaRPr sz="1000">
              <a:latin typeface="PT Sans Narrow"/>
              <a:ea typeface="PT Sans Narrow"/>
              <a:cs typeface="PT Sans Narrow"/>
              <a:sym typeface="PT Sans Narrow"/>
            </a:endParaRPr>
          </a:p>
        </p:txBody>
      </p:sp>
      <p:sp>
        <p:nvSpPr>
          <p:cNvPr id="148" name="Google Shape;148;p23"/>
          <p:cNvSpPr/>
          <p:nvPr/>
        </p:nvSpPr>
        <p:spPr>
          <a:xfrm>
            <a:off x="640050" y="1337300"/>
            <a:ext cx="1653300" cy="589800"/>
          </a:xfrm>
          <a:prstGeom prst="snip2SameRect">
            <a:avLst>
              <a:gd name="adj1" fmla="val 16667"/>
              <a:gd name="adj2" fmla="val 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PT Sans Narrow"/>
                <a:ea typeface="PT Sans Narrow"/>
                <a:cs typeface="PT Sans Narrow"/>
                <a:sym typeface="PT Sans Narrow"/>
              </a:rPr>
              <a:t>Music Therapy Students</a:t>
            </a:r>
            <a:endParaRPr sz="1600">
              <a:latin typeface="PT Sans Narrow"/>
              <a:ea typeface="PT Sans Narrow"/>
              <a:cs typeface="PT Sans Narrow"/>
              <a:sym typeface="PT Sans Narrow"/>
            </a:endParaRPr>
          </a:p>
        </p:txBody>
      </p:sp>
      <p:sp>
        <p:nvSpPr>
          <p:cNvPr id="149" name="Google Shape;149;p23"/>
          <p:cNvSpPr/>
          <p:nvPr/>
        </p:nvSpPr>
        <p:spPr>
          <a:xfrm>
            <a:off x="3472288" y="1377125"/>
            <a:ext cx="1653300" cy="589800"/>
          </a:xfrm>
          <a:prstGeom prst="snip2SameRect">
            <a:avLst>
              <a:gd name="adj1" fmla="val 16667"/>
              <a:gd name="adj2" fmla="val 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PT Sans Narrow"/>
                <a:ea typeface="PT Sans Narrow"/>
                <a:cs typeface="PT Sans Narrow"/>
                <a:sym typeface="PT Sans Narrow"/>
              </a:rPr>
              <a:t>Part Time Music Therapists</a:t>
            </a:r>
            <a:endParaRPr sz="1600">
              <a:latin typeface="PT Sans Narrow"/>
              <a:ea typeface="PT Sans Narrow"/>
              <a:cs typeface="PT Sans Narrow"/>
              <a:sym typeface="PT Sans Narrow"/>
            </a:endParaRPr>
          </a:p>
        </p:txBody>
      </p:sp>
      <p:sp>
        <p:nvSpPr>
          <p:cNvPr id="150" name="Google Shape;150;p23"/>
          <p:cNvSpPr/>
          <p:nvPr/>
        </p:nvSpPr>
        <p:spPr>
          <a:xfrm>
            <a:off x="6407400" y="1377125"/>
            <a:ext cx="1653300" cy="589800"/>
          </a:xfrm>
          <a:prstGeom prst="snip2SameRect">
            <a:avLst>
              <a:gd name="adj1" fmla="val 16667"/>
              <a:gd name="adj2" fmla="val 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PT Sans Narrow"/>
                <a:ea typeface="PT Sans Narrow"/>
                <a:cs typeface="PT Sans Narrow"/>
                <a:sym typeface="PT Sans Narrow"/>
              </a:rPr>
              <a:t>Full Time Music Therapist</a:t>
            </a:r>
            <a:endParaRPr sz="1600">
              <a:latin typeface="PT Sans Narrow"/>
              <a:ea typeface="PT Sans Narrow"/>
              <a:cs typeface="PT Sans Narrow"/>
              <a:sym typeface="PT Sans Narrow"/>
            </a:endParaRPr>
          </a:p>
        </p:txBody>
      </p:sp>
      <p:sp>
        <p:nvSpPr>
          <p:cNvPr id="151" name="Google Shape;151;p23"/>
          <p:cNvSpPr/>
          <p:nvPr/>
        </p:nvSpPr>
        <p:spPr>
          <a:xfrm>
            <a:off x="3292300" y="2220138"/>
            <a:ext cx="4694100" cy="589800"/>
          </a:xfrm>
          <a:prstGeom prst="snip2SameRect">
            <a:avLst>
              <a:gd name="adj1" fmla="val 16667"/>
              <a:gd name="adj2"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PT Sans Narrow"/>
                <a:ea typeface="PT Sans Narrow"/>
                <a:cs typeface="PT Sans Narrow"/>
                <a:sym typeface="PT Sans Narrow"/>
              </a:rPr>
              <a:t>Collaboration with Rec T</a:t>
            </a:r>
            <a:endParaRPr sz="1600">
              <a:latin typeface="PT Sans Narrow"/>
              <a:ea typeface="PT Sans Narrow"/>
              <a:cs typeface="PT Sans Narrow"/>
              <a:sym typeface="PT Sans Narrow"/>
            </a:endParaRPr>
          </a:p>
        </p:txBody>
      </p:sp>
      <p:pic>
        <p:nvPicPr>
          <p:cNvPr id="152" name="Google Shape;152;p23"/>
          <p:cNvPicPr preferRelativeResize="0"/>
          <p:nvPr/>
        </p:nvPicPr>
        <p:blipFill>
          <a:blip r:embed="rId3">
            <a:alphaModFix/>
          </a:blip>
          <a:stretch>
            <a:fillRect/>
          </a:stretch>
        </p:blipFill>
        <p:spPr>
          <a:xfrm>
            <a:off x="8060699" y="4412076"/>
            <a:ext cx="953825" cy="590074"/>
          </a:xfrm>
          <a:prstGeom prst="rect">
            <a:avLst/>
          </a:prstGeom>
          <a:noFill/>
          <a:ln>
            <a:noFill/>
          </a:ln>
        </p:spPr>
      </p:pic>
      <p:sp>
        <p:nvSpPr>
          <p:cNvPr id="153" name="Google Shape;153;p23"/>
          <p:cNvSpPr/>
          <p:nvPr/>
        </p:nvSpPr>
        <p:spPr>
          <a:xfrm>
            <a:off x="2545625" y="1593500"/>
            <a:ext cx="674400" cy="106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4" name="Google Shape;154;p23"/>
          <p:cNvSpPr/>
          <p:nvPr/>
        </p:nvSpPr>
        <p:spPr>
          <a:xfrm>
            <a:off x="5407800" y="1651200"/>
            <a:ext cx="674400" cy="106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5" name="Google Shape;155;p23"/>
          <p:cNvSpPr/>
          <p:nvPr/>
        </p:nvSpPr>
        <p:spPr>
          <a:xfrm>
            <a:off x="445525" y="3272375"/>
            <a:ext cx="2042400" cy="707400"/>
          </a:xfrm>
          <a:prstGeom prst="snip2SameRect">
            <a:avLst>
              <a:gd name="adj1" fmla="val 16667"/>
              <a:gd name="adj2" fmla="val 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PT Sans Narrow"/>
                <a:ea typeface="PT Sans Narrow"/>
                <a:cs typeface="PT Sans Narrow"/>
                <a:sym typeface="PT Sans Narrow"/>
              </a:rPr>
              <a:t>1:1 interventions </a:t>
            </a:r>
            <a:endParaRPr sz="1600">
              <a:latin typeface="PT Sans Narrow"/>
              <a:ea typeface="PT Sans Narrow"/>
              <a:cs typeface="PT Sans Narrow"/>
              <a:sym typeface="PT Sans Narrow"/>
            </a:endParaRPr>
          </a:p>
          <a:p>
            <a:pPr marL="0" lvl="0" indent="0" algn="ctr" rtl="0">
              <a:spcBef>
                <a:spcPts val="0"/>
              </a:spcBef>
              <a:spcAft>
                <a:spcPts val="0"/>
              </a:spcAft>
              <a:buNone/>
            </a:pPr>
            <a:r>
              <a:rPr lang="en" sz="1600">
                <a:latin typeface="PT Sans Narrow"/>
                <a:ea typeface="PT Sans Narrow"/>
                <a:cs typeface="PT Sans Narrow"/>
                <a:sym typeface="PT Sans Narrow"/>
              </a:rPr>
              <a:t>on CCC &amp; Palliative</a:t>
            </a:r>
            <a:endParaRPr sz="1600">
              <a:latin typeface="PT Sans Narrow"/>
              <a:ea typeface="PT Sans Narrow"/>
              <a:cs typeface="PT Sans Narrow"/>
              <a:sym typeface="PT Sans Narrow"/>
            </a:endParaRPr>
          </a:p>
        </p:txBody>
      </p:sp>
      <p:sp>
        <p:nvSpPr>
          <p:cNvPr id="156" name="Google Shape;156;p23"/>
          <p:cNvSpPr/>
          <p:nvPr/>
        </p:nvSpPr>
        <p:spPr>
          <a:xfrm>
            <a:off x="6251525" y="3272375"/>
            <a:ext cx="2152200" cy="763800"/>
          </a:xfrm>
          <a:prstGeom prst="snip2SameRect">
            <a:avLst>
              <a:gd name="adj1" fmla="val 16667"/>
              <a:gd name="adj2" fmla="val 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PT Sans Narrow"/>
                <a:ea typeface="PT Sans Narrow"/>
                <a:cs typeface="PT Sans Narrow"/>
                <a:sym typeface="PT Sans Narrow"/>
              </a:rPr>
              <a:t>1:1s &amp; multiple group programs across ALL units</a:t>
            </a:r>
            <a:endParaRPr sz="1600">
              <a:latin typeface="PT Sans Narrow"/>
              <a:ea typeface="PT Sans Narrow"/>
              <a:cs typeface="PT Sans Narrow"/>
              <a:sym typeface="PT Sans Narrow"/>
            </a:endParaRPr>
          </a:p>
        </p:txBody>
      </p:sp>
      <p:sp>
        <p:nvSpPr>
          <p:cNvPr id="157" name="Google Shape;157;p23"/>
          <p:cNvSpPr/>
          <p:nvPr/>
        </p:nvSpPr>
        <p:spPr>
          <a:xfrm>
            <a:off x="3292300" y="3272375"/>
            <a:ext cx="2042400" cy="707400"/>
          </a:xfrm>
          <a:prstGeom prst="snip2SameRect">
            <a:avLst>
              <a:gd name="adj1" fmla="val 16667"/>
              <a:gd name="adj2" fmla="val 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PT Sans Narrow"/>
                <a:ea typeface="PT Sans Narrow"/>
                <a:cs typeface="PT Sans Narrow"/>
                <a:sym typeface="PT Sans Narrow"/>
              </a:rPr>
              <a:t>1:1s &amp; trial group programs on TCU </a:t>
            </a:r>
            <a:endParaRPr sz="1600">
              <a:latin typeface="PT Sans Narrow"/>
              <a:ea typeface="PT Sans Narrow"/>
              <a:cs typeface="PT Sans Narrow"/>
              <a:sym typeface="PT Sans Narrow"/>
            </a:endParaRPr>
          </a:p>
        </p:txBody>
      </p:sp>
      <p:sp>
        <p:nvSpPr>
          <p:cNvPr id="158" name="Google Shape;158;p23"/>
          <p:cNvSpPr/>
          <p:nvPr/>
        </p:nvSpPr>
        <p:spPr>
          <a:xfrm>
            <a:off x="5455913" y="3564463"/>
            <a:ext cx="674400" cy="106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159" name="Google Shape;159;p23"/>
          <p:cNvPicPr preferRelativeResize="0"/>
          <p:nvPr/>
        </p:nvPicPr>
        <p:blipFill rotWithShape="1">
          <a:blip r:embed="rId4">
            <a:alphaModFix/>
          </a:blip>
          <a:srcRect l="13121" r="6524" b="23047"/>
          <a:stretch/>
        </p:blipFill>
        <p:spPr>
          <a:xfrm>
            <a:off x="5543175" y="1841238"/>
            <a:ext cx="340700" cy="351937"/>
          </a:xfrm>
          <a:prstGeom prst="rect">
            <a:avLst/>
          </a:prstGeom>
          <a:noFill/>
          <a:ln>
            <a:noFill/>
          </a:ln>
        </p:spPr>
      </p:pic>
      <p:sp>
        <p:nvSpPr>
          <p:cNvPr id="160" name="Google Shape;160;p23"/>
          <p:cNvSpPr/>
          <p:nvPr/>
        </p:nvSpPr>
        <p:spPr>
          <a:xfrm>
            <a:off x="664500" y="4170875"/>
            <a:ext cx="7396200" cy="76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1727" b="1" i="1">
                <a:solidFill>
                  <a:srgbClr val="262626"/>
                </a:solidFill>
                <a:latin typeface="PT Sans Narrow"/>
                <a:ea typeface="PT Sans Narrow"/>
                <a:cs typeface="PT Sans Narrow"/>
                <a:sym typeface="PT Sans Narrow"/>
              </a:rPr>
              <a:t>*Currently 9 RecT &amp; MT collaborated group programs across GRH-Freeport campus weekly*</a:t>
            </a:r>
            <a:endParaRPr sz="1600">
              <a:latin typeface="PT Sans Narrow"/>
              <a:ea typeface="PT Sans Narrow"/>
              <a:cs typeface="PT Sans Narrow"/>
              <a:sym typeface="PT Sans Narrow"/>
            </a:endParaRPr>
          </a:p>
        </p:txBody>
      </p:sp>
      <p:sp>
        <p:nvSpPr>
          <p:cNvPr id="161" name="Google Shape;161;p23"/>
          <p:cNvSpPr/>
          <p:nvPr/>
        </p:nvSpPr>
        <p:spPr>
          <a:xfrm rot="5400000">
            <a:off x="958725" y="2411025"/>
            <a:ext cx="824700" cy="181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62" name="Google Shape;162;p23"/>
          <p:cNvSpPr/>
          <p:nvPr/>
        </p:nvSpPr>
        <p:spPr>
          <a:xfrm rot="5400000">
            <a:off x="4104400" y="3010688"/>
            <a:ext cx="389100" cy="116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63" name="Google Shape;163;p23"/>
          <p:cNvSpPr/>
          <p:nvPr/>
        </p:nvSpPr>
        <p:spPr>
          <a:xfrm rot="5400000">
            <a:off x="6999725" y="2982950"/>
            <a:ext cx="389100" cy="116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Let’s Begin and take a Listen…</a:t>
            </a:r>
            <a:endParaRPr/>
          </a:p>
        </p:txBody>
      </p:sp>
      <p:sp>
        <p:nvSpPr>
          <p:cNvPr id="169" name="Google Shape;169;p24"/>
          <p:cNvSpPr txBox="1">
            <a:spLocks noGrp="1"/>
          </p:cNvSpPr>
          <p:nvPr>
            <p:ph type="body" idx="1"/>
          </p:nvPr>
        </p:nvSpPr>
        <p:spPr>
          <a:xfrm>
            <a:off x="911000" y="1266325"/>
            <a:ext cx="3050700" cy="95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b="1">
                <a:solidFill>
                  <a:srgbClr val="0000FF"/>
                </a:solidFill>
              </a:rPr>
              <a:t>Take a moment right now and listen to this song…get mindful!</a:t>
            </a:r>
            <a:endParaRPr b="1">
              <a:solidFill>
                <a:srgbClr val="0000FF"/>
              </a:solidFill>
            </a:endParaRPr>
          </a:p>
        </p:txBody>
      </p:sp>
      <p:pic>
        <p:nvPicPr>
          <p:cNvPr id="170" name="Google Shape;170;p24" title="Listening to music | Public domain vectors"/>
          <p:cNvPicPr preferRelativeResize="0"/>
          <p:nvPr/>
        </p:nvPicPr>
        <p:blipFill>
          <a:blip r:embed="rId3">
            <a:alphaModFix/>
          </a:blip>
          <a:stretch>
            <a:fillRect/>
          </a:stretch>
        </p:blipFill>
        <p:spPr>
          <a:xfrm>
            <a:off x="1512688" y="2039925"/>
            <a:ext cx="1847315" cy="2609200"/>
          </a:xfrm>
          <a:prstGeom prst="rect">
            <a:avLst/>
          </a:prstGeom>
          <a:noFill/>
          <a:ln>
            <a:noFill/>
          </a:ln>
        </p:spPr>
      </p:pic>
      <p:sp>
        <p:nvSpPr>
          <p:cNvPr id="171" name="Google Shape;171;p24"/>
          <p:cNvSpPr txBox="1">
            <a:spLocks noGrp="1"/>
          </p:cNvSpPr>
          <p:nvPr>
            <p:ph type="body" idx="1"/>
          </p:nvPr>
        </p:nvSpPr>
        <p:spPr>
          <a:xfrm>
            <a:off x="4146900" y="1266325"/>
            <a:ext cx="4080900" cy="338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accent5"/>
                </a:solidFill>
              </a:rPr>
              <a:t>Now take a moment and reflect on the music you just heard using the following questions…</a:t>
            </a:r>
            <a:endParaRPr>
              <a:solidFill>
                <a:schemeClr val="accent5"/>
              </a:solidFill>
            </a:endParaRPr>
          </a:p>
          <a:p>
            <a:pPr marL="457200" lvl="0" indent="-342900" algn="l" rtl="0">
              <a:spcBef>
                <a:spcPts val="1200"/>
              </a:spcBef>
              <a:spcAft>
                <a:spcPts val="0"/>
              </a:spcAft>
              <a:buClr>
                <a:srgbClr val="F1C232"/>
              </a:buClr>
              <a:buSzPts val="1800"/>
              <a:buChar char="★"/>
            </a:pPr>
            <a:r>
              <a:rPr lang="en">
                <a:solidFill>
                  <a:srgbClr val="002539"/>
                </a:solidFill>
              </a:rPr>
              <a:t>What did you notice your body doing?</a:t>
            </a:r>
            <a:endParaRPr>
              <a:solidFill>
                <a:srgbClr val="002539"/>
              </a:solidFill>
            </a:endParaRPr>
          </a:p>
          <a:p>
            <a:pPr marL="457200" lvl="0" indent="-342900" algn="l" rtl="0">
              <a:spcBef>
                <a:spcPts val="0"/>
              </a:spcBef>
              <a:spcAft>
                <a:spcPts val="0"/>
              </a:spcAft>
              <a:buClr>
                <a:srgbClr val="F1C232"/>
              </a:buClr>
              <a:buSzPts val="1800"/>
              <a:buChar char="★"/>
            </a:pPr>
            <a:r>
              <a:rPr lang="en">
                <a:solidFill>
                  <a:srgbClr val="002539"/>
                </a:solidFill>
              </a:rPr>
              <a:t>What did you notice your mind doing?</a:t>
            </a:r>
            <a:endParaRPr>
              <a:solidFill>
                <a:srgbClr val="002539"/>
              </a:solidFill>
            </a:endParaRPr>
          </a:p>
          <a:p>
            <a:pPr marL="457200" lvl="0" indent="-342900" algn="l" rtl="0">
              <a:spcBef>
                <a:spcPts val="0"/>
              </a:spcBef>
              <a:spcAft>
                <a:spcPts val="0"/>
              </a:spcAft>
              <a:buClr>
                <a:srgbClr val="F1C232"/>
              </a:buClr>
              <a:buSzPts val="1800"/>
              <a:buChar char="★"/>
            </a:pPr>
            <a:r>
              <a:rPr lang="en">
                <a:solidFill>
                  <a:srgbClr val="002539"/>
                </a:solidFill>
              </a:rPr>
              <a:t>What did you notice others around you were doing?</a:t>
            </a:r>
            <a:endParaRPr>
              <a:solidFill>
                <a:srgbClr val="002539"/>
              </a:solidFill>
            </a:endParaRPr>
          </a:p>
          <a:p>
            <a:pPr marL="0" lvl="0" indent="0" algn="l" rtl="0">
              <a:spcBef>
                <a:spcPts val="1200"/>
              </a:spcBef>
              <a:spcAft>
                <a:spcPts val="1200"/>
              </a:spcAft>
              <a:buNone/>
            </a:pPr>
            <a:endParaRPr b="1">
              <a:solidFill>
                <a:srgbClr val="0000FF"/>
              </a:solidFill>
            </a:endParaRPr>
          </a:p>
        </p:txBody>
      </p:sp>
      <p:pic>
        <p:nvPicPr>
          <p:cNvPr id="172" name="Google Shape;172;p24"/>
          <p:cNvPicPr preferRelativeResize="0"/>
          <p:nvPr/>
        </p:nvPicPr>
        <p:blipFill>
          <a:blip r:embed="rId4">
            <a:alphaModFix/>
          </a:blip>
          <a:stretch>
            <a:fillRect/>
          </a:stretch>
        </p:blipFill>
        <p:spPr>
          <a:xfrm>
            <a:off x="7813874" y="4273051"/>
            <a:ext cx="953825" cy="5900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fade">
                                      <p:cBhvr>
                                        <p:cTn id="11" dur="1000"/>
                                        <p:tgtEl>
                                          <p:spTgt spid="17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1">
                                            <p:txEl>
                                              <p:pRg st="0" end="0"/>
                                            </p:txEl>
                                          </p:spTgt>
                                        </p:tgtEl>
                                        <p:attrNameLst>
                                          <p:attrName>style.visibility</p:attrName>
                                        </p:attrNameLst>
                                      </p:cBhvr>
                                      <p:to>
                                        <p:strVal val="visible"/>
                                      </p:to>
                                    </p:set>
                                    <p:animEffect transition="in" filter="fade">
                                      <p:cBhvr>
                                        <p:cTn id="16" dur="1000"/>
                                        <p:tgtEl>
                                          <p:spTgt spid="17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1">
                                            <p:txEl>
                                              <p:pRg st="1" end="1"/>
                                            </p:txEl>
                                          </p:spTgt>
                                        </p:tgtEl>
                                        <p:attrNameLst>
                                          <p:attrName>style.visibility</p:attrName>
                                        </p:attrNameLst>
                                      </p:cBhvr>
                                      <p:to>
                                        <p:strVal val="visible"/>
                                      </p:to>
                                    </p:set>
                                    <p:animEffect transition="in" filter="fade">
                                      <p:cBhvr>
                                        <p:cTn id="21" dur="1000"/>
                                        <p:tgtEl>
                                          <p:spTgt spid="17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1">
                                            <p:txEl>
                                              <p:pRg st="2" end="2"/>
                                            </p:txEl>
                                          </p:spTgt>
                                        </p:tgtEl>
                                        <p:attrNameLst>
                                          <p:attrName>style.visibility</p:attrName>
                                        </p:attrNameLst>
                                      </p:cBhvr>
                                      <p:to>
                                        <p:strVal val="visible"/>
                                      </p:to>
                                    </p:set>
                                    <p:animEffect transition="in" filter="fade">
                                      <p:cBhvr>
                                        <p:cTn id="26" dur="1000"/>
                                        <p:tgtEl>
                                          <p:spTgt spid="17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1">
                                            <p:txEl>
                                              <p:pRg st="3" end="3"/>
                                            </p:txEl>
                                          </p:spTgt>
                                        </p:tgtEl>
                                        <p:attrNameLst>
                                          <p:attrName>style.visibility</p:attrName>
                                        </p:attrNameLst>
                                      </p:cBhvr>
                                      <p:to>
                                        <p:strVal val="visible"/>
                                      </p:to>
                                    </p:set>
                                    <p:animEffect transition="in" filter="fade">
                                      <p:cBhvr>
                                        <p:cTn id="31" dur="1000"/>
                                        <p:tgtEl>
                                          <p:spTgt spid="17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1">
                                            <p:txEl>
                                              <p:pRg st="4" end="4"/>
                                            </p:txEl>
                                          </p:spTgt>
                                        </p:tgtEl>
                                        <p:attrNameLst>
                                          <p:attrName>style.visibility</p:attrName>
                                        </p:attrNameLst>
                                      </p:cBhvr>
                                      <p:to>
                                        <p:strVal val="visible"/>
                                      </p:to>
                                    </p:set>
                                    <p:animEffect transition="in" filter="fade">
                                      <p:cBhvr>
                                        <p:cTn id="36" dur="1000"/>
                                        <p:tgtEl>
                                          <p:spTgt spid="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Music Therapy (MT)</a:t>
            </a:r>
            <a:endParaRPr/>
          </a:p>
        </p:txBody>
      </p:sp>
      <p:sp>
        <p:nvSpPr>
          <p:cNvPr id="178" name="Google Shape;178;p25"/>
          <p:cNvSpPr txBox="1">
            <a:spLocks noGrp="1"/>
          </p:cNvSpPr>
          <p:nvPr>
            <p:ph type="body" idx="1"/>
          </p:nvPr>
        </p:nvSpPr>
        <p:spPr>
          <a:xfrm>
            <a:off x="358250" y="1152425"/>
            <a:ext cx="8520600" cy="3302700"/>
          </a:xfrm>
          <a:prstGeom prst="rect">
            <a:avLst/>
          </a:prstGeom>
        </p:spPr>
        <p:txBody>
          <a:bodyPr spcFirstLastPara="1" wrap="square" lIns="91425" tIns="91425" rIns="91425" bIns="91425" anchor="t" anchorCtr="0">
            <a:normAutofit/>
          </a:bodyPr>
          <a:lstStyle/>
          <a:p>
            <a:pPr marL="457200" lvl="0" indent="-342900" algn="l" rtl="0">
              <a:spcBef>
                <a:spcPts val="1000"/>
              </a:spcBef>
              <a:spcAft>
                <a:spcPts val="0"/>
              </a:spcAft>
              <a:buClr>
                <a:srgbClr val="262626"/>
              </a:buClr>
              <a:buSzPts val="1800"/>
              <a:buChar char="●"/>
            </a:pPr>
            <a:r>
              <a:rPr lang="en">
                <a:solidFill>
                  <a:srgbClr val="262626"/>
                </a:solidFill>
              </a:rPr>
              <a:t>Music therapy is a discipline in which credentialed professionals (MTA*) use music purposefully within therapeutic relationships to support development, health, and well-being</a:t>
            </a:r>
            <a:endParaRPr>
              <a:solidFill>
                <a:srgbClr val="262626"/>
              </a:solidFill>
            </a:endParaRPr>
          </a:p>
          <a:p>
            <a:pPr marL="457200" lvl="0" indent="-342900" algn="l" rtl="0">
              <a:spcBef>
                <a:spcPts val="1200"/>
              </a:spcBef>
              <a:spcAft>
                <a:spcPts val="0"/>
              </a:spcAft>
              <a:buClr>
                <a:srgbClr val="262626"/>
              </a:buClr>
              <a:buSzPts val="1800"/>
              <a:buChar char="●"/>
            </a:pPr>
            <a:r>
              <a:rPr lang="en">
                <a:solidFill>
                  <a:srgbClr val="262626"/>
                </a:solidFill>
              </a:rPr>
              <a:t>MTAs use music (live or recording) and therapeutic interventions to address human needs within 7 domains: </a:t>
            </a:r>
            <a:endParaRPr>
              <a:solidFill>
                <a:srgbClr val="262626"/>
              </a:solidFill>
            </a:endParaRPr>
          </a:p>
        </p:txBody>
      </p:sp>
      <p:graphicFrame>
        <p:nvGraphicFramePr>
          <p:cNvPr id="179" name="Google Shape;179;p25"/>
          <p:cNvGraphicFramePr/>
          <p:nvPr/>
        </p:nvGraphicFramePr>
        <p:xfrm>
          <a:off x="1386825" y="3304600"/>
          <a:ext cx="5819625" cy="1558525"/>
        </p:xfrm>
        <a:graphic>
          <a:graphicData uri="http://schemas.openxmlformats.org/drawingml/2006/table">
            <a:tbl>
              <a:tblPr>
                <a:noFill/>
                <a:tableStyleId>{803BBA4B-A8D1-4C21-A567-E5FD663E0D22}</a:tableStyleId>
              </a:tblPr>
              <a:tblGrid>
                <a:gridCol w="3069950">
                  <a:extLst>
                    <a:ext uri="{9D8B030D-6E8A-4147-A177-3AD203B41FA5}">
                      <a16:colId xmlns:a16="http://schemas.microsoft.com/office/drawing/2014/main" val="20000"/>
                    </a:ext>
                  </a:extLst>
                </a:gridCol>
                <a:gridCol w="2749675">
                  <a:extLst>
                    <a:ext uri="{9D8B030D-6E8A-4147-A177-3AD203B41FA5}">
                      <a16:colId xmlns:a16="http://schemas.microsoft.com/office/drawing/2014/main" val="20001"/>
                    </a:ext>
                  </a:extLst>
                </a:gridCol>
              </a:tblGrid>
              <a:tr h="1558525">
                <a:tc>
                  <a:txBody>
                    <a:bodyPr/>
                    <a:lstStyle/>
                    <a:p>
                      <a:pPr marL="457200" lvl="0" indent="-336550" algn="l" rtl="0">
                        <a:spcBef>
                          <a:spcPts val="0"/>
                        </a:spcBef>
                        <a:spcAft>
                          <a:spcPts val="0"/>
                        </a:spcAft>
                        <a:buClr>
                          <a:schemeClr val="accent5"/>
                        </a:buClr>
                        <a:buSzPts val="1700"/>
                        <a:buFont typeface="Open Sans"/>
                        <a:buChar char="★"/>
                      </a:pPr>
                      <a:r>
                        <a:rPr lang="en" sz="1700">
                          <a:solidFill>
                            <a:srgbClr val="262626"/>
                          </a:solidFill>
                          <a:latin typeface="Open Sans"/>
                          <a:ea typeface="Open Sans"/>
                          <a:cs typeface="Open Sans"/>
                          <a:sym typeface="Open Sans"/>
                        </a:rPr>
                        <a:t>Cognitive </a:t>
                      </a:r>
                      <a:endParaRPr sz="1700">
                        <a:solidFill>
                          <a:srgbClr val="262626"/>
                        </a:solidFill>
                        <a:latin typeface="Open Sans"/>
                        <a:ea typeface="Open Sans"/>
                        <a:cs typeface="Open Sans"/>
                        <a:sym typeface="Open Sans"/>
                      </a:endParaRPr>
                    </a:p>
                    <a:p>
                      <a:pPr marL="457200" lvl="0" indent="-336550" algn="l" rtl="0">
                        <a:spcBef>
                          <a:spcPts val="0"/>
                        </a:spcBef>
                        <a:spcAft>
                          <a:spcPts val="0"/>
                        </a:spcAft>
                        <a:buClr>
                          <a:schemeClr val="accent5"/>
                        </a:buClr>
                        <a:buSzPts val="1700"/>
                        <a:buFont typeface="Open Sans"/>
                        <a:buChar char="★"/>
                      </a:pPr>
                      <a:r>
                        <a:rPr lang="en" sz="1700">
                          <a:solidFill>
                            <a:srgbClr val="262626"/>
                          </a:solidFill>
                          <a:latin typeface="Open Sans"/>
                          <a:ea typeface="Open Sans"/>
                          <a:cs typeface="Open Sans"/>
                          <a:sym typeface="Open Sans"/>
                        </a:rPr>
                        <a:t>Emotional</a:t>
                      </a:r>
                      <a:endParaRPr sz="1700">
                        <a:solidFill>
                          <a:srgbClr val="262626"/>
                        </a:solidFill>
                        <a:latin typeface="Open Sans"/>
                        <a:ea typeface="Open Sans"/>
                        <a:cs typeface="Open Sans"/>
                        <a:sym typeface="Open Sans"/>
                      </a:endParaRPr>
                    </a:p>
                    <a:p>
                      <a:pPr marL="457200" lvl="0" indent="-336550" algn="l" rtl="0">
                        <a:spcBef>
                          <a:spcPts val="0"/>
                        </a:spcBef>
                        <a:spcAft>
                          <a:spcPts val="0"/>
                        </a:spcAft>
                        <a:buClr>
                          <a:schemeClr val="accent5"/>
                        </a:buClr>
                        <a:buSzPts val="1700"/>
                        <a:buFont typeface="Open Sans"/>
                        <a:buChar char="★"/>
                      </a:pPr>
                      <a:r>
                        <a:rPr lang="en" sz="1700">
                          <a:solidFill>
                            <a:srgbClr val="262626"/>
                          </a:solidFill>
                          <a:latin typeface="Open Sans"/>
                          <a:ea typeface="Open Sans"/>
                          <a:cs typeface="Open Sans"/>
                          <a:sym typeface="Open Sans"/>
                        </a:rPr>
                        <a:t>Physical</a:t>
                      </a:r>
                      <a:endParaRPr sz="1700">
                        <a:solidFill>
                          <a:srgbClr val="262626"/>
                        </a:solidFill>
                        <a:latin typeface="Open Sans"/>
                        <a:ea typeface="Open Sans"/>
                        <a:cs typeface="Open Sans"/>
                        <a:sym typeface="Open Sans"/>
                      </a:endParaRPr>
                    </a:p>
                    <a:p>
                      <a:pPr marL="457200" lvl="0" indent="-336550" algn="l" rtl="0">
                        <a:spcBef>
                          <a:spcPts val="0"/>
                        </a:spcBef>
                        <a:spcAft>
                          <a:spcPts val="0"/>
                        </a:spcAft>
                        <a:buClr>
                          <a:schemeClr val="accent5"/>
                        </a:buClr>
                        <a:buSzPts val="1700"/>
                        <a:buFont typeface="Open Sans"/>
                        <a:buChar char="★"/>
                      </a:pPr>
                      <a:r>
                        <a:rPr lang="en" sz="1700">
                          <a:solidFill>
                            <a:srgbClr val="262626"/>
                          </a:solidFill>
                          <a:latin typeface="Open Sans"/>
                          <a:ea typeface="Open Sans"/>
                          <a:cs typeface="Open Sans"/>
                          <a:sym typeface="Open Sans"/>
                        </a:rPr>
                        <a:t>Social</a:t>
                      </a:r>
                      <a:endParaRPr sz="1700">
                        <a:solidFill>
                          <a:srgbClr val="262626"/>
                        </a:solidFill>
                        <a:latin typeface="Open Sans"/>
                        <a:ea typeface="Open Sans"/>
                        <a:cs typeface="Open Sans"/>
                        <a:sym typeface="Open Sans"/>
                      </a:endParaRPr>
                    </a:p>
                    <a:p>
                      <a:pPr marL="457200" lvl="0" indent="-336550" algn="l" rtl="0">
                        <a:spcBef>
                          <a:spcPts val="0"/>
                        </a:spcBef>
                        <a:spcAft>
                          <a:spcPts val="0"/>
                        </a:spcAft>
                        <a:buClr>
                          <a:schemeClr val="accent5"/>
                        </a:buClr>
                        <a:buSzPts val="1700"/>
                        <a:buFont typeface="Open Sans"/>
                        <a:buChar char="★"/>
                      </a:pPr>
                      <a:r>
                        <a:rPr lang="en" sz="1700">
                          <a:solidFill>
                            <a:srgbClr val="262626"/>
                          </a:solidFill>
                          <a:latin typeface="Open Sans"/>
                          <a:ea typeface="Open Sans"/>
                          <a:cs typeface="Open Sans"/>
                          <a:sym typeface="Open Sans"/>
                        </a:rPr>
                        <a:t>Spiritual</a:t>
                      </a:r>
                      <a:endParaRPr sz="1700">
                        <a:solidFill>
                          <a:srgbClr val="262626"/>
                        </a:solidFill>
                      </a:endParaRPr>
                    </a:p>
                  </a:txBody>
                  <a:tcPr marL="91425" marR="91425" marT="91425" marB="91425">
                    <a:lnL w="76200" cap="flat" cmpd="sng">
                      <a:solidFill>
                        <a:schemeClr val="accent2"/>
                      </a:solidFill>
                      <a:prstDash val="solid"/>
                      <a:round/>
                      <a:headEnd type="none" w="sm" len="sm"/>
                      <a:tailEnd type="none" w="sm" len="sm"/>
                    </a:lnL>
                    <a:lnR w="76200" cap="flat" cmpd="sng">
                      <a:solidFill>
                        <a:schemeClr val="accent2"/>
                      </a:solidFill>
                      <a:prstDash val="solid"/>
                      <a:round/>
                      <a:headEnd type="none" w="sm" len="sm"/>
                      <a:tailEnd type="none" w="sm" len="sm"/>
                    </a:lnR>
                    <a:lnT w="76200" cap="flat" cmpd="sng">
                      <a:solidFill>
                        <a:schemeClr val="accent2"/>
                      </a:solidFill>
                      <a:prstDash val="solid"/>
                      <a:round/>
                      <a:headEnd type="none" w="sm" len="sm"/>
                      <a:tailEnd type="none" w="sm" len="sm"/>
                    </a:lnT>
                    <a:lnB w="76200" cap="flat" cmpd="sng">
                      <a:solidFill>
                        <a:schemeClr val="accent2"/>
                      </a:solidFill>
                      <a:prstDash val="solid"/>
                      <a:round/>
                      <a:headEnd type="none" w="sm" len="sm"/>
                      <a:tailEnd type="none" w="sm" len="sm"/>
                    </a:lnB>
                  </a:tcPr>
                </a:tc>
                <a:tc>
                  <a:txBody>
                    <a:bodyPr/>
                    <a:lstStyle/>
                    <a:p>
                      <a:pPr marL="457200" lvl="0" indent="-361950" algn="l" rtl="0">
                        <a:spcBef>
                          <a:spcPts val="0"/>
                        </a:spcBef>
                        <a:spcAft>
                          <a:spcPts val="0"/>
                        </a:spcAft>
                        <a:buClr>
                          <a:schemeClr val="accent5"/>
                        </a:buClr>
                        <a:buSzPts val="2100"/>
                        <a:buFont typeface="Open Sans"/>
                        <a:buChar char="★"/>
                      </a:pPr>
                      <a:r>
                        <a:rPr lang="en" sz="2100">
                          <a:solidFill>
                            <a:srgbClr val="262626"/>
                          </a:solidFill>
                          <a:latin typeface="Open Sans"/>
                          <a:ea typeface="Open Sans"/>
                          <a:cs typeface="Open Sans"/>
                          <a:sym typeface="Open Sans"/>
                        </a:rPr>
                        <a:t>Musical</a:t>
                      </a:r>
                      <a:endParaRPr sz="2100">
                        <a:solidFill>
                          <a:srgbClr val="262626"/>
                        </a:solidFill>
                        <a:latin typeface="Open Sans"/>
                        <a:ea typeface="Open Sans"/>
                        <a:cs typeface="Open Sans"/>
                        <a:sym typeface="Open Sans"/>
                      </a:endParaRPr>
                    </a:p>
                    <a:p>
                      <a:pPr marL="457200" lvl="0" indent="-361950" algn="l" rtl="0">
                        <a:spcBef>
                          <a:spcPts val="0"/>
                        </a:spcBef>
                        <a:spcAft>
                          <a:spcPts val="0"/>
                        </a:spcAft>
                        <a:buClr>
                          <a:schemeClr val="accent5"/>
                        </a:buClr>
                        <a:buSzPts val="2100"/>
                        <a:buFont typeface="Open Sans"/>
                        <a:buChar char="★"/>
                      </a:pPr>
                      <a:r>
                        <a:rPr lang="en" sz="2100">
                          <a:solidFill>
                            <a:srgbClr val="262626"/>
                          </a:solidFill>
                          <a:latin typeface="Open Sans"/>
                          <a:ea typeface="Open Sans"/>
                          <a:cs typeface="Open Sans"/>
                          <a:sym typeface="Open Sans"/>
                        </a:rPr>
                        <a:t>Communicative </a:t>
                      </a:r>
                      <a:endParaRPr sz="2100">
                        <a:solidFill>
                          <a:srgbClr val="262626"/>
                        </a:solidFill>
                        <a:latin typeface="Open Sans"/>
                        <a:ea typeface="Open Sans"/>
                        <a:cs typeface="Open Sans"/>
                        <a:sym typeface="Open Sans"/>
                      </a:endParaRPr>
                    </a:p>
                  </a:txBody>
                  <a:tcPr marL="91425" marR="91425" marT="91425" marB="91425">
                    <a:lnL w="76200" cap="flat" cmpd="sng">
                      <a:solidFill>
                        <a:schemeClr val="accent2"/>
                      </a:solidFill>
                      <a:prstDash val="solid"/>
                      <a:round/>
                      <a:headEnd type="none" w="sm" len="sm"/>
                      <a:tailEnd type="none" w="sm" len="sm"/>
                    </a:lnL>
                    <a:lnR w="76200" cap="flat" cmpd="sng">
                      <a:solidFill>
                        <a:schemeClr val="accent2"/>
                      </a:solidFill>
                      <a:prstDash val="solid"/>
                      <a:round/>
                      <a:headEnd type="none" w="sm" len="sm"/>
                      <a:tailEnd type="none" w="sm" len="sm"/>
                    </a:lnR>
                    <a:lnT w="76200" cap="flat" cmpd="sng">
                      <a:solidFill>
                        <a:schemeClr val="accent2"/>
                      </a:solidFill>
                      <a:prstDash val="solid"/>
                      <a:round/>
                      <a:headEnd type="none" w="sm" len="sm"/>
                      <a:tailEnd type="none" w="sm" len="sm"/>
                    </a:lnT>
                    <a:lnB w="76200" cap="flat" cmpd="sng">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80" name="Google Shape;180;p25"/>
          <p:cNvPicPr preferRelativeResize="0"/>
          <p:nvPr/>
        </p:nvPicPr>
        <p:blipFill>
          <a:blip r:embed="rId3">
            <a:alphaModFix/>
          </a:blip>
          <a:stretch>
            <a:fillRect/>
          </a:stretch>
        </p:blipFill>
        <p:spPr>
          <a:xfrm>
            <a:off x="7813874" y="4273051"/>
            <a:ext cx="953825" cy="5900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10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1000"/>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Music Therapy Education	</a:t>
            </a:r>
            <a:endParaRPr/>
          </a:p>
        </p:txBody>
      </p:sp>
      <p:sp>
        <p:nvSpPr>
          <p:cNvPr id="186" name="Google Shape;186;p26"/>
          <p:cNvSpPr txBox="1">
            <a:spLocks noGrp="1"/>
          </p:cNvSpPr>
          <p:nvPr>
            <p:ph type="body" idx="1"/>
          </p:nvPr>
        </p:nvSpPr>
        <p:spPr>
          <a:xfrm>
            <a:off x="311700" y="1266325"/>
            <a:ext cx="6602700" cy="3334200"/>
          </a:xfrm>
          <a:prstGeom prst="rect">
            <a:avLst/>
          </a:prstGeom>
          <a:ln w="76200" cap="flat" cmpd="sng">
            <a:solidFill>
              <a:schemeClr val="accent2"/>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b="1">
                <a:solidFill>
                  <a:srgbClr val="262626"/>
                </a:solidFill>
              </a:rPr>
              <a:t>Music Therapists must have:</a:t>
            </a:r>
            <a:endParaRPr b="1">
              <a:solidFill>
                <a:srgbClr val="262626"/>
              </a:solidFill>
            </a:endParaRPr>
          </a:p>
          <a:p>
            <a:pPr marL="457200" lvl="0" indent="-342900" algn="l" rtl="0">
              <a:lnSpc>
                <a:spcPct val="150000"/>
              </a:lnSpc>
              <a:spcBef>
                <a:spcPts val="1200"/>
              </a:spcBef>
              <a:spcAft>
                <a:spcPts val="0"/>
              </a:spcAft>
              <a:buClr>
                <a:srgbClr val="262626"/>
              </a:buClr>
              <a:buSzPts val="1800"/>
              <a:buChar char="●"/>
            </a:pPr>
            <a:r>
              <a:rPr lang="en">
                <a:solidFill>
                  <a:srgbClr val="262626"/>
                </a:solidFill>
              </a:rPr>
              <a:t>BA or MA in Music Therapy</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Completed a 1000-hour supervised clinical internship</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Pass the Certification Board of Music Therapist Exam</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Engage in annual continuing education </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Additional Certifications are required for specific patient populations</a:t>
            </a:r>
            <a:endParaRPr>
              <a:solidFill>
                <a:srgbClr val="262626"/>
              </a:solidFill>
            </a:endParaRPr>
          </a:p>
        </p:txBody>
      </p:sp>
      <p:pic>
        <p:nvPicPr>
          <p:cNvPr id="187" name="Google Shape;187;p26"/>
          <p:cNvPicPr preferRelativeResize="0"/>
          <p:nvPr/>
        </p:nvPicPr>
        <p:blipFill>
          <a:blip r:embed="rId3">
            <a:alphaModFix/>
          </a:blip>
          <a:stretch>
            <a:fillRect/>
          </a:stretch>
        </p:blipFill>
        <p:spPr>
          <a:xfrm>
            <a:off x="7813874" y="4273051"/>
            <a:ext cx="953825" cy="590074"/>
          </a:xfrm>
          <a:prstGeom prst="rect">
            <a:avLst/>
          </a:prstGeom>
          <a:noFill/>
          <a:ln>
            <a:noFill/>
          </a:ln>
        </p:spPr>
      </p:pic>
      <p:pic>
        <p:nvPicPr>
          <p:cNvPr id="188" name="Google Shape;188;p26" title="Education Cartoon Images | Free Photos, PNG Stickers, Wallpapers ..."/>
          <p:cNvPicPr preferRelativeResize="0"/>
          <p:nvPr/>
        </p:nvPicPr>
        <p:blipFill>
          <a:blip r:embed="rId4">
            <a:alphaModFix/>
          </a:blip>
          <a:stretch>
            <a:fillRect/>
          </a:stretch>
        </p:blipFill>
        <p:spPr>
          <a:xfrm>
            <a:off x="7089875" y="2040550"/>
            <a:ext cx="1677824" cy="16778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Specialities within Music Therapy</a:t>
            </a:r>
            <a:endParaRPr/>
          </a:p>
          <a:p>
            <a:pPr marL="0" lvl="0" indent="0" algn="l" rtl="0">
              <a:spcBef>
                <a:spcPts val="0"/>
              </a:spcBef>
              <a:spcAft>
                <a:spcPts val="0"/>
              </a:spcAft>
              <a:buNone/>
            </a:pPr>
            <a:endParaRPr/>
          </a:p>
        </p:txBody>
      </p:sp>
      <p:sp>
        <p:nvSpPr>
          <p:cNvPr id="194" name="Google Shape;194;p27"/>
          <p:cNvSpPr txBox="1">
            <a:spLocks noGrp="1"/>
          </p:cNvSpPr>
          <p:nvPr>
            <p:ph type="body" idx="1"/>
          </p:nvPr>
        </p:nvSpPr>
        <p:spPr>
          <a:xfrm>
            <a:off x="311700" y="1152425"/>
            <a:ext cx="6102300" cy="3564600"/>
          </a:xfrm>
          <a:prstGeom prst="rect">
            <a:avLst/>
          </a:prstGeom>
        </p:spPr>
        <p:txBody>
          <a:bodyPr spcFirstLastPara="1" wrap="square" lIns="91425" tIns="91425" rIns="91425" bIns="91425" anchor="t" anchorCtr="0">
            <a:normAutofit fontScale="92500"/>
          </a:bodyPr>
          <a:lstStyle/>
          <a:p>
            <a:pPr marL="0" lvl="0" indent="0" algn="l" rtl="0">
              <a:lnSpc>
                <a:spcPct val="150000"/>
              </a:lnSpc>
              <a:spcBef>
                <a:spcPts val="0"/>
              </a:spcBef>
              <a:spcAft>
                <a:spcPts val="0"/>
              </a:spcAft>
              <a:buNone/>
            </a:pPr>
            <a:r>
              <a:rPr lang="en" b="1">
                <a:solidFill>
                  <a:srgbClr val="262626"/>
                </a:solidFill>
              </a:rPr>
              <a:t>Areas/Population of Practice:</a:t>
            </a:r>
            <a:endParaRPr/>
          </a:p>
          <a:p>
            <a:pPr marL="457200" lvl="0" indent="-342900" algn="l" rtl="0">
              <a:lnSpc>
                <a:spcPct val="150000"/>
              </a:lnSpc>
              <a:spcBef>
                <a:spcPts val="1200"/>
              </a:spcBef>
              <a:spcAft>
                <a:spcPts val="0"/>
              </a:spcAft>
              <a:buClr>
                <a:srgbClr val="262626"/>
              </a:buClr>
              <a:buSzPts val="1800"/>
              <a:buChar char="●"/>
            </a:pPr>
            <a:r>
              <a:rPr lang="en">
                <a:solidFill>
                  <a:srgbClr val="262626"/>
                </a:solidFill>
              </a:rPr>
              <a:t>Neurological rehabilitation i.e. ABI / TBIs</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Alzheimer’s and dementia</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Mental health and Substance abuse</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Neonatal intensive care</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Palliative and end-of-life care</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ASD and other pervasive developmental disabilities</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Long term and geriatric care</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Developmental and physical disabilities</a:t>
            </a:r>
            <a:endParaRPr>
              <a:solidFill>
                <a:srgbClr val="262626"/>
              </a:solidFill>
            </a:endParaRPr>
          </a:p>
        </p:txBody>
      </p:sp>
      <p:pic>
        <p:nvPicPr>
          <p:cNvPr id="195" name="Google Shape;195;p27"/>
          <p:cNvPicPr preferRelativeResize="0"/>
          <p:nvPr/>
        </p:nvPicPr>
        <p:blipFill>
          <a:blip r:embed="rId3">
            <a:alphaModFix/>
          </a:blip>
          <a:stretch>
            <a:fillRect/>
          </a:stretch>
        </p:blipFill>
        <p:spPr>
          <a:xfrm>
            <a:off x="7813874" y="4273051"/>
            <a:ext cx="953825" cy="590074"/>
          </a:xfrm>
          <a:prstGeom prst="rect">
            <a:avLst/>
          </a:prstGeom>
          <a:noFill/>
          <a:ln>
            <a:noFill/>
          </a:ln>
        </p:spPr>
      </p:pic>
      <p:pic>
        <p:nvPicPr>
          <p:cNvPr id="196" name="Google Shape;196;p27" title="Vector clip art of musical note | Free SVG"/>
          <p:cNvPicPr preferRelativeResize="0"/>
          <p:nvPr/>
        </p:nvPicPr>
        <p:blipFill>
          <a:blip r:embed="rId4">
            <a:alphaModFix/>
          </a:blip>
          <a:stretch>
            <a:fillRect/>
          </a:stretch>
        </p:blipFill>
        <p:spPr>
          <a:xfrm>
            <a:off x="6414000" y="1505250"/>
            <a:ext cx="1852399" cy="1852399"/>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311700" y="3053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Music Therapy within GRH</a:t>
            </a:r>
            <a:endParaRPr/>
          </a:p>
        </p:txBody>
      </p:sp>
      <p:graphicFrame>
        <p:nvGraphicFramePr>
          <p:cNvPr id="202" name="Google Shape;202;p28"/>
          <p:cNvGraphicFramePr/>
          <p:nvPr/>
        </p:nvGraphicFramePr>
        <p:xfrm>
          <a:off x="1256925" y="1152400"/>
          <a:ext cx="6630150" cy="3345120"/>
        </p:xfrm>
        <a:graphic>
          <a:graphicData uri="http://schemas.openxmlformats.org/drawingml/2006/table">
            <a:tbl>
              <a:tblPr>
                <a:noFill/>
                <a:tableStyleId>{803BBA4B-A8D1-4C21-A567-E5FD663E0D22}</a:tableStyleId>
              </a:tblPr>
              <a:tblGrid>
                <a:gridCol w="3315075">
                  <a:extLst>
                    <a:ext uri="{9D8B030D-6E8A-4147-A177-3AD203B41FA5}">
                      <a16:colId xmlns:a16="http://schemas.microsoft.com/office/drawing/2014/main" val="20000"/>
                    </a:ext>
                  </a:extLst>
                </a:gridCol>
                <a:gridCol w="3315075">
                  <a:extLst>
                    <a:ext uri="{9D8B030D-6E8A-4147-A177-3AD203B41FA5}">
                      <a16:colId xmlns:a16="http://schemas.microsoft.com/office/drawing/2014/main" val="20001"/>
                    </a:ext>
                  </a:extLst>
                </a:gridCol>
              </a:tblGrid>
              <a:tr h="381000">
                <a:tc>
                  <a:txBody>
                    <a:bodyPr/>
                    <a:lstStyle/>
                    <a:p>
                      <a:pPr marL="0" lvl="0" indent="0" algn="l" rtl="0">
                        <a:lnSpc>
                          <a:spcPct val="115000"/>
                        </a:lnSpc>
                        <a:spcBef>
                          <a:spcPts val="0"/>
                        </a:spcBef>
                        <a:spcAft>
                          <a:spcPts val="0"/>
                        </a:spcAft>
                        <a:buNone/>
                      </a:pPr>
                      <a:r>
                        <a:rPr lang="en" sz="1700" b="1">
                          <a:solidFill>
                            <a:srgbClr val="0000FF"/>
                          </a:solidFill>
                          <a:latin typeface="Open Sans"/>
                          <a:ea typeface="Open Sans"/>
                          <a:cs typeface="Open Sans"/>
                          <a:sym typeface="Open Sans"/>
                        </a:rPr>
                        <a:t>Rehab &amp; Geriatrics Units</a:t>
                      </a:r>
                      <a:endParaRPr sz="1700" b="1">
                        <a:solidFill>
                          <a:srgbClr val="0000FF"/>
                        </a:solidFill>
                        <a:latin typeface="Open Sans"/>
                        <a:ea typeface="Open Sans"/>
                        <a:cs typeface="Open Sans"/>
                        <a:sym typeface="Open Sans"/>
                      </a:endParaRPr>
                    </a:p>
                    <a:p>
                      <a:pPr marL="457200" lvl="0" indent="-311150" algn="l" rtl="0">
                        <a:lnSpc>
                          <a:spcPct val="115000"/>
                        </a:lnSpc>
                        <a:spcBef>
                          <a:spcPts val="0"/>
                        </a:spcBef>
                        <a:spcAft>
                          <a:spcPts val="0"/>
                        </a:spcAft>
                        <a:buClr>
                          <a:srgbClr val="262626"/>
                        </a:buClr>
                        <a:buSzPts val="1300"/>
                        <a:buChar char="●"/>
                      </a:pPr>
                      <a:r>
                        <a:rPr lang="en" sz="1700" b="1" i="1">
                          <a:solidFill>
                            <a:srgbClr val="262626"/>
                          </a:solidFill>
                          <a:latin typeface="Open Sans"/>
                          <a:ea typeface="Open Sans"/>
                          <a:cs typeface="Open Sans"/>
                          <a:sym typeface="Open Sans"/>
                        </a:rPr>
                        <a:t>High Intensity Rehab Program</a:t>
                      </a:r>
                      <a:endParaRPr sz="1700" b="1" i="1">
                        <a:solidFill>
                          <a:srgbClr val="262626"/>
                        </a:solidFill>
                        <a:latin typeface="Open Sans"/>
                        <a:ea typeface="Open Sans"/>
                        <a:cs typeface="Open Sans"/>
                        <a:sym typeface="Open Sans"/>
                      </a:endParaRPr>
                    </a:p>
                    <a:p>
                      <a:pPr marL="457200" lvl="0" indent="-311150" algn="l" rtl="0">
                        <a:lnSpc>
                          <a:spcPct val="115000"/>
                        </a:lnSpc>
                        <a:spcBef>
                          <a:spcPts val="0"/>
                        </a:spcBef>
                        <a:spcAft>
                          <a:spcPts val="0"/>
                        </a:spcAft>
                        <a:buClr>
                          <a:srgbClr val="262626"/>
                        </a:buClr>
                        <a:buSzPts val="1300"/>
                        <a:buChar char="●"/>
                      </a:pPr>
                      <a:r>
                        <a:rPr lang="en" sz="1700" b="1" i="1">
                          <a:solidFill>
                            <a:srgbClr val="262626"/>
                          </a:solidFill>
                          <a:latin typeface="Open Sans"/>
                          <a:ea typeface="Open Sans"/>
                          <a:cs typeface="Open Sans"/>
                          <a:sym typeface="Open Sans"/>
                        </a:rPr>
                        <a:t>Low Intensity Rehab Program</a:t>
                      </a:r>
                      <a:endParaRPr sz="1700" b="1" i="1">
                        <a:solidFill>
                          <a:srgbClr val="262626"/>
                        </a:solidFill>
                        <a:latin typeface="Open Sans"/>
                        <a:ea typeface="Open Sans"/>
                        <a:cs typeface="Open Sans"/>
                        <a:sym typeface="Open Sans"/>
                      </a:endParaRPr>
                    </a:p>
                    <a:p>
                      <a:pPr marL="457200" lvl="0" indent="-311150" algn="l" rtl="0">
                        <a:lnSpc>
                          <a:spcPct val="115000"/>
                        </a:lnSpc>
                        <a:spcBef>
                          <a:spcPts val="0"/>
                        </a:spcBef>
                        <a:spcAft>
                          <a:spcPts val="0"/>
                        </a:spcAft>
                        <a:buClr>
                          <a:srgbClr val="262626"/>
                        </a:buClr>
                        <a:buSzPts val="1300"/>
                        <a:buChar char="●"/>
                      </a:pPr>
                      <a:r>
                        <a:rPr lang="en" sz="1700" b="1" i="1">
                          <a:solidFill>
                            <a:srgbClr val="262626"/>
                          </a:solidFill>
                          <a:latin typeface="Open Sans"/>
                          <a:ea typeface="Open Sans"/>
                          <a:cs typeface="Open Sans"/>
                          <a:sym typeface="Open Sans"/>
                        </a:rPr>
                        <a:t>Neurobehavioural Unit</a:t>
                      </a:r>
                      <a:endParaRPr sz="1700" b="1" i="1">
                        <a:solidFill>
                          <a:srgbClr val="262626"/>
                        </a:solidFill>
                        <a:latin typeface="Open Sans"/>
                        <a:ea typeface="Open Sans"/>
                        <a:cs typeface="Open Sans"/>
                        <a:sym typeface="Open Sans"/>
                      </a:endParaRPr>
                    </a:p>
                    <a:p>
                      <a:pPr marL="457200" lvl="0" indent="-311150" algn="l" rtl="0">
                        <a:lnSpc>
                          <a:spcPct val="115000"/>
                        </a:lnSpc>
                        <a:spcBef>
                          <a:spcPts val="0"/>
                        </a:spcBef>
                        <a:spcAft>
                          <a:spcPts val="0"/>
                        </a:spcAft>
                        <a:buClr>
                          <a:srgbClr val="262626"/>
                        </a:buClr>
                        <a:buSzPts val="1300"/>
                        <a:buChar char="●"/>
                      </a:pPr>
                      <a:r>
                        <a:rPr lang="en" sz="1700" b="1" i="1">
                          <a:solidFill>
                            <a:srgbClr val="262626"/>
                          </a:solidFill>
                          <a:latin typeface="Open Sans"/>
                          <a:ea typeface="Open Sans"/>
                          <a:cs typeface="Open Sans"/>
                          <a:sym typeface="Open Sans"/>
                        </a:rPr>
                        <a:t>Transitional Care Unit</a:t>
                      </a:r>
                      <a:endParaRPr sz="1700" b="1" i="1">
                        <a:solidFill>
                          <a:srgbClr val="262626"/>
                        </a:solidFill>
                        <a:latin typeface="Open Sans"/>
                        <a:ea typeface="Open Sans"/>
                        <a:cs typeface="Open Sans"/>
                        <a:sym typeface="Open Sans"/>
                      </a:endParaRPr>
                    </a:p>
                  </a:txBody>
                  <a:tcPr marL="91425" marR="91425" marT="91425" marB="91425">
                    <a:lnL w="76200" cap="flat" cmpd="sng">
                      <a:solidFill>
                        <a:schemeClr val="accent2"/>
                      </a:solidFill>
                      <a:prstDash val="solid"/>
                      <a:round/>
                      <a:headEnd type="none" w="sm" len="sm"/>
                      <a:tailEnd type="none" w="sm" len="sm"/>
                    </a:lnL>
                    <a:lnR w="76200" cap="flat" cmpd="sng">
                      <a:solidFill>
                        <a:schemeClr val="accent2"/>
                      </a:solidFill>
                      <a:prstDash val="solid"/>
                      <a:round/>
                      <a:headEnd type="none" w="sm" len="sm"/>
                      <a:tailEnd type="none" w="sm" len="sm"/>
                    </a:lnR>
                    <a:lnT w="76200" cap="flat" cmpd="sng">
                      <a:solidFill>
                        <a:schemeClr val="accent2"/>
                      </a:solidFill>
                      <a:prstDash val="solid"/>
                      <a:round/>
                      <a:headEnd type="none" w="sm" len="sm"/>
                      <a:tailEnd type="none" w="sm" len="sm"/>
                    </a:lnT>
                    <a:lnB w="76200" cap="flat" cmpd="sng">
                      <a:solidFill>
                        <a:schemeClr val="accent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700" b="1">
                          <a:solidFill>
                            <a:srgbClr val="0000FF"/>
                          </a:solidFill>
                          <a:latin typeface="Open Sans"/>
                          <a:ea typeface="Open Sans"/>
                          <a:cs typeface="Open Sans"/>
                          <a:sym typeface="Open Sans"/>
                        </a:rPr>
                        <a:t>Mental Health</a:t>
                      </a:r>
                      <a:endParaRPr sz="1700" b="1">
                        <a:solidFill>
                          <a:srgbClr val="0000FF"/>
                        </a:solidFill>
                        <a:latin typeface="Open Sans"/>
                        <a:ea typeface="Open Sans"/>
                        <a:cs typeface="Open Sans"/>
                        <a:sym typeface="Open Sans"/>
                      </a:endParaRPr>
                    </a:p>
                    <a:p>
                      <a:pPr marL="457200" lvl="0" indent="-317500" algn="l" rtl="0">
                        <a:lnSpc>
                          <a:spcPct val="115000"/>
                        </a:lnSpc>
                        <a:spcBef>
                          <a:spcPts val="0"/>
                        </a:spcBef>
                        <a:spcAft>
                          <a:spcPts val="0"/>
                        </a:spcAft>
                        <a:buClr>
                          <a:srgbClr val="262626"/>
                        </a:buClr>
                        <a:buSzPts val="1400"/>
                        <a:buChar char="●"/>
                      </a:pPr>
                      <a:r>
                        <a:rPr lang="en" sz="1700">
                          <a:solidFill>
                            <a:srgbClr val="262626"/>
                          </a:solidFill>
                          <a:latin typeface="Open Sans"/>
                          <a:ea typeface="Open Sans"/>
                          <a:cs typeface="Open Sans"/>
                          <a:sym typeface="Open Sans"/>
                        </a:rPr>
                        <a:t>Acute Mental Health</a:t>
                      </a:r>
                      <a:endParaRPr sz="1700">
                        <a:solidFill>
                          <a:srgbClr val="262626"/>
                        </a:solidFill>
                        <a:latin typeface="Open Sans"/>
                        <a:ea typeface="Open Sans"/>
                        <a:cs typeface="Open Sans"/>
                        <a:sym typeface="Open Sans"/>
                      </a:endParaRPr>
                    </a:p>
                    <a:p>
                      <a:pPr marL="457200" lvl="0" indent="-317500" algn="l" rtl="0">
                        <a:lnSpc>
                          <a:spcPct val="115000"/>
                        </a:lnSpc>
                        <a:spcBef>
                          <a:spcPts val="0"/>
                        </a:spcBef>
                        <a:spcAft>
                          <a:spcPts val="0"/>
                        </a:spcAft>
                        <a:buClr>
                          <a:srgbClr val="262626"/>
                        </a:buClr>
                        <a:buSzPts val="1400"/>
                        <a:buChar char="●"/>
                      </a:pPr>
                      <a:r>
                        <a:rPr lang="en" sz="1700" b="1" i="1">
                          <a:solidFill>
                            <a:srgbClr val="262626"/>
                          </a:solidFill>
                          <a:latin typeface="Open Sans"/>
                          <a:ea typeface="Open Sans"/>
                          <a:cs typeface="Open Sans"/>
                          <a:sym typeface="Open Sans"/>
                        </a:rPr>
                        <a:t>Specialized Mental health</a:t>
                      </a:r>
                      <a:endParaRPr sz="1700" b="1" i="1">
                        <a:solidFill>
                          <a:srgbClr val="262626"/>
                        </a:solidFill>
                        <a:latin typeface="Open Sans"/>
                        <a:ea typeface="Open Sans"/>
                        <a:cs typeface="Open Sans"/>
                        <a:sym typeface="Open Sans"/>
                      </a:endParaRPr>
                    </a:p>
                    <a:p>
                      <a:pPr marL="457200" lvl="0" indent="-317500" algn="l" rtl="0">
                        <a:lnSpc>
                          <a:spcPct val="115000"/>
                        </a:lnSpc>
                        <a:spcBef>
                          <a:spcPts val="0"/>
                        </a:spcBef>
                        <a:spcAft>
                          <a:spcPts val="0"/>
                        </a:spcAft>
                        <a:buClr>
                          <a:srgbClr val="262626"/>
                        </a:buClr>
                        <a:buSzPts val="1400"/>
                        <a:buChar char="●"/>
                      </a:pPr>
                      <a:r>
                        <a:rPr lang="en" sz="1700" b="1" i="1">
                          <a:solidFill>
                            <a:srgbClr val="262626"/>
                          </a:solidFill>
                          <a:latin typeface="Open Sans"/>
                          <a:ea typeface="Open Sans"/>
                          <a:cs typeface="Open Sans"/>
                          <a:sym typeface="Open Sans"/>
                        </a:rPr>
                        <a:t>Seniors Mental Health</a:t>
                      </a:r>
                      <a:endParaRPr sz="1700" b="1" i="1">
                        <a:solidFill>
                          <a:srgbClr val="262626"/>
                        </a:solidFill>
                        <a:latin typeface="Open Sans"/>
                        <a:ea typeface="Open Sans"/>
                        <a:cs typeface="Open Sans"/>
                        <a:sym typeface="Open Sans"/>
                      </a:endParaRPr>
                    </a:p>
                    <a:p>
                      <a:pPr marL="457200" lvl="0" indent="-317500" algn="l" rtl="0">
                        <a:lnSpc>
                          <a:spcPct val="115000"/>
                        </a:lnSpc>
                        <a:spcBef>
                          <a:spcPts val="0"/>
                        </a:spcBef>
                        <a:spcAft>
                          <a:spcPts val="0"/>
                        </a:spcAft>
                        <a:buClr>
                          <a:srgbClr val="262626"/>
                        </a:buClr>
                        <a:buSzPts val="1400"/>
                        <a:buChar char="●"/>
                      </a:pPr>
                      <a:r>
                        <a:rPr lang="en" sz="1700">
                          <a:solidFill>
                            <a:srgbClr val="262626"/>
                          </a:solidFill>
                          <a:latin typeface="Open Sans"/>
                          <a:ea typeface="Open Sans"/>
                          <a:cs typeface="Open Sans"/>
                          <a:sym typeface="Open Sans"/>
                        </a:rPr>
                        <a:t>Transitional Mental Health</a:t>
                      </a:r>
                      <a:endParaRPr sz="1700">
                        <a:solidFill>
                          <a:srgbClr val="262626"/>
                        </a:solidFill>
                        <a:latin typeface="Open Sans"/>
                        <a:ea typeface="Open Sans"/>
                        <a:cs typeface="Open Sans"/>
                        <a:sym typeface="Open Sans"/>
                      </a:endParaRPr>
                    </a:p>
                    <a:p>
                      <a:pPr marL="457200" lvl="0" indent="-317500" algn="l" rtl="0">
                        <a:lnSpc>
                          <a:spcPct val="115000"/>
                        </a:lnSpc>
                        <a:spcBef>
                          <a:spcPts val="0"/>
                        </a:spcBef>
                        <a:spcAft>
                          <a:spcPts val="0"/>
                        </a:spcAft>
                        <a:buClr>
                          <a:srgbClr val="262626"/>
                        </a:buClr>
                        <a:buSzPts val="1400"/>
                        <a:buChar char="●"/>
                      </a:pPr>
                      <a:r>
                        <a:rPr lang="en" sz="1700">
                          <a:solidFill>
                            <a:srgbClr val="262626"/>
                          </a:solidFill>
                          <a:latin typeface="Open Sans"/>
                          <a:ea typeface="Open Sans"/>
                          <a:cs typeface="Open Sans"/>
                          <a:sym typeface="Open Sans"/>
                        </a:rPr>
                        <a:t>Children &amp; Adolescent Mental Health</a:t>
                      </a:r>
                      <a:endParaRPr sz="1700">
                        <a:solidFill>
                          <a:srgbClr val="262626"/>
                        </a:solidFill>
                        <a:latin typeface="Open Sans"/>
                        <a:ea typeface="Open Sans"/>
                        <a:cs typeface="Open Sans"/>
                        <a:sym typeface="Open Sans"/>
                      </a:endParaRPr>
                    </a:p>
                  </a:txBody>
                  <a:tcPr marL="91425" marR="91425" marT="91425" marB="91425">
                    <a:lnL w="76200" cap="flat" cmpd="sng">
                      <a:solidFill>
                        <a:schemeClr val="accent2"/>
                      </a:solidFill>
                      <a:prstDash val="solid"/>
                      <a:round/>
                      <a:headEnd type="none" w="sm" len="sm"/>
                      <a:tailEnd type="none" w="sm" len="sm"/>
                    </a:lnL>
                    <a:lnR w="76200" cap="flat" cmpd="sng">
                      <a:solidFill>
                        <a:schemeClr val="accent2"/>
                      </a:solidFill>
                      <a:prstDash val="solid"/>
                      <a:round/>
                      <a:headEnd type="none" w="sm" len="sm"/>
                      <a:tailEnd type="none" w="sm" len="sm"/>
                    </a:lnR>
                    <a:lnT w="76200" cap="flat" cmpd="sng">
                      <a:solidFill>
                        <a:schemeClr val="accent2"/>
                      </a:solidFill>
                      <a:prstDash val="solid"/>
                      <a:round/>
                      <a:headEnd type="none" w="sm" len="sm"/>
                      <a:tailEnd type="none" w="sm" len="sm"/>
                    </a:lnT>
                    <a:lnB w="76200" cap="flat" cmpd="sng">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700" b="1">
                          <a:solidFill>
                            <a:srgbClr val="0000FF"/>
                          </a:solidFill>
                          <a:latin typeface="Open Sans"/>
                          <a:ea typeface="Open Sans"/>
                          <a:cs typeface="Open Sans"/>
                          <a:sym typeface="Open Sans"/>
                        </a:rPr>
                        <a:t>Pediatrics Medical Care</a:t>
                      </a:r>
                      <a:endParaRPr sz="1700" b="1">
                        <a:solidFill>
                          <a:srgbClr val="0000FF"/>
                        </a:solidFill>
                        <a:latin typeface="Open Sans"/>
                        <a:ea typeface="Open Sans"/>
                        <a:cs typeface="Open Sans"/>
                        <a:sym typeface="Open Sans"/>
                      </a:endParaRPr>
                    </a:p>
                    <a:p>
                      <a:pPr marL="457200" lvl="0" indent="-311150" algn="l" rtl="0">
                        <a:lnSpc>
                          <a:spcPct val="115000"/>
                        </a:lnSpc>
                        <a:spcBef>
                          <a:spcPts val="0"/>
                        </a:spcBef>
                        <a:spcAft>
                          <a:spcPts val="0"/>
                        </a:spcAft>
                        <a:buClr>
                          <a:srgbClr val="262626"/>
                        </a:buClr>
                        <a:buSzPts val="1300"/>
                        <a:buChar char="●"/>
                      </a:pPr>
                      <a:r>
                        <a:rPr lang="en" sz="1700">
                          <a:solidFill>
                            <a:srgbClr val="262626"/>
                          </a:solidFill>
                          <a:latin typeface="Open Sans"/>
                          <a:ea typeface="Open Sans"/>
                          <a:cs typeface="Open Sans"/>
                          <a:sym typeface="Open Sans"/>
                        </a:rPr>
                        <a:t>Pediatric Oncology</a:t>
                      </a:r>
                      <a:endParaRPr sz="1700">
                        <a:solidFill>
                          <a:srgbClr val="262626"/>
                        </a:solidFill>
                        <a:latin typeface="Open Sans"/>
                        <a:ea typeface="Open Sans"/>
                        <a:cs typeface="Open Sans"/>
                        <a:sym typeface="Open Sans"/>
                      </a:endParaRPr>
                    </a:p>
                    <a:p>
                      <a:pPr marL="457200" lvl="0" indent="-311150" algn="l" rtl="0">
                        <a:lnSpc>
                          <a:spcPct val="115000"/>
                        </a:lnSpc>
                        <a:spcBef>
                          <a:spcPts val="0"/>
                        </a:spcBef>
                        <a:spcAft>
                          <a:spcPts val="0"/>
                        </a:spcAft>
                        <a:buClr>
                          <a:srgbClr val="262626"/>
                        </a:buClr>
                        <a:buSzPts val="1300"/>
                        <a:buChar char="●"/>
                      </a:pPr>
                      <a:r>
                        <a:rPr lang="en" sz="1700">
                          <a:solidFill>
                            <a:srgbClr val="262626"/>
                          </a:solidFill>
                          <a:latin typeface="Open Sans"/>
                          <a:ea typeface="Open Sans"/>
                          <a:cs typeface="Open Sans"/>
                          <a:sym typeface="Open Sans"/>
                        </a:rPr>
                        <a:t>NICU</a:t>
                      </a:r>
                      <a:endParaRPr sz="1700">
                        <a:solidFill>
                          <a:srgbClr val="262626"/>
                        </a:solidFill>
                        <a:latin typeface="Open Sans"/>
                        <a:ea typeface="Open Sans"/>
                        <a:cs typeface="Open Sans"/>
                        <a:sym typeface="Open Sans"/>
                      </a:endParaRPr>
                    </a:p>
                  </a:txBody>
                  <a:tcPr marL="91425" marR="91425" marT="91425" marB="91425">
                    <a:lnL w="76200" cap="flat" cmpd="sng">
                      <a:solidFill>
                        <a:schemeClr val="accent2"/>
                      </a:solidFill>
                      <a:prstDash val="solid"/>
                      <a:round/>
                      <a:headEnd type="none" w="sm" len="sm"/>
                      <a:tailEnd type="none" w="sm" len="sm"/>
                    </a:lnL>
                    <a:lnR w="76200" cap="flat" cmpd="sng">
                      <a:solidFill>
                        <a:schemeClr val="accent2"/>
                      </a:solidFill>
                      <a:prstDash val="solid"/>
                      <a:round/>
                      <a:headEnd type="none" w="sm" len="sm"/>
                      <a:tailEnd type="none" w="sm" len="sm"/>
                    </a:lnR>
                    <a:lnT w="76200" cap="flat" cmpd="sng">
                      <a:solidFill>
                        <a:schemeClr val="accent2"/>
                      </a:solidFill>
                      <a:prstDash val="solid"/>
                      <a:round/>
                      <a:headEnd type="none" w="sm" len="sm"/>
                      <a:tailEnd type="none" w="sm" len="sm"/>
                    </a:lnT>
                    <a:lnB w="76200" cap="flat" cmpd="sng">
                      <a:solidFill>
                        <a:schemeClr val="accent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700" b="1">
                          <a:solidFill>
                            <a:srgbClr val="0000FF"/>
                          </a:solidFill>
                          <a:latin typeface="Open Sans"/>
                          <a:ea typeface="Open Sans"/>
                          <a:cs typeface="Open Sans"/>
                          <a:sym typeface="Open Sans"/>
                        </a:rPr>
                        <a:t>Medical Units</a:t>
                      </a:r>
                      <a:endParaRPr sz="1700" b="1">
                        <a:solidFill>
                          <a:srgbClr val="0000FF"/>
                        </a:solidFill>
                        <a:latin typeface="Open Sans"/>
                        <a:ea typeface="Open Sans"/>
                        <a:cs typeface="Open Sans"/>
                        <a:sym typeface="Open Sans"/>
                      </a:endParaRPr>
                    </a:p>
                    <a:p>
                      <a:pPr marL="457200" lvl="0" indent="-317500" algn="l" rtl="0">
                        <a:lnSpc>
                          <a:spcPct val="115000"/>
                        </a:lnSpc>
                        <a:spcBef>
                          <a:spcPts val="0"/>
                        </a:spcBef>
                        <a:spcAft>
                          <a:spcPts val="0"/>
                        </a:spcAft>
                        <a:buClr>
                          <a:srgbClr val="262626"/>
                        </a:buClr>
                        <a:buSzPts val="1400"/>
                        <a:buChar char="●"/>
                      </a:pPr>
                      <a:r>
                        <a:rPr lang="en" sz="1700" b="1" i="1">
                          <a:solidFill>
                            <a:srgbClr val="262626"/>
                          </a:solidFill>
                          <a:latin typeface="Open Sans"/>
                          <a:ea typeface="Open Sans"/>
                          <a:cs typeface="Open Sans"/>
                          <a:sym typeface="Open Sans"/>
                        </a:rPr>
                        <a:t>Complex Continuing Care</a:t>
                      </a:r>
                      <a:endParaRPr sz="1700" b="1" i="1">
                        <a:solidFill>
                          <a:srgbClr val="262626"/>
                        </a:solidFill>
                        <a:latin typeface="Open Sans"/>
                        <a:ea typeface="Open Sans"/>
                        <a:cs typeface="Open Sans"/>
                        <a:sym typeface="Open Sans"/>
                      </a:endParaRPr>
                    </a:p>
                    <a:p>
                      <a:pPr marL="457200" lvl="0" indent="-317500" algn="l" rtl="0">
                        <a:lnSpc>
                          <a:spcPct val="115000"/>
                        </a:lnSpc>
                        <a:spcBef>
                          <a:spcPts val="0"/>
                        </a:spcBef>
                        <a:spcAft>
                          <a:spcPts val="0"/>
                        </a:spcAft>
                        <a:buClr>
                          <a:srgbClr val="262626"/>
                        </a:buClr>
                        <a:buSzPts val="1400"/>
                        <a:buChar char="●"/>
                      </a:pPr>
                      <a:r>
                        <a:rPr lang="en" sz="1700" b="1" i="1">
                          <a:solidFill>
                            <a:srgbClr val="262626"/>
                          </a:solidFill>
                          <a:latin typeface="Open Sans"/>
                          <a:ea typeface="Open Sans"/>
                          <a:cs typeface="Open Sans"/>
                          <a:sym typeface="Open Sans"/>
                        </a:rPr>
                        <a:t>Palliative Care</a:t>
                      </a:r>
                      <a:endParaRPr sz="1700" b="1" i="1">
                        <a:solidFill>
                          <a:srgbClr val="262626"/>
                        </a:solidFill>
                        <a:latin typeface="Open Sans"/>
                        <a:ea typeface="Open Sans"/>
                        <a:cs typeface="Open Sans"/>
                        <a:sym typeface="Open Sans"/>
                      </a:endParaRPr>
                    </a:p>
                  </a:txBody>
                  <a:tcPr marL="91425" marR="91425" marT="91425" marB="91425">
                    <a:lnL w="76200" cap="flat" cmpd="sng">
                      <a:solidFill>
                        <a:schemeClr val="accent2"/>
                      </a:solidFill>
                      <a:prstDash val="solid"/>
                      <a:round/>
                      <a:headEnd type="none" w="sm" len="sm"/>
                      <a:tailEnd type="none" w="sm" len="sm"/>
                    </a:lnL>
                    <a:lnR w="76200" cap="flat" cmpd="sng">
                      <a:solidFill>
                        <a:schemeClr val="accent2"/>
                      </a:solidFill>
                      <a:prstDash val="solid"/>
                      <a:round/>
                      <a:headEnd type="none" w="sm" len="sm"/>
                      <a:tailEnd type="none" w="sm" len="sm"/>
                    </a:lnR>
                    <a:lnT w="76200" cap="flat" cmpd="sng">
                      <a:solidFill>
                        <a:schemeClr val="accent2"/>
                      </a:solidFill>
                      <a:prstDash val="solid"/>
                      <a:round/>
                      <a:headEnd type="none" w="sm" len="sm"/>
                      <a:tailEnd type="none" w="sm" len="sm"/>
                    </a:lnT>
                    <a:lnB w="76200"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03" name="Google Shape;203;p28"/>
          <p:cNvPicPr preferRelativeResize="0"/>
          <p:nvPr/>
        </p:nvPicPr>
        <p:blipFill>
          <a:blip r:embed="rId3">
            <a:alphaModFix/>
          </a:blip>
          <a:stretch>
            <a:fillRect/>
          </a:stretch>
        </p:blipFill>
        <p:spPr>
          <a:xfrm>
            <a:off x="8132925" y="4525450"/>
            <a:ext cx="818473" cy="50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6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Music Therapy vs Musical Experiences</a:t>
            </a:r>
            <a:endParaRPr/>
          </a:p>
        </p:txBody>
      </p:sp>
      <p:sp>
        <p:nvSpPr>
          <p:cNvPr id="209" name="Google Shape;209;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92500" lnSpcReduction="20000"/>
          </a:bodyPr>
          <a:lstStyle/>
          <a:p>
            <a:pPr marL="457200" lvl="0" indent="-361950" algn="l" rtl="0">
              <a:spcBef>
                <a:spcPts val="1000"/>
              </a:spcBef>
              <a:spcAft>
                <a:spcPts val="0"/>
              </a:spcAft>
              <a:buClr>
                <a:srgbClr val="262626"/>
              </a:buClr>
              <a:buSzPts val="2100"/>
              <a:buChar char="●"/>
            </a:pPr>
            <a:r>
              <a:rPr lang="en" sz="2100">
                <a:solidFill>
                  <a:srgbClr val="262626"/>
                </a:solidFill>
              </a:rPr>
              <a:t>Music therapy is evidence-based and research-informed.</a:t>
            </a:r>
            <a:endParaRPr sz="2100">
              <a:solidFill>
                <a:srgbClr val="262626"/>
              </a:solidFill>
            </a:endParaRPr>
          </a:p>
          <a:p>
            <a:pPr marL="457200" lvl="0" indent="-361950" algn="l" rtl="0">
              <a:spcBef>
                <a:spcPts val="1200"/>
              </a:spcBef>
              <a:spcAft>
                <a:spcPts val="0"/>
              </a:spcAft>
              <a:buClr>
                <a:srgbClr val="262626"/>
              </a:buClr>
              <a:buSzPts val="2100"/>
              <a:buChar char="●"/>
            </a:pPr>
            <a:r>
              <a:rPr lang="en" sz="2100">
                <a:solidFill>
                  <a:srgbClr val="262626"/>
                </a:solidFill>
              </a:rPr>
              <a:t>Certified music therapists (MTA) have specific education on how the various properties of music affect all aspects of health.</a:t>
            </a:r>
            <a:endParaRPr sz="2100">
              <a:solidFill>
                <a:srgbClr val="262626"/>
              </a:solidFill>
            </a:endParaRPr>
          </a:p>
          <a:p>
            <a:pPr marL="457200" lvl="0" indent="-361950" algn="l" rtl="0">
              <a:spcBef>
                <a:spcPts val="1000"/>
              </a:spcBef>
              <a:spcAft>
                <a:spcPts val="0"/>
              </a:spcAft>
              <a:buClr>
                <a:srgbClr val="262626"/>
              </a:buClr>
              <a:buSzPts val="2100"/>
              <a:buChar char="●"/>
            </a:pPr>
            <a:r>
              <a:rPr lang="en" sz="2100">
                <a:solidFill>
                  <a:srgbClr val="262626"/>
                </a:solidFill>
              </a:rPr>
              <a:t>Certified music therapists (MTA) set goals and objectives and follow a treatment plan.</a:t>
            </a:r>
            <a:endParaRPr sz="2100">
              <a:solidFill>
                <a:srgbClr val="262626"/>
              </a:solidFill>
            </a:endParaRPr>
          </a:p>
          <a:p>
            <a:pPr marL="457200" lvl="0" indent="-361950" algn="l" rtl="0">
              <a:spcBef>
                <a:spcPts val="1000"/>
              </a:spcBef>
              <a:spcAft>
                <a:spcPts val="0"/>
              </a:spcAft>
              <a:buClr>
                <a:srgbClr val="262626"/>
              </a:buClr>
              <a:buSzPts val="2100"/>
              <a:buChar char="●"/>
            </a:pPr>
            <a:r>
              <a:rPr lang="en" sz="2100">
                <a:solidFill>
                  <a:srgbClr val="262626"/>
                </a:solidFill>
              </a:rPr>
              <a:t>The therapeutic relationship between the client and therapist contributes to the change and attainment of goals.</a:t>
            </a:r>
            <a:endParaRPr sz="2100">
              <a:solidFill>
                <a:srgbClr val="262626"/>
              </a:solidFill>
            </a:endParaRPr>
          </a:p>
          <a:p>
            <a:pPr marL="457200" lvl="0" indent="-361950" algn="l" rtl="0">
              <a:spcBef>
                <a:spcPts val="1000"/>
              </a:spcBef>
              <a:spcAft>
                <a:spcPts val="1200"/>
              </a:spcAft>
              <a:buClr>
                <a:srgbClr val="262626"/>
              </a:buClr>
              <a:buSzPts val="2100"/>
              <a:buChar char="●"/>
            </a:pPr>
            <a:r>
              <a:rPr lang="en" sz="2100">
                <a:solidFill>
                  <a:srgbClr val="262626"/>
                </a:solidFill>
              </a:rPr>
              <a:t>Music is used as a means to meet non-musical goals</a:t>
            </a:r>
            <a:endParaRPr sz="2100">
              <a:solidFill>
                <a:srgbClr val="262626"/>
              </a:solidFill>
            </a:endParaRPr>
          </a:p>
        </p:txBody>
      </p:sp>
      <p:pic>
        <p:nvPicPr>
          <p:cNvPr id="210" name="Google Shape;210;p29"/>
          <p:cNvPicPr preferRelativeResize="0"/>
          <p:nvPr/>
        </p:nvPicPr>
        <p:blipFill>
          <a:blip r:embed="rId3">
            <a:alphaModFix/>
          </a:blip>
          <a:stretch>
            <a:fillRect/>
          </a:stretch>
        </p:blipFill>
        <p:spPr>
          <a:xfrm>
            <a:off x="7813874" y="4273051"/>
            <a:ext cx="953825" cy="5900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fade">
                                      <p:cBhvr>
                                        <p:cTn id="7" dur="10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fade">
                                      <p:cBhvr>
                                        <p:cTn id="12" dur="1000"/>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fade">
                                      <p:cBhvr>
                                        <p:cTn id="17" dur="1000"/>
                                        <p:tgtEl>
                                          <p:spTgt spid="2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Effect transition="in" filter="fade">
                                      <p:cBhvr>
                                        <p:cTn id="22" dur="1000"/>
                                        <p:tgtEl>
                                          <p:spTgt spid="2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Effect transition="in" filter="fade">
                                      <p:cBhvr>
                                        <p:cTn id="27" dur="1000"/>
                                        <p:tgtEl>
                                          <p:spTgt spid="2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311700" y="3053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Clinical Process of Music Therapy &amp; Recreation Therapy</a:t>
            </a:r>
            <a:endParaRPr/>
          </a:p>
        </p:txBody>
      </p:sp>
      <p:pic>
        <p:nvPicPr>
          <p:cNvPr id="216" name="Google Shape;216;p30"/>
          <p:cNvPicPr preferRelativeResize="0"/>
          <p:nvPr/>
        </p:nvPicPr>
        <p:blipFill>
          <a:blip r:embed="rId3">
            <a:alphaModFix/>
          </a:blip>
          <a:stretch>
            <a:fillRect/>
          </a:stretch>
        </p:blipFill>
        <p:spPr>
          <a:xfrm>
            <a:off x="1548445" y="1012776"/>
            <a:ext cx="6047130" cy="3760776"/>
          </a:xfrm>
          <a:prstGeom prst="rect">
            <a:avLst/>
          </a:prstGeom>
          <a:noFill/>
          <a:ln>
            <a:noFill/>
          </a:ln>
        </p:spPr>
      </p:pic>
      <p:pic>
        <p:nvPicPr>
          <p:cNvPr id="217" name="Google Shape;217;p30"/>
          <p:cNvPicPr preferRelativeResize="0"/>
          <p:nvPr/>
        </p:nvPicPr>
        <p:blipFill>
          <a:blip r:embed="rId4">
            <a:alphaModFix/>
          </a:blip>
          <a:stretch>
            <a:fillRect/>
          </a:stretch>
        </p:blipFill>
        <p:spPr>
          <a:xfrm>
            <a:off x="8111425" y="4480250"/>
            <a:ext cx="868977" cy="537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1"/>
          <p:cNvSpPr txBox="1">
            <a:spLocks noGrp="1"/>
          </p:cNvSpPr>
          <p:nvPr>
            <p:ph type="title"/>
          </p:nvPr>
        </p:nvSpPr>
        <p:spPr>
          <a:xfrm>
            <a:off x="311700" y="613275"/>
            <a:ext cx="8520600" cy="6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40"/>
              <a:t>Shared Music Therapy (MT) and Recreation Therapy (RecT) Goals</a:t>
            </a:r>
            <a:endParaRPr sz="2840"/>
          </a:p>
        </p:txBody>
      </p:sp>
      <p:sp>
        <p:nvSpPr>
          <p:cNvPr id="223" name="Google Shape;223;p31"/>
          <p:cNvSpPr txBox="1">
            <a:spLocks noGrp="1"/>
          </p:cNvSpPr>
          <p:nvPr>
            <p:ph type="body" idx="1"/>
          </p:nvPr>
        </p:nvSpPr>
        <p:spPr>
          <a:xfrm>
            <a:off x="311700" y="1487425"/>
            <a:ext cx="8520600" cy="33027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rgbClr val="262626"/>
              </a:buClr>
              <a:buSzPts val="2200"/>
              <a:buChar char="●"/>
            </a:pPr>
            <a:r>
              <a:rPr lang="en" sz="2200">
                <a:solidFill>
                  <a:srgbClr val="262626"/>
                </a:solidFill>
              </a:rPr>
              <a:t>Improve seating and activity tolerance</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Improve communication and appropriate social interactions</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Provide structure and meaningful engagement </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Enhance daily living in an individual or group setting </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Promote communication and self-expression through singing, and active music making </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Improve mood and increase energy </a:t>
            </a:r>
            <a:endParaRPr sz="2200">
              <a:solidFill>
                <a:srgbClr val="262626"/>
              </a:solidFill>
            </a:endParaRPr>
          </a:p>
        </p:txBody>
      </p:sp>
      <p:pic>
        <p:nvPicPr>
          <p:cNvPr id="224" name="Google Shape;224;p31"/>
          <p:cNvPicPr preferRelativeResize="0"/>
          <p:nvPr/>
        </p:nvPicPr>
        <p:blipFill>
          <a:blip r:embed="rId3">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4"/>
          <p:cNvSpPr txBox="1"/>
          <p:nvPr/>
        </p:nvSpPr>
        <p:spPr>
          <a:xfrm>
            <a:off x="569000" y="2699175"/>
            <a:ext cx="7616700" cy="266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700" b="1">
                <a:solidFill>
                  <a:schemeClr val="lt1"/>
                </a:solidFill>
                <a:latin typeface="Century Gothic"/>
                <a:ea typeface="Century Gothic"/>
                <a:cs typeface="Century Gothic"/>
                <a:sym typeface="Century Gothic"/>
              </a:rPr>
              <a:t>We acknowledge that we represent the land known as Waterloo Region (which includes the cities of Waterloo, Kitchener and Cambridge, and the townships of Wellesley, Wilmot, Woolwich and North Dumfries), the land on which I live and work and study, is situated on the Haldimand Tract; land promised to the Haudenosaunee of the Six Nations of the Grand River. It is the traditional territory of the Neutral, Anishinaabeg, and Haudenosaunee peoples, here on Turtle Island.</a:t>
            </a:r>
            <a:endParaRPr sz="1700" b="1">
              <a:solidFill>
                <a:schemeClr val="lt1"/>
              </a:solidFill>
              <a:latin typeface="Century Gothic"/>
              <a:ea typeface="Century Gothic"/>
              <a:cs typeface="Century Gothic"/>
              <a:sym typeface="Century Gothic"/>
            </a:endParaRPr>
          </a:p>
        </p:txBody>
      </p:sp>
      <p:sp>
        <p:nvSpPr>
          <p:cNvPr id="76" name="Google Shape;76;p14"/>
          <p:cNvSpPr txBox="1">
            <a:spLocks noGrp="1"/>
          </p:cNvSpPr>
          <p:nvPr>
            <p:ph type="title"/>
          </p:nvPr>
        </p:nvSpPr>
        <p:spPr>
          <a:xfrm>
            <a:off x="311700" y="1091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700"/>
              <a:t>Welcome &amp; Acknowledgements</a:t>
            </a:r>
            <a:endParaRPr sz="4700"/>
          </a:p>
        </p:txBody>
      </p:sp>
      <p:pic>
        <p:nvPicPr>
          <p:cNvPr id="77" name="Google Shape;77;p14"/>
          <p:cNvPicPr preferRelativeResize="0"/>
          <p:nvPr/>
        </p:nvPicPr>
        <p:blipFill>
          <a:blip r:embed="rId3">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body" idx="1"/>
          </p:nvPr>
        </p:nvSpPr>
        <p:spPr>
          <a:xfrm>
            <a:off x="311700" y="1544575"/>
            <a:ext cx="8520600" cy="25431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rgbClr val="262626"/>
              </a:buClr>
              <a:buSzPts val="2200"/>
              <a:buChar char="●"/>
            </a:pPr>
            <a:r>
              <a:rPr lang="en" sz="2200">
                <a:solidFill>
                  <a:srgbClr val="262626"/>
                </a:solidFill>
              </a:rPr>
              <a:t>Encourage physical movement through active music making </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Decrease stress and agitation through predictable, pleasurable experiences</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Decreased anxiety and agitation</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Increase alertness and orientation to environment</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Enhance cognition and memory recall</a:t>
            </a:r>
            <a:endParaRPr sz="2200">
              <a:solidFill>
                <a:srgbClr val="262626"/>
              </a:solidFill>
            </a:endParaRPr>
          </a:p>
        </p:txBody>
      </p:sp>
      <p:pic>
        <p:nvPicPr>
          <p:cNvPr id="230" name="Google Shape;230;p32"/>
          <p:cNvPicPr preferRelativeResize="0"/>
          <p:nvPr/>
        </p:nvPicPr>
        <p:blipFill>
          <a:blip r:embed="rId3">
            <a:alphaModFix/>
          </a:blip>
          <a:stretch>
            <a:fillRect/>
          </a:stretch>
        </p:blipFill>
        <p:spPr>
          <a:xfrm>
            <a:off x="8181250" y="4541375"/>
            <a:ext cx="770150" cy="476449"/>
          </a:xfrm>
          <a:prstGeom prst="rect">
            <a:avLst/>
          </a:prstGeom>
          <a:noFill/>
          <a:ln>
            <a:noFill/>
          </a:ln>
        </p:spPr>
      </p:pic>
      <p:sp>
        <p:nvSpPr>
          <p:cNvPr id="231" name="Google Shape;231;p32"/>
          <p:cNvSpPr txBox="1">
            <a:spLocks noGrp="1"/>
          </p:cNvSpPr>
          <p:nvPr>
            <p:ph type="title"/>
          </p:nvPr>
        </p:nvSpPr>
        <p:spPr>
          <a:xfrm>
            <a:off x="311700" y="600600"/>
            <a:ext cx="8520600" cy="6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40"/>
              <a:t>Shared Music Therapy (MT) and Recreation Therapy (RecT) Goals</a:t>
            </a:r>
            <a:endParaRPr sz="284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Purpose and Relevance in GRH - Freeport population</a:t>
            </a:r>
            <a:endParaRPr/>
          </a:p>
        </p:txBody>
      </p:sp>
      <p:sp>
        <p:nvSpPr>
          <p:cNvPr id="237" name="Google Shape;237;p33"/>
          <p:cNvSpPr txBox="1">
            <a:spLocks noGrp="1"/>
          </p:cNvSpPr>
          <p:nvPr>
            <p:ph type="body" idx="1"/>
          </p:nvPr>
        </p:nvSpPr>
        <p:spPr>
          <a:xfrm>
            <a:off x="475050" y="1421850"/>
            <a:ext cx="5589900" cy="29796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rgbClr val="262626"/>
              </a:buClr>
              <a:buSzPts val="1800"/>
              <a:buChar char="●"/>
            </a:pPr>
            <a:r>
              <a:rPr lang="en">
                <a:solidFill>
                  <a:srgbClr val="262626"/>
                </a:solidFill>
              </a:rPr>
              <a:t>Offer more individualized, goal focused interventions using Music Therapy, Psychotherapy and Rec Therapy approaches</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Allows for individual’s to recognize, appreciate and evaluate their strengths and abilities</a:t>
            </a:r>
            <a:endParaRPr>
              <a:solidFill>
                <a:srgbClr val="262626"/>
              </a:solidFill>
            </a:endParaRPr>
          </a:p>
          <a:p>
            <a:pPr marL="457200" lvl="0" indent="-342900" algn="l" rtl="0">
              <a:lnSpc>
                <a:spcPct val="150000"/>
              </a:lnSpc>
              <a:spcBef>
                <a:spcPts val="0"/>
              </a:spcBef>
              <a:spcAft>
                <a:spcPts val="0"/>
              </a:spcAft>
              <a:buClr>
                <a:srgbClr val="262626"/>
              </a:buClr>
              <a:buSzPts val="1800"/>
              <a:buChar char="●"/>
            </a:pPr>
            <a:r>
              <a:rPr lang="en">
                <a:solidFill>
                  <a:srgbClr val="262626"/>
                </a:solidFill>
              </a:rPr>
              <a:t>Assists with recovery, and/or acceptance</a:t>
            </a:r>
            <a:endParaRPr>
              <a:solidFill>
                <a:srgbClr val="262626"/>
              </a:solidFill>
            </a:endParaRPr>
          </a:p>
        </p:txBody>
      </p:sp>
      <p:pic>
        <p:nvPicPr>
          <p:cNvPr id="238" name="Google Shape;238;p33"/>
          <p:cNvPicPr preferRelativeResize="0"/>
          <p:nvPr/>
        </p:nvPicPr>
        <p:blipFill>
          <a:blip r:embed="rId3">
            <a:alphaModFix/>
          </a:blip>
          <a:stretch>
            <a:fillRect/>
          </a:stretch>
        </p:blipFill>
        <p:spPr>
          <a:xfrm>
            <a:off x="6064950" y="1776431"/>
            <a:ext cx="2793349" cy="1862243"/>
          </a:xfrm>
          <a:prstGeom prst="rect">
            <a:avLst/>
          </a:prstGeom>
          <a:noFill/>
          <a:ln>
            <a:noFill/>
          </a:ln>
        </p:spPr>
      </p:pic>
      <p:pic>
        <p:nvPicPr>
          <p:cNvPr id="239" name="Google Shape;239;p33"/>
          <p:cNvPicPr preferRelativeResize="0"/>
          <p:nvPr/>
        </p:nvPicPr>
        <p:blipFill>
          <a:blip r:embed="rId4">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fade">
                                      <p:cBhvr>
                                        <p:cTn id="12"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Let’s Think - Activity #1</a:t>
            </a:r>
            <a:endParaRPr/>
          </a:p>
        </p:txBody>
      </p:sp>
      <p:pic>
        <p:nvPicPr>
          <p:cNvPr id="245" name="Google Shape;245;p34"/>
          <p:cNvPicPr preferRelativeResize="0"/>
          <p:nvPr/>
        </p:nvPicPr>
        <p:blipFill>
          <a:blip r:embed="rId3">
            <a:alphaModFix/>
          </a:blip>
          <a:stretch>
            <a:fillRect/>
          </a:stretch>
        </p:blipFill>
        <p:spPr>
          <a:xfrm>
            <a:off x="8181250" y="4541375"/>
            <a:ext cx="770150" cy="476449"/>
          </a:xfrm>
          <a:prstGeom prst="rect">
            <a:avLst/>
          </a:prstGeom>
          <a:noFill/>
          <a:ln>
            <a:noFill/>
          </a:ln>
        </p:spPr>
      </p:pic>
      <p:sp>
        <p:nvSpPr>
          <p:cNvPr id="246" name="Google Shape;246;p34"/>
          <p:cNvSpPr txBox="1">
            <a:spLocks noGrp="1"/>
          </p:cNvSpPr>
          <p:nvPr>
            <p:ph type="body" idx="1"/>
          </p:nvPr>
        </p:nvSpPr>
        <p:spPr>
          <a:xfrm>
            <a:off x="4715125" y="1661088"/>
            <a:ext cx="3282300" cy="20454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2808" b="1">
                <a:solidFill>
                  <a:schemeClr val="accent5"/>
                </a:solidFill>
              </a:rPr>
              <a:t>Listen to this song, and sing-along if you know it!</a:t>
            </a:r>
            <a:endParaRPr sz="2808" b="1">
              <a:solidFill>
                <a:schemeClr val="accent5"/>
              </a:solidFill>
            </a:endParaRPr>
          </a:p>
        </p:txBody>
      </p:sp>
      <p:pic>
        <p:nvPicPr>
          <p:cNvPr id="247" name="Google Shape;247;p34" title="Singing bird | Free SVG"/>
          <p:cNvPicPr preferRelativeResize="0"/>
          <p:nvPr/>
        </p:nvPicPr>
        <p:blipFill>
          <a:blip r:embed="rId4">
            <a:alphaModFix/>
          </a:blip>
          <a:stretch>
            <a:fillRect/>
          </a:stretch>
        </p:blipFill>
        <p:spPr>
          <a:xfrm>
            <a:off x="930513" y="945339"/>
            <a:ext cx="4072474" cy="40724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5222825" y="1446825"/>
            <a:ext cx="3262500" cy="1675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accent6"/>
                </a:solidFill>
              </a:rPr>
              <a:t>Role of Music Therapy in Dementia Care</a:t>
            </a:r>
            <a:endParaRPr>
              <a:solidFill>
                <a:schemeClr val="accent6"/>
              </a:solidFill>
            </a:endParaRPr>
          </a:p>
        </p:txBody>
      </p:sp>
      <p:sp>
        <p:nvSpPr>
          <p:cNvPr id="253" name="Google Shape;253;p35"/>
          <p:cNvSpPr txBox="1">
            <a:spLocks noGrp="1"/>
          </p:cNvSpPr>
          <p:nvPr>
            <p:ph type="subTitle" idx="1"/>
          </p:nvPr>
        </p:nvSpPr>
        <p:spPr>
          <a:xfrm>
            <a:off x="317950" y="411375"/>
            <a:ext cx="4100400" cy="1116900"/>
          </a:xfrm>
          <a:prstGeom prst="rect">
            <a:avLst/>
          </a:prstGeom>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1200"/>
              </a:spcAft>
              <a:buNone/>
            </a:pPr>
            <a:r>
              <a:rPr lang="en" sz="5777" b="1">
                <a:solidFill>
                  <a:srgbClr val="262626"/>
                </a:solidFill>
              </a:rPr>
              <a:t>A holistic approach that relies on individual strengths and needs to positively impact mood, behavior, cognition and mobility. This is achieved by:</a:t>
            </a:r>
            <a:endParaRPr>
              <a:solidFill>
                <a:srgbClr val="262626"/>
              </a:solidFill>
            </a:endParaRPr>
          </a:p>
        </p:txBody>
      </p:sp>
      <p:pic>
        <p:nvPicPr>
          <p:cNvPr id="254" name="Google Shape;254;p35"/>
          <p:cNvPicPr preferRelativeResize="0"/>
          <p:nvPr/>
        </p:nvPicPr>
        <p:blipFill rotWithShape="1">
          <a:blip r:embed="rId3">
            <a:alphaModFix/>
          </a:blip>
          <a:srcRect t="3531" b="3280"/>
          <a:stretch/>
        </p:blipFill>
        <p:spPr>
          <a:xfrm>
            <a:off x="280675" y="1831088"/>
            <a:ext cx="4174951" cy="2847575"/>
          </a:xfrm>
          <a:prstGeom prst="rect">
            <a:avLst/>
          </a:prstGeom>
          <a:noFill/>
          <a:ln>
            <a:noFill/>
          </a:ln>
        </p:spPr>
      </p:pic>
      <p:pic>
        <p:nvPicPr>
          <p:cNvPr id="255" name="Google Shape;255;p35"/>
          <p:cNvPicPr preferRelativeResize="0"/>
          <p:nvPr/>
        </p:nvPicPr>
        <p:blipFill>
          <a:blip r:embed="rId4">
            <a:alphaModFix/>
          </a:blip>
          <a:stretch>
            <a:fillRect/>
          </a:stretch>
        </p:blipFill>
        <p:spPr>
          <a:xfrm>
            <a:off x="8318862" y="4626500"/>
            <a:ext cx="632540" cy="391326"/>
          </a:xfrm>
          <a:prstGeom prst="rect">
            <a:avLst/>
          </a:prstGeom>
          <a:noFill/>
          <a:ln>
            <a:noFill/>
          </a:ln>
        </p:spPr>
      </p:pic>
      <p:sp>
        <p:nvSpPr>
          <p:cNvPr id="256" name="Google Shape;256;p35"/>
          <p:cNvSpPr txBox="1"/>
          <p:nvPr/>
        </p:nvSpPr>
        <p:spPr>
          <a:xfrm>
            <a:off x="317950" y="4749113"/>
            <a:ext cx="4254000" cy="1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i="1"/>
              <a:t>Reference: https://www.instagram.com/p/C7AOBI0Jc5M/?hl=en</a:t>
            </a:r>
            <a:endParaRPr b="1" i="1">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4"/>
                                        </p:tgtEl>
                                        <p:attrNameLst>
                                          <p:attrName>style.visibility</p:attrName>
                                        </p:attrNameLst>
                                      </p:cBhvr>
                                      <p:to>
                                        <p:strVal val="visible"/>
                                      </p:to>
                                    </p:set>
                                    <p:animEffect transition="in" filter="fade">
                                      <p:cBhvr>
                                        <p:cTn id="16"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Why it works - Music &amp; The Brain</a:t>
            </a:r>
            <a:endParaRPr/>
          </a:p>
        </p:txBody>
      </p:sp>
      <p:sp>
        <p:nvSpPr>
          <p:cNvPr id="262" name="Google Shape;262;p36"/>
          <p:cNvSpPr/>
          <p:nvPr/>
        </p:nvSpPr>
        <p:spPr>
          <a:xfrm>
            <a:off x="3305550" y="2702600"/>
            <a:ext cx="2678700" cy="18240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5000"/>
              </a:lnSpc>
              <a:spcBef>
                <a:spcPts val="0"/>
              </a:spcBef>
              <a:spcAft>
                <a:spcPts val="1200"/>
              </a:spcAft>
              <a:buNone/>
            </a:pPr>
            <a:r>
              <a:rPr lang="en" sz="1500" b="1">
                <a:solidFill>
                  <a:schemeClr val="lt1"/>
                </a:solidFill>
                <a:latin typeface="Open Sans"/>
                <a:ea typeface="Open Sans"/>
                <a:cs typeface="Open Sans"/>
                <a:sym typeface="Open Sans"/>
              </a:rPr>
              <a:t>2. Activates the brain’s reward system and releases dopamine, a neurotransmitter that may help reduce age-related cognitive and motor decline</a:t>
            </a:r>
            <a:endParaRPr sz="1200" b="1">
              <a:solidFill>
                <a:schemeClr val="lt1"/>
              </a:solidFill>
              <a:latin typeface="Open Sans"/>
              <a:ea typeface="Open Sans"/>
              <a:cs typeface="Open Sans"/>
              <a:sym typeface="Open Sans"/>
            </a:endParaRPr>
          </a:p>
        </p:txBody>
      </p:sp>
      <p:sp>
        <p:nvSpPr>
          <p:cNvPr id="263" name="Google Shape;263;p36"/>
          <p:cNvSpPr/>
          <p:nvPr/>
        </p:nvSpPr>
        <p:spPr>
          <a:xfrm>
            <a:off x="6065275" y="2702600"/>
            <a:ext cx="2678700" cy="18240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5000"/>
              </a:lnSpc>
              <a:spcBef>
                <a:spcPts val="0"/>
              </a:spcBef>
              <a:spcAft>
                <a:spcPts val="1200"/>
              </a:spcAft>
              <a:buNone/>
            </a:pPr>
            <a:r>
              <a:rPr lang="en" sz="1500">
                <a:solidFill>
                  <a:schemeClr val="lt1"/>
                </a:solidFill>
                <a:latin typeface="Open Sans"/>
                <a:ea typeface="Open Sans"/>
                <a:cs typeface="Open Sans"/>
                <a:sym typeface="Open Sans"/>
              </a:rPr>
              <a:t>3. </a:t>
            </a:r>
            <a:r>
              <a:rPr lang="en" sz="1500" b="1">
                <a:solidFill>
                  <a:schemeClr val="lt1"/>
                </a:solidFill>
                <a:latin typeface="Open Sans"/>
                <a:ea typeface="Open Sans"/>
                <a:cs typeface="Open Sans"/>
                <a:sym typeface="Open Sans"/>
              </a:rPr>
              <a:t>Reduce stress and help regulate the immune system</a:t>
            </a:r>
            <a:r>
              <a:rPr lang="en" sz="1500">
                <a:solidFill>
                  <a:schemeClr val="lt1"/>
                </a:solidFill>
                <a:latin typeface="Open Sans"/>
                <a:ea typeface="Open Sans"/>
                <a:cs typeface="Open Sans"/>
                <a:sym typeface="Open Sans"/>
              </a:rPr>
              <a:t>, which may reduce the rate of neurodegeneration in Dementia</a:t>
            </a:r>
            <a:endParaRPr sz="1200">
              <a:solidFill>
                <a:schemeClr val="lt1"/>
              </a:solidFill>
              <a:latin typeface="Open Sans"/>
              <a:ea typeface="Open Sans"/>
              <a:cs typeface="Open Sans"/>
              <a:sym typeface="Open Sans"/>
            </a:endParaRPr>
          </a:p>
        </p:txBody>
      </p:sp>
      <p:sp>
        <p:nvSpPr>
          <p:cNvPr id="264" name="Google Shape;264;p36"/>
          <p:cNvSpPr/>
          <p:nvPr/>
        </p:nvSpPr>
        <p:spPr>
          <a:xfrm>
            <a:off x="444425" y="2702600"/>
            <a:ext cx="2780100" cy="19239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5000"/>
              </a:lnSpc>
              <a:spcBef>
                <a:spcPts val="0"/>
              </a:spcBef>
              <a:spcAft>
                <a:spcPts val="1200"/>
              </a:spcAft>
              <a:buNone/>
            </a:pPr>
            <a:r>
              <a:rPr lang="en" sz="1500" b="1">
                <a:solidFill>
                  <a:schemeClr val="lt1"/>
                </a:solidFill>
                <a:latin typeface="Open Sans"/>
                <a:ea typeface="Open Sans"/>
                <a:cs typeface="Open Sans"/>
                <a:sym typeface="Open Sans"/>
              </a:rPr>
              <a:t>1. Trigger emotions and promote the creation of new neurons in the brain and help improve memory and mood </a:t>
            </a:r>
            <a:r>
              <a:rPr lang="en" sz="1500">
                <a:solidFill>
                  <a:schemeClr val="lt1"/>
                </a:solidFill>
                <a:latin typeface="Open Sans"/>
                <a:ea typeface="Open Sans"/>
                <a:cs typeface="Open Sans"/>
                <a:sym typeface="Open Sans"/>
              </a:rPr>
              <a:t>in people living with Dementia</a:t>
            </a:r>
            <a:endParaRPr sz="1200">
              <a:solidFill>
                <a:schemeClr val="lt1"/>
              </a:solidFill>
              <a:latin typeface="Open Sans"/>
              <a:ea typeface="Open Sans"/>
              <a:cs typeface="Open Sans"/>
              <a:sym typeface="Open Sans"/>
            </a:endParaRPr>
          </a:p>
        </p:txBody>
      </p:sp>
      <p:sp>
        <p:nvSpPr>
          <p:cNvPr id="265" name="Google Shape;265;p36"/>
          <p:cNvSpPr/>
          <p:nvPr/>
        </p:nvSpPr>
        <p:spPr>
          <a:xfrm>
            <a:off x="2604900" y="1319075"/>
            <a:ext cx="3934200" cy="5820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latin typeface="PT Sans Narrow"/>
                <a:ea typeface="PT Sans Narrow"/>
                <a:cs typeface="PT Sans Narrow"/>
                <a:sym typeface="PT Sans Narrow"/>
              </a:rPr>
              <a:t>Benefits of Music Therapy</a:t>
            </a:r>
            <a:endParaRPr sz="2000" b="1">
              <a:solidFill>
                <a:schemeClr val="lt1"/>
              </a:solidFill>
              <a:latin typeface="PT Sans Narrow"/>
              <a:ea typeface="PT Sans Narrow"/>
              <a:cs typeface="PT Sans Narrow"/>
              <a:sym typeface="PT Sans Narrow"/>
            </a:endParaRPr>
          </a:p>
        </p:txBody>
      </p:sp>
      <p:sp>
        <p:nvSpPr>
          <p:cNvPr id="266" name="Google Shape;266;p36"/>
          <p:cNvSpPr/>
          <p:nvPr/>
        </p:nvSpPr>
        <p:spPr>
          <a:xfrm rot="5400000">
            <a:off x="6925950" y="1656525"/>
            <a:ext cx="837900" cy="814500"/>
          </a:xfrm>
          <a:prstGeom prst="bentArrow">
            <a:avLst>
              <a:gd name="adj1" fmla="val 25000"/>
              <a:gd name="adj2" fmla="val 25000"/>
              <a:gd name="adj3" fmla="val 25000"/>
              <a:gd name="adj4" fmla="val 4375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67" name="Google Shape;267;p36"/>
          <p:cNvSpPr/>
          <p:nvPr/>
        </p:nvSpPr>
        <p:spPr>
          <a:xfrm rot="-5400000" flipH="1">
            <a:off x="1380154" y="1656532"/>
            <a:ext cx="837900" cy="814500"/>
          </a:xfrm>
          <a:prstGeom prst="bentArrow">
            <a:avLst>
              <a:gd name="adj1" fmla="val 25000"/>
              <a:gd name="adj2" fmla="val 25000"/>
              <a:gd name="adj3" fmla="val 25000"/>
              <a:gd name="adj4" fmla="val 4375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68" name="Google Shape;268;p36"/>
          <p:cNvSpPr/>
          <p:nvPr/>
        </p:nvSpPr>
        <p:spPr>
          <a:xfrm>
            <a:off x="4448700" y="2076400"/>
            <a:ext cx="392400" cy="582000"/>
          </a:xfrm>
          <a:prstGeom prst="down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269" name="Google Shape;269;p36"/>
          <p:cNvPicPr preferRelativeResize="0"/>
          <p:nvPr/>
        </p:nvPicPr>
        <p:blipFill>
          <a:blip r:embed="rId3">
            <a:alphaModFix/>
          </a:blip>
          <a:stretch>
            <a:fillRect/>
          </a:stretch>
        </p:blipFill>
        <p:spPr>
          <a:xfrm>
            <a:off x="8318862" y="4626500"/>
            <a:ext cx="632540" cy="3913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gtEl>
                                        <p:attrNameLst>
                                          <p:attrName>style.visibility</p:attrName>
                                        </p:attrNameLst>
                                      </p:cBhvr>
                                      <p:to>
                                        <p:strVal val="visible"/>
                                      </p:to>
                                    </p:set>
                                    <p:animEffect transition="in" filter="fade">
                                      <p:cBhvr>
                                        <p:cTn id="12" dur="1000"/>
                                        <p:tgtEl>
                                          <p:spTgt spid="26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8"/>
                                        </p:tgtEl>
                                        <p:attrNameLst>
                                          <p:attrName>style.visibility</p:attrName>
                                        </p:attrNameLst>
                                      </p:cBhvr>
                                      <p:to>
                                        <p:strVal val="visible"/>
                                      </p:to>
                                    </p:set>
                                    <p:animEffect transition="in" filter="fade">
                                      <p:cBhvr>
                                        <p:cTn id="21" dur="1000"/>
                                        <p:tgtEl>
                                          <p:spTgt spid="26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6"/>
                                        </p:tgtEl>
                                        <p:attrNameLst>
                                          <p:attrName>style.visibility</p:attrName>
                                        </p:attrNameLst>
                                      </p:cBhvr>
                                      <p:to>
                                        <p:strVal val="visible"/>
                                      </p:to>
                                    </p:set>
                                    <p:animEffect transition="in" filter="fade">
                                      <p:cBhvr>
                                        <p:cTn id="30" dur="1000"/>
                                        <p:tgtEl>
                                          <p:spTgt spid="26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Recreation Therapy &amp; Music Therapy In Dementia Care</a:t>
            </a:r>
            <a:endParaRPr/>
          </a:p>
        </p:txBody>
      </p:sp>
      <p:sp>
        <p:nvSpPr>
          <p:cNvPr id="275" name="Google Shape;275;p3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262626"/>
                </a:solidFill>
              </a:rPr>
              <a:t>Units include:</a:t>
            </a:r>
            <a:endParaRPr>
              <a:solidFill>
                <a:srgbClr val="262626"/>
              </a:solidFill>
            </a:endParaRPr>
          </a:p>
          <a:p>
            <a:pPr marL="457200" lvl="0" indent="-342900" algn="l" rtl="0">
              <a:spcBef>
                <a:spcPts val="1200"/>
              </a:spcBef>
              <a:spcAft>
                <a:spcPts val="0"/>
              </a:spcAft>
              <a:buClr>
                <a:srgbClr val="262626"/>
              </a:buClr>
              <a:buSzPts val="1800"/>
              <a:buChar char="●"/>
            </a:pPr>
            <a:r>
              <a:rPr lang="en" b="1">
                <a:solidFill>
                  <a:srgbClr val="262626"/>
                </a:solidFill>
              </a:rPr>
              <a:t>Neurobehavioural Unit/Geriatric Assessment Unit (NBU/GAU)</a:t>
            </a:r>
            <a:endParaRPr b="1">
              <a:solidFill>
                <a:srgbClr val="262626"/>
              </a:solidFill>
            </a:endParaRPr>
          </a:p>
          <a:p>
            <a:pPr marL="457200" lvl="0" indent="-342900" algn="l" rtl="0">
              <a:spcBef>
                <a:spcPts val="0"/>
              </a:spcBef>
              <a:spcAft>
                <a:spcPts val="0"/>
              </a:spcAft>
              <a:buClr>
                <a:srgbClr val="262626"/>
              </a:buClr>
              <a:buSzPts val="1800"/>
              <a:buChar char="●"/>
            </a:pPr>
            <a:r>
              <a:rPr lang="en" b="1">
                <a:solidFill>
                  <a:srgbClr val="262626"/>
                </a:solidFill>
              </a:rPr>
              <a:t>Transitional Care Unit (TCU) - Alternative Level of Care</a:t>
            </a:r>
            <a:endParaRPr b="1">
              <a:solidFill>
                <a:srgbClr val="262626"/>
              </a:solidFill>
            </a:endParaRPr>
          </a:p>
          <a:p>
            <a:pPr marL="457200" lvl="0" indent="-342900" algn="l" rtl="0">
              <a:spcBef>
                <a:spcPts val="0"/>
              </a:spcBef>
              <a:spcAft>
                <a:spcPts val="0"/>
              </a:spcAft>
              <a:buClr>
                <a:srgbClr val="262626"/>
              </a:buClr>
              <a:buSzPts val="1800"/>
              <a:buChar char="●"/>
            </a:pPr>
            <a:r>
              <a:rPr lang="en" b="1">
                <a:solidFill>
                  <a:srgbClr val="262626"/>
                </a:solidFill>
              </a:rPr>
              <a:t>Complex Continuing Care (CCC) Unit</a:t>
            </a:r>
            <a:endParaRPr b="1">
              <a:solidFill>
                <a:srgbClr val="262626"/>
              </a:solidFill>
            </a:endParaRPr>
          </a:p>
          <a:p>
            <a:pPr marL="0" lvl="0" indent="0" algn="l" rtl="0">
              <a:spcBef>
                <a:spcPts val="1200"/>
              </a:spcBef>
              <a:spcAft>
                <a:spcPts val="1200"/>
              </a:spcAft>
              <a:buNone/>
            </a:pPr>
            <a:r>
              <a:rPr lang="en">
                <a:solidFill>
                  <a:srgbClr val="262626"/>
                </a:solidFill>
              </a:rPr>
              <a:t>Targets:</a:t>
            </a:r>
            <a:endParaRPr/>
          </a:p>
        </p:txBody>
      </p:sp>
      <p:sp>
        <p:nvSpPr>
          <p:cNvPr id="276" name="Google Shape;276;p37"/>
          <p:cNvSpPr txBox="1"/>
          <p:nvPr/>
        </p:nvSpPr>
        <p:spPr>
          <a:xfrm>
            <a:off x="-3311075" y="445025"/>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endParaRPr/>
          </a:p>
        </p:txBody>
      </p:sp>
      <p:graphicFrame>
        <p:nvGraphicFramePr>
          <p:cNvPr id="277" name="Google Shape;277;p37"/>
          <p:cNvGraphicFramePr/>
          <p:nvPr/>
        </p:nvGraphicFramePr>
        <p:xfrm>
          <a:off x="938250" y="3341425"/>
          <a:ext cx="7298625" cy="1083600"/>
        </p:xfrm>
        <a:graphic>
          <a:graphicData uri="http://schemas.openxmlformats.org/drawingml/2006/table">
            <a:tbl>
              <a:tblPr>
                <a:noFill/>
                <a:tableStyleId>{803BBA4B-A8D1-4C21-A567-E5FD663E0D22}</a:tableStyleId>
              </a:tblPr>
              <a:tblGrid>
                <a:gridCol w="3637675">
                  <a:extLst>
                    <a:ext uri="{9D8B030D-6E8A-4147-A177-3AD203B41FA5}">
                      <a16:colId xmlns:a16="http://schemas.microsoft.com/office/drawing/2014/main" val="20000"/>
                    </a:ext>
                  </a:extLst>
                </a:gridCol>
                <a:gridCol w="3660950">
                  <a:extLst>
                    <a:ext uri="{9D8B030D-6E8A-4147-A177-3AD203B41FA5}">
                      <a16:colId xmlns:a16="http://schemas.microsoft.com/office/drawing/2014/main" val="20001"/>
                    </a:ext>
                  </a:extLst>
                </a:gridCol>
              </a:tblGrid>
              <a:tr h="1083600">
                <a:tc>
                  <a:txBody>
                    <a:bodyPr/>
                    <a:lstStyle/>
                    <a:p>
                      <a:pPr marL="457200" marR="0" lvl="0" indent="-342900" algn="l" rtl="0">
                        <a:lnSpc>
                          <a:spcPct val="115000"/>
                        </a:lnSpc>
                        <a:spcBef>
                          <a:spcPts val="0"/>
                        </a:spcBef>
                        <a:spcAft>
                          <a:spcPts val="0"/>
                        </a:spcAft>
                        <a:buClr>
                          <a:srgbClr val="262626"/>
                        </a:buClr>
                        <a:buSzPts val="1800"/>
                        <a:buFont typeface="Open Sans"/>
                        <a:buChar char="●"/>
                      </a:pPr>
                      <a:r>
                        <a:rPr lang="en" sz="1800">
                          <a:solidFill>
                            <a:srgbClr val="262626"/>
                          </a:solidFill>
                          <a:latin typeface="Open Sans"/>
                          <a:ea typeface="Open Sans"/>
                          <a:cs typeface="Open Sans"/>
                          <a:sym typeface="Open Sans"/>
                        </a:rPr>
                        <a:t>Behavioural management</a:t>
                      </a:r>
                      <a:endParaRPr sz="1800">
                        <a:solidFill>
                          <a:srgbClr val="262626"/>
                        </a:solidFill>
                        <a:latin typeface="Open Sans"/>
                        <a:ea typeface="Open Sans"/>
                        <a:cs typeface="Open Sans"/>
                        <a:sym typeface="Open Sans"/>
                      </a:endParaRPr>
                    </a:p>
                    <a:p>
                      <a:pPr marL="457200" lvl="0" indent="-342900" algn="l" rtl="0">
                        <a:spcBef>
                          <a:spcPts val="0"/>
                        </a:spcBef>
                        <a:spcAft>
                          <a:spcPts val="0"/>
                        </a:spcAft>
                        <a:buClr>
                          <a:srgbClr val="262626"/>
                        </a:buClr>
                        <a:buSzPts val="1800"/>
                        <a:buFont typeface="Open Sans"/>
                        <a:buChar char="●"/>
                      </a:pPr>
                      <a:r>
                        <a:rPr lang="en" sz="1800">
                          <a:solidFill>
                            <a:srgbClr val="262626"/>
                          </a:solidFill>
                          <a:latin typeface="Open Sans"/>
                          <a:ea typeface="Open Sans"/>
                          <a:cs typeface="Open Sans"/>
                          <a:sym typeface="Open Sans"/>
                        </a:rPr>
                        <a:t>Reminiscence</a:t>
                      </a:r>
                      <a:endParaRPr sz="1800">
                        <a:solidFill>
                          <a:srgbClr val="262626"/>
                        </a:solidFill>
                        <a:latin typeface="Open Sans"/>
                        <a:ea typeface="Open Sans"/>
                        <a:cs typeface="Open Sans"/>
                        <a:sym typeface="Open Sans"/>
                      </a:endParaRPr>
                    </a:p>
                    <a:p>
                      <a:pPr marL="457200" lvl="0" indent="-342900" algn="l" rtl="0">
                        <a:spcBef>
                          <a:spcPts val="0"/>
                        </a:spcBef>
                        <a:spcAft>
                          <a:spcPts val="0"/>
                        </a:spcAft>
                        <a:buClr>
                          <a:srgbClr val="262626"/>
                        </a:buClr>
                        <a:buSzPts val="1800"/>
                        <a:buFont typeface="Open Sans"/>
                        <a:buChar char="●"/>
                      </a:pPr>
                      <a:r>
                        <a:rPr lang="en" sz="1800">
                          <a:solidFill>
                            <a:srgbClr val="262626"/>
                          </a:solidFill>
                          <a:latin typeface="Open Sans"/>
                          <a:ea typeface="Open Sans"/>
                          <a:cs typeface="Open Sans"/>
                          <a:sym typeface="Open Sans"/>
                        </a:rPr>
                        <a:t>Delirium prevention</a:t>
                      </a:r>
                      <a:endParaRPr sz="1800">
                        <a:solidFill>
                          <a:srgbClr val="262626"/>
                        </a:solidFill>
                        <a:latin typeface="Open Sans"/>
                        <a:ea typeface="Open Sans"/>
                        <a:cs typeface="Open Sans"/>
                        <a:sym typeface="Open Sans"/>
                      </a:endParaRPr>
                    </a:p>
                  </a:txBody>
                  <a:tcPr marL="91425" marR="91425" marT="91425" marB="91425" anchor="ctr">
                    <a:lnL w="76200" cap="flat" cmpd="sng">
                      <a:solidFill>
                        <a:schemeClr val="accent5"/>
                      </a:solidFill>
                      <a:prstDash val="solid"/>
                      <a:round/>
                      <a:headEnd type="none" w="sm" len="sm"/>
                      <a:tailEnd type="none" w="sm" len="sm"/>
                    </a:lnL>
                    <a:lnR w="76200" cap="flat" cmpd="sng">
                      <a:solidFill>
                        <a:schemeClr val="accent5"/>
                      </a:solidFill>
                      <a:prstDash val="solid"/>
                      <a:round/>
                      <a:headEnd type="none" w="sm" len="sm"/>
                      <a:tailEnd type="none" w="sm" len="sm"/>
                    </a:lnR>
                    <a:lnT w="76200" cap="flat" cmpd="sng">
                      <a:solidFill>
                        <a:schemeClr val="accent5"/>
                      </a:solidFill>
                      <a:prstDash val="solid"/>
                      <a:round/>
                      <a:headEnd type="none" w="sm" len="sm"/>
                      <a:tailEnd type="none" w="sm" len="sm"/>
                    </a:lnT>
                    <a:lnB w="76200" cap="flat" cmpd="sng">
                      <a:solidFill>
                        <a:schemeClr val="accent5"/>
                      </a:solidFill>
                      <a:prstDash val="solid"/>
                      <a:round/>
                      <a:headEnd type="none" w="sm" len="sm"/>
                      <a:tailEnd type="none" w="sm" len="sm"/>
                    </a:lnB>
                  </a:tcPr>
                </a:tc>
                <a:tc>
                  <a:txBody>
                    <a:bodyPr/>
                    <a:lstStyle/>
                    <a:p>
                      <a:pPr marL="457200" marR="0" lvl="0" indent="-342900" algn="l" rtl="0">
                        <a:lnSpc>
                          <a:spcPct val="115000"/>
                        </a:lnSpc>
                        <a:spcBef>
                          <a:spcPts val="0"/>
                        </a:spcBef>
                        <a:spcAft>
                          <a:spcPts val="0"/>
                        </a:spcAft>
                        <a:buClr>
                          <a:srgbClr val="262626"/>
                        </a:buClr>
                        <a:buSzPts val="1800"/>
                        <a:buFont typeface="Open Sans"/>
                        <a:buChar char="●"/>
                      </a:pPr>
                      <a:r>
                        <a:rPr lang="en" sz="1800">
                          <a:solidFill>
                            <a:srgbClr val="262626"/>
                          </a:solidFill>
                          <a:latin typeface="Open Sans"/>
                          <a:ea typeface="Open Sans"/>
                          <a:cs typeface="Open Sans"/>
                          <a:sym typeface="Open Sans"/>
                        </a:rPr>
                        <a:t>Movement &amp; activation</a:t>
                      </a:r>
                      <a:endParaRPr sz="1800">
                        <a:solidFill>
                          <a:srgbClr val="262626"/>
                        </a:solidFill>
                        <a:latin typeface="Open Sans"/>
                        <a:ea typeface="Open Sans"/>
                        <a:cs typeface="Open Sans"/>
                        <a:sym typeface="Open Sans"/>
                      </a:endParaRPr>
                    </a:p>
                    <a:p>
                      <a:pPr marL="457200" lvl="0" indent="-342900" algn="l" rtl="0">
                        <a:spcBef>
                          <a:spcPts val="0"/>
                        </a:spcBef>
                        <a:spcAft>
                          <a:spcPts val="0"/>
                        </a:spcAft>
                        <a:buClr>
                          <a:srgbClr val="262626"/>
                        </a:buClr>
                        <a:buSzPts val="1800"/>
                        <a:buFont typeface="Open Sans"/>
                        <a:buChar char="●"/>
                      </a:pPr>
                      <a:r>
                        <a:rPr lang="en" sz="1800">
                          <a:solidFill>
                            <a:srgbClr val="262626"/>
                          </a:solidFill>
                          <a:latin typeface="Open Sans"/>
                          <a:ea typeface="Open Sans"/>
                          <a:cs typeface="Open Sans"/>
                          <a:sym typeface="Open Sans"/>
                        </a:rPr>
                        <a:t>Socialization</a:t>
                      </a:r>
                      <a:endParaRPr sz="1800">
                        <a:solidFill>
                          <a:srgbClr val="262626"/>
                        </a:solidFill>
                        <a:latin typeface="Open Sans"/>
                        <a:ea typeface="Open Sans"/>
                        <a:cs typeface="Open Sans"/>
                        <a:sym typeface="Open Sans"/>
                      </a:endParaRPr>
                    </a:p>
                    <a:p>
                      <a:pPr marL="457200" lvl="0" indent="-342900" algn="l" rtl="0">
                        <a:spcBef>
                          <a:spcPts val="0"/>
                        </a:spcBef>
                        <a:spcAft>
                          <a:spcPts val="0"/>
                        </a:spcAft>
                        <a:buClr>
                          <a:srgbClr val="262626"/>
                        </a:buClr>
                        <a:buSzPts val="1800"/>
                        <a:buFont typeface="Open Sans"/>
                        <a:buChar char="●"/>
                      </a:pPr>
                      <a:r>
                        <a:rPr lang="en" sz="1800">
                          <a:solidFill>
                            <a:srgbClr val="262626"/>
                          </a:solidFill>
                          <a:latin typeface="Open Sans"/>
                          <a:ea typeface="Open Sans"/>
                          <a:cs typeface="Open Sans"/>
                          <a:sym typeface="Open Sans"/>
                        </a:rPr>
                        <a:t>Meaningful engagement</a:t>
                      </a:r>
                      <a:endParaRPr sz="1800">
                        <a:solidFill>
                          <a:srgbClr val="262626"/>
                        </a:solidFill>
                        <a:latin typeface="Open Sans"/>
                        <a:ea typeface="Open Sans"/>
                        <a:cs typeface="Open Sans"/>
                        <a:sym typeface="Open Sans"/>
                      </a:endParaRPr>
                    </a:p>
                  </a:txBody>
                  <a:tcPr marL="91425" marR="91425" marT="91425" marB="91425" anchor="ctr">
                    <a:lnL w="76200" cap="flat" cmpd="sng">
                      <a:solidFill>
                        <a:schemeClr val="accent5"/>
                      </a:solidFill>
                      <a:prstDash val="solid"/>
                      <a:round/>
                      <a:headEnd type="none" w="sm" len="sm"/>
                      <a:tailEnd type="none" w="sm" len="sm"/>
                    </a:lnL>
                    <a:lnR w="76200" cap="flat" cmpd="sng">
                      <a:solidFill>
                        <a:schemeClr val="accent5"/>
                      </a:solidFill>
                      <a:prstDash val="solid"/>
                      <a:round/>
                      <a:headEnd type="none" w="sm" len="sm"/>
                      <a:tailEnd type="none" w="sm" len="sm"/>
                    </a:lnR>
                    <a:lnT w="76200" cap="flat" cmpd="sng">
                      <a:solidFill>
                        <a:schemeClr val="accent5"/>
                      </a:solidFill>
                      <a:prstDash val="solid"/>
                      <a:round/>
                      <a:headEnd type="none" w="sm" len="sm"/>
                      <a:tailEnd type="none" w="sm" len="sm"/>
                    </a:lnT>
                    <a:lnB w="76200"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78" name="Google Shape;278;p37"/>
          <p:cNvPicPr preferRelativeResize="0"/>
          <p:nvPr/>
        </p:nvPicPr>
        <p:blipFill>
          <a:blip r:embed="rId3">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fade">
                                      <p:cBhvr>
                                        <p:cTn id="7" dur="1000"/>
                                        <p:tgtEl>
                                          <p:spTgt spid="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xEl>
                                              <p:pRg st="1" end="1"/>
                                            </p:txEl>
                                          </p:spTgt>
                                        </p:tgtEl>
                                        <p:attrNameLst>
                                          <p:attrName>style.visibility</p:attrName>
                                        </p:attrNameLst>
                                      </p:cBhvr>
                                      <p:to>
                                        <p:strVal val="visible"/>
                                      </p:to>
                                    </p:set>
                                    <p:animEffect transition="in" filter="fade">
                                      <p:cBhvr>
                                        <p:cTn id="12" dur="1000"/>
                                        <p:tgtEl>
                                          <p:spTgt spid="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xEl>
                                              <p:pRg st="2" end="2"/>
                                            </p:txEl>
                                          </p:spTgt>
                                        </p:tgtEl>
                                        <p:attrNameLst>
                                          <p:attrName>style.visibility</p:attrName>
                                        </p:attrNameLst>
                                      </p:cBhvr>
                                      <p:to>
                                        <p:strVal val="visible"/>
                                      </p:to>
                                    </p:set>
                                    <p:animEffect transition="in" filter="fade">
                                      <p:cBhvr>
                                        <p:cTn id="17" dur="1000"/>
                                        <p:tgtEl>
                                          <p:spTgt spid="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xEl>
                                              <p:pRg st="3" end="3"/>
                                            </p:txEl>
                                          </p:spTgt>
                                        </p:tgtEl>
                                        <p:attrNameLst>
                                          <p:attrName>style.visibility</p:attrName>
                                        </p:attrNameLst>
                                      </p:cBhvr>
                                      <p:to>
                                        <p:strVal val="visible"/>
                                      </p:to>
                                    </p:set>
                                    <p:animEffect transition="in" filter="fade">
                                      <p:cBhvr>
                                        <p:cTn id="22" dur="1000"/>
                                        <p:tgtEl>
                                          <p:spTgt spid="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5">
                                            <p:txEl>
                                              <p:pRg st="4" end="4"/>
                                            </p:txEl>
                                          </p:spTgt>
                                        </p:tgtEl>
                                        <p:attrNameLst>
                                          <p:attrName>style.visibility</p:attrName>
                                        </p:attrNameLst>
                                      </p:cBhvr>
                                      <p:to>
                                        <p:strVal val="visible"/>
                                      </p:to>
                                    </p:set>
                                    <p:animEffect transition="in" filter="fade">
                                      <p:cBhvr>
                                        <p:cTn id="27" dur="1000"/>
                                        <p:tgtEl>
                                          <p:spTgt spid="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7"/>
                                        </p:tgtEl>
                                        <p:attrNameLst>
                                          <p:attrName>style.visibility</p:attrName>
                                        </p:attrNameLst>
                                      </p:cBhvr>
                                      <p:to>
                                        <p:strVal val="visible"/>
                                      </p:to>
                                    </p:set>
                                    <p:animEffect transition="in" filter="fade">
                                      <p:cBhvr>
                                        <p:cTn id="32"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230725" y="232325"/>
            <a:ext cx="85206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940"/>
              <a:t>Music Therapy &amp; Recreation Therapy Programs @ Freeport</a:t>
            </a:r>
            <a:endParaRPr sz="2940"/>
          </a:p>
        </p:txBody>
      </p:sp>
      <p:sp>
        <p:nvSpPr>
          <p:cNvPr id="284" name="Google Shape;284;p38"/>
          <p:cNvSpPr/>
          <p:nvPr/>
        </p:nvSpPr>
        <p:spPr>
          <a:xfrm>
            <a:off x="749800" y="1328400"/>
            <a:ext cx="1450200" cy="1347300"/>
          </a:xfrm>
          <a:prstGeom prst="ellipse">
            <a:avLst/>
          </a:prstGeom>
          <a:solidFill>
            <a:schemeClr val="accent2"/>
          </a:solidFill>
          <a:ln w="28575" cap="flat" cmpd="sng">
            <a:solidFill>
              <a:srgbClr val="00253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PT Sans Narrow"/>
                <a:ea typeface="PT Sans Narrow"/>
                <a:cs typeface="PT Sans Narrow"/>
                <a:sym typeface="PT Sans Narrow"/>
              </a:rPr>
              <a:t>GAU/NBU</a:t>
            </a:r>
            <a:endParaRPr sz="1900" b="1">
              <a:solidFill>
                <a:schemeClr val="lt1"/>
              </a:solidFill>
              <a:latin typeface="PT Sans Narrow"/>
              <a:ea typeface="PT Sans Narrow"/>
              <a:cs typeface="PT Sans Narrow"/>
              <a:sym typeface="PT Sans Narrow"/>
            </a:endParaRPr>
          </a:p>
        </p:txBody>
      </p:sp>
      <p:sp>
        <p:nvSpPr>
          <p:cNvPr id="285" name="Google Shape;285;p38"/>
          <p:cNvSpPr/>
          <p:nvPr/>
        </p:nvSpPr>
        <p:spPr>
          <a:xfrm>
            <a:off x="3718013" y="990525"/>
            <a:ext cx="1450200" cy="1347300"/>
          </a:xfrm>
          <a:prstGeom prst="ellipse">
            <a:avLst/>
          </a:prstGeom>
          <a:solidFill>
            <a:schemeClr val="accent2"/>
          </a:solidFill>
          <a:ln w="28575" cap="flat" cmpd="sng">
            <a:solidFill>
              <a:srgbClr val="2125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PT Sans Narrow"/>
                <a:ea typeface="PT Sans Narrow"/>
                <a:cs typeface="PT Sans Narrow"/>
                <a:sym typeface="PT Sans Narrow"/>
              </a:rPr>
              <a:t>TCU</a:t>
            </a:r>
            <a:endParaRPr sz="1900" b="1">
              <a:solidFill>
                <a:schemeClr val="lt1"/>
              </a:solidFill>
              <a:latin typeface="PT Sans Narrow"/>
              <a:ea typeface="PT Sans Narrow"/>
              <a:cs typeface="PT Sans Narrow"/>
              <a:sym typeface="PT Sans Narrow"/>
            </a:endParaRPr>
          </a:p>
        </p:txBody>
      </p:sp>
      <p:sp>
        <p:nvSpPr>
          <p:cNvPr id="286" name="Google Shape;286;p38"/>
          <p:cNvSpPr/>
          <p:nvPr/>
        </p:nvSpPr>
        <p:spPr>
          <a:xfrm>
            <a:off x="6784500" y="1224450"/>
            <a:ext cx="1450200" cy="1347300"/>
          </a:xfrm>
          <a:prstGeom prst="ellipse">
            <a:avLst/>
          </a:prstGeom>
          <a:solidFill>
            <a:schemeClr val="accent2"/>
          </a:solidFill>
          <a:ln w="28575" cap="flat" cmpd="sng">
            <a:solidFill>
              <a:srgbClr val="2125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PT Sans Narrow"/>
                <a:ea typeface="PT Sans Narrow"/>
                <a:cs typeface="PT Sans Narrow"/>
                <a:sym typeface="PT Sans Narrow"/>
              </a:rPr>
              <a:t>CCC</a:t>
            </a:r>
            <a:endParaRPr sz="1900" b="1">
              <a:solidFill>
                <a:schemeClr val="lt1"/>
              </a:solidFill>
              <a:latin typeface="PT Sans Narrow"/>
              <a:ea typeface="PT Sans Narrow"/>
              <a:cs typeface="PT Sans Narrow"/>
              <a:sym typeface="PT Sans Narrow"/>
            </a:endParaRPr>
          </a:p>
        </p:txBody>
      </p:sp>
      <p:sp>
        <p:nvSpPr>
          <p:cNvPr id="287" name="Google Shape;287;p38"/>
          <p:cNvSpPr/>
          <p:nvPr/>
        </p:nvSpPr>
        <p:spPr>
          <a:xfrm>
            <a:off x="1326100" y="2776050"/>
            <a:ext cx="297600" cy="707400"/>
          </a:xfrm>
          <a:prstGeom prst="down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88" name="Google Shape;288;p38"/>
          <p:cNvSpPr/>
          <p:nvPr/>
        </p:nvSpPr>
        <p:spPr>
          <a:xfrm>
            <a:off x="4294325" y="2441375"/>
            <a:ext cx="297600" cy="649500"/>
          </a:xfrm>
          <a:prstGeom prst="down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89" name="Google Shape;289;p38"/>
          <p:cNvSpPr/>
          <p:nvPr/>
        </p:nvSpPr>
        <p:spPr>
          <a:xfrm>
            <a:off x="185675" y="3617600"/>
            <a:ext cx="2693700" cy="899100"/>
          </a:xfrm>
          <a:prstGeom prst="rect">
            <a:avLst/>
          </a:prstGeom>
          <a:solidFill>
            <a:schemeClr val="accent3"/>
          </a:solidFill>
          <a:ln w="28575" cap="flat" cmpd="sng">
            <a:solidFill>
              <a:srgbClr val="2125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lt1"/>
                </a:solidFill>
                <a:latin typeface="PT Sans Narrow"/>
                <a:ea typeface="PT Sans Narrow"/>
                <a:cs typeface="PT Sans Narrow"/>
                <a:sym typeface="PT Sans Narrow"/>
              </a:rPr>
              <a:t>Behavioural management &amp; emotional regulation x2</a:t>
            </a:r>
            <a:endParaRPr b="1">
              <a:solidFill>
                <a:schemeClr val="lt1"/>
              </a:solidFill>
              <a:latin typeface="Open Sans"/>
              <a:ea typeface="Open Sans"/>
              <a:cs typeface="Open Sans"/>
              <a:sym typeface="Open Sans"/>
            </a:endParaRPr>
          </a:p>
        </p:txBody>
      </p:sp>
      <p:sp>
        <p:nvSpPr>
          <p:cNvPr id="290" name="Google Shape;290;p38"/>
          <p:cNvSpPr/>
          <p:nvPr/>
        </p:nvSpPr>
        <p:spPr>
          <a:xfrm>
            <a:off x="3181500" y="3194425"/>
            <a:ext cx="2484600" cy="1005900"/>
          </a:xfrm>
          <a:prstGeom prst="rect">
            <a:avLst/>
          </a:prstGeom>
          <a:solidFill>
            <a:schemeClr val="accent3"/>
          </a:solidFill>
          <a:ln w="28575" cap="flat" cmpd="sng">
            <a:solidFill>
              <a:srgbClr val="2125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lt1"/>
                </a:solidFill>
                <a:latin typeface="PT Sans Narrow"/>
                <a:ea typeface="PT Sans Narrow"/>
                <a:cs typeface="PT Sans Narrow"/>
                <a:sym typeface="PT Sans Narrow"/>
              </a:rPr>
              <a:t>Music &amp; Movement x2</a:t>
            </a:r>
            <a:endParaRPr sz="1700" b="1">
              <a:solidFill>
                <a:schemeClr val="lt1"/>
              </a:solidFill>
              <a:latin typeface="PT Sans Narrow"/>
              <a:ea typeface="PT Sans Narrow"/>
              <a:cs typeface="PT Sans Narrow"/>
              <a:sym typeface="PT Sans Narrow"/>
            </a:endParaRPr>
          </a:p>
          <a:p>
            <a:pPr marL="0" lvl="0" indent="0" algn="ctr" rtl="0">
              <a:spcBef>
                <a:spcPts val="0"/>
              </a:spcBef>
              <a:spcAft>
                <a:spcPts val="0"/>
              </a:spcAft>
              <a:buNone/>
            </a:pPr>
            <a:r>
              <a:rPr lang="en" sz="1700" b="1">
                <a:solidFill>
                  <a:schemeClr val="lt1"/>
                </a:solidFill>
                <a:latin typeface="PT Sans Narrow"/>
                <a:ea typeface="PT Sans Narrow"/>
                <a:cs typeface="PT Sans Narrow"/>
                <a:sym typeface="PT Sans Narrow"/>
              </a:rPr>
              <a:t>Reminiscent </a:t>
            </a:r>
            <a:endParaRPr sz="1700" b="1">
              <a:solidFill>
                <a:schemeClr val="lt1"/>
              </a:solidFill>
              <a:latin typeface="PT Sans Narrow"/>
              <a:ea typeface="PT Sans Narrow"/>
              <a:cs typeface="PT Sans Narrow"/>
              <a:sym typeface="PT Sans Narrow"/>
            </a:endParaRPr>
          </a:p>
          <a:p>
            <a:pPr marL="0" lvl="0" indent="0" algn="ctr" rtl="0">
              <a:spcBef>
                <a:spcPts val="0"/>
              </a:spcBef>
              <a:spcAft>
                <a:spcPts val="0"/>
              </a:spcAft>
              <a:buNone/>
            </a:pPr>
            <a:r>
              <a:rPr lang="en" sz="1700" b="1">
                <a:solidFill>
                  <a:schemeClr val="lt1"/>
                </a:solidFill>
                <a:latin typeface="PT Sans Narrow"/>
                <a:ea typeface="PT Sans Narrow"/>
                <a:cs typeface="PT Sans Narrow"/>
                <a:sym typeface="PT Sans Narrow"/>
              </a:rPr>
              <a:t>Choir</a:t>
            </a:r>
            <a:endParaRPr sz="1700" b="1">
              <a:solidFill>
                <a:schemeClr val="lt1"/>
              </a:solidFill>
              <a:latin typeface="PT Sans Narrow"/>
              <a:ea typeface="PT Sans Narrow"/>
              <a:cs typeface="PT Sans Narrow"/>
              <a:sym typeface="PT Sans Narrow"/>
            </a:endParaRPr>
          </a:p>
        </p:txBody>
      </p:sp>
      <p:sp>
        <p:nvSpPr>
          <p:cNvPr id="291" name="Google Shape;291;p38"/>
          <p:cNvSpPr/>
          <p:nvPr/>
        </p:nvSpPr>
        <p:spPr>
          <a:xfrm>
            <a:off x="5968225" y="3443900"/>
            <a:ext cx="2783100" cy="1005900"/>
          </a:xfrm>
          <a:prstGeom prst="rect">
            <a:avLst/>
          </a:prstGeom>
          <a:solidFill>
            <a:schemeClr val="accent3"/>
          </a:solidFill>
          <a:ln w="28575" cap="flat" cmpd="sng">
            <a:solidFill>
              <a:srgbClr val="2125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lt1"/>
                </a:solidFill>
                <a:latin typeface="PT Sans Narrow"/>
                <a:ea typeface="PT Sans Narrow"/>
                <a:cs typeface="PT Sans Narrow"/>
                <a:sym typeface="PT Sans Narrow"/>
              </a:rPr>
              <a:t>Multi Modal Sensory Stim, Pain Perception &amp; Relaxation</a:t>
            </a:r>
            <a:endParaRPr sz="1700" b="1">
              <a:solidFill>
                <a:schemeClr val="lt1"/>
              </a:solidFill>
              <a:latin typeface="PT Sans Narrow"/>
              <a:ea typeface="PT Sans Narrow"/>
              <a:cs typeface="PT Sans Narrow"/>
              <a:sym typeface="PT Sans Narrow"/>
            </a:endParaRPr>
          </a:p>
        </p:txBody>
      </p:sp>
      <p:sp>
        <p:nvSpPr>
          <p:cNvPr id="292" name="Google Shape;292;p38"/>
          <p:cNvSpPr/>
          <p:nvPr/>
        </p:nvSpPr>
        <p:spPr>
          <a:xfrm>
            <a:off x="7360800" y="2702850"/>
            <a:ext cx="297600" cy="649500"/>
          </a:xfrm>
          <a:prstGeom prst="down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293" name="Google Shape;293;p38"/>
          <p:cNvPicPr preferRelativeResize="0"/>
          <p:nvPr/>
        </p:nvPicPr>
        <p:blipFill>
          <a:blip r:embed="rId3">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gtEl>
                                        <p:attrNameLst>
                                          <p:attrName>style.visibility</p:attrName>
                                        </p:attrNameLst>
                                      </p:cBhvr>
                                      <p:to>
                                        <p:strVal val="visible"/>
                                      </p:to>
                                    </p:set>
                                    <p:animEffect transition="in" filter="fade">
                                      <p:cBhvr>
                                        <p:cTn id="12" dur="1000"/>
                                        <p:tgtEl>
                                          <p:spTgt spid="2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fade">
                                      <p:cBhvr>
                                        <p:cTn id="17" dur="1000"/>
                                        <p:tgtEl>
                                          <p:spTgt spid="2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gtEl>
                                        <p:attrNameLst>
                                          <p:attrName>style.visibility</p:attrName>
                                        </p:attrNameLst>
                                      </p:cBhvr>
                                      <p:to>
                                        <p:strVal val="visible"/>
                                      </p:to>
                                    </p:set>
                                    <p:animEffect transition="in" filter="fade">
                                      <p:cBhvr>
                                        <p:cTn id="22" dur="1000"/>
                                        <p:tgtEl>
                                          <p:spTgt spid="287"/>
                                        </p:tgtEl>
                                      </p:cBhvr>
                                    </p:animEffect>
                                  </p:childTnLst>
                                </p:cTn>
                              </p:par>
                              <p:par>
                                <p:cTn id="23" presetID="10" presetClass="entr" presetSubtype="0" fill="hold" nodeType="withEffect">
                                  <p:stCondLst>
                                    <p:cond delay="0"/>
                                  </p:stCondLst>
                                  <p:childTnLst>
                                    <p:set>
                                      <p:cBhvr>
                                        <p:cTn id="24" dur="1" fill="hold">
                                          <p:stCondLst>
                                            <p:cond delay="0"/>
                                          </p:stCondLst>
                                        </p:cTn>
                                        <p:tgtEl>
                                          <p:spTgt spid="289"/>
                                        </p:tgtEl>
                                        <p:attrNameLst>
                                          <p:attrName>style.visibility</p:attrName>
                                        </p:attrNameLst>
                                      </p:cBhvr>
                                      <p:to>
                                        <p:strVal val="visible"/>
                                      </p:to>
                                    </p:set>
                                    <p:animEffect transition="in" filter="fade">
                                      <p:cBhvr>
                                        <p:cTn id="25" dur="1000"/>
                                        <p:tgtEl>
                                          <p:spTgt spid="28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8"/>
                                        </p:tgtEl>
                                        <p:attrNameLst>
                                          <p:attrName>style.visibility</p:attrName>
                                        </p:attrNameLst>
                                      </p:cBhvr>
                                      <p:to>
                                        <p:strVal val="visible"/>
                                      </p:to>
                                    </p:set>
                                    <p:animEffect transition="in" filter="fade">
                                      <p:cBhvr>
                                        <p:cTn id="30" dur="1000"/>
                                        <p:tgtEl>
                                          <p:spTgt spid="288"/>
                                        </p:tgtEl>
                                      </p:cBhvr>
                                    </p:animEffect>
                                  </p:childTnLst>
                                </p:cTn>
                              </p:par>
                              <p:par>
                                <p:cTn id="31" presetID="10" presetClass="entr" presetSubtype="0" fill="hold" nodeType="withEffect">
                                  <p:stCondLst>
                                    <p:cond delay="0"/>
                                  </p:stCondLst>
                                  <p:childTnLst>
                                    <p:set>
                                      <p:cBhvr>
                                        <p:cTn id="32" dur="1" fill="hold">
                                          <p:stCondLst>
                                            <p:cond delay="0"/>
                                          </p:stCondLst>
                                        </p:cTn>
                                        <p:tgtEl>
                                          <p:spTgt spid="290"/>
                                        </p:tgtEl>
                                        <p:attrNameLst>
                                          <p:attrName>style.visibility</p:attrName>
                                        </p:attrNameLst>
                                      </p:cBhvr>
                                      <p:to>
                                        <p:strVal val="visible"/>
                                      </p:to>
                                    </p:set>
                                    <p:animEffect transition="in" filter="fade">
                                      <p:cBhvr>
                                        <p:cTn id="33" dur="1000"/>
                                        <p:tgtEl>
                                          <p:spTgt spid="2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2"/>
                                        </p:tgtEl>
                                        <p:attrNameLst>
                                          <p:attrName>style.visibility</p:attrName>
                                        </p:attrNameLst>
                                      </p:cBhvr>
                                      <p:to>
                                        <p:strVal val="visible"/>
                                      </p:to>
                                    </p:set>
                                    <p:animEffect transition="in" filter="fade">
                                      <p:cBhvr>
                                        <p:cTn id="38" dur="1000"/>
                                        <p:tgtEl>
                                          <p:spTgt spid="292"/>
                                        </p:tgtEl>
                                      </p:cBhvr>
                                    </p:animEffect>
                                  </p:childTnLst>
                                </p:cTn>
                              </p:par>
                              <p:par>
                                <p:cTn id="39" presetID="10" presetClass="entr" presetSubtype="0" fill="hold" nodeType="withEffect">
                                  <p:stCondLst>
                                    <p:cond delay="0"/>
                                  </p:stCondLst>
                                  <p:childTnLst>
                                    <p:set>
                                      <p:cBhvr>
                                        <p:cTn id="40" dur="1" fill="hold">
                                          <p:stCondLst>
                                            <p:cond delay="0"/>
                                          </p:stCondLst>
                                        </p:cTn>
                                        <p:tgtEl>
                                          <p:spTgt spid="291"/>
                                        </p:tgtEl>
                                        <p:attrNameLst>
                                          <p:attrName>style.visibility</p:attrName>
                                        </p:attrNameLst>
                                      </p:cBhvr>
                                      <p:to>
                                        <p:strVal val="visible"/>
                                      </p:to>
                                    </p:set>
                                    <p:animEffect transition="in" filter="fade">
                                      <p:cBhvr>
                                        <p:cTn id="41"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40"/>
              <a:t>Example of the benefits - Musical Executive Function Training</a:t>
            </a:r>
            <a:endParaRPr sz="2940"/>
          </a:p>
        </p:txBody>
      </p:sp>
      <p:pic>
        <p:nvPicPr>
          <p:cNvPr id="299" name="Google Shape;299;p39"/>
          <p:cNvPicPr preferRelativeResize="0"/>
          <p:nvPr/>
        </p:nvPicPr>
        <p:blipFill>
          <a:blip r:embed="rId3">
            <a:alphaModFix/>
          </a:blip>
          <a:stretch>
            <a:fillRect/>
          </a:stretch>
        </p:blipFill>
        <p:spPr>
          <a:xfrm>
            <a:off x="1247350" y="1152413"/>
            <a:ext cx="2930576" cy="3701443"/>
          </a:xfrm>
          <a:prstGeom prst="rect">
            <a:avLst/>
          </a:prstGeom>
          <a:noFill/>
          <a:ln>
            <a:noFill/>
          </a:ln>
        </p:spPr>
      </p:pic>
      <p:pic>
        <p:nvPicPr>
          <p:cNvPr id="300" name="Google Shape;300;p39"/>
          <p:cNvPicPr preferRelativeResize="0"/>
          <p:nvPr/>
        </p:nvPicPr>
        <p:blipFill>
          <a:blip r:embed="rId4">
            <a:alphaModFix/>
          </a:blip>
          <a:stretch>
            <a:fillRect/>
          </a:stretch>
        </p:blipFill>
        <p:spPr>
          <a:xfrm>
            <a:off x="4943675" y="1167150"/>
            <a:ext cx="2930576" cy="367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311700" y="445025"/>
            <a:ext cx="8520600" cy="707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Will You Move to this? - Activity #2</a:t>
            </a:r>
            <a:endParaRPr/>
          </a:p>
        </p:txBody>
      </p:sp>
      <p:sp>
        <p:nvSpPr>
          <p:cNvPr id="306" name="Google Shape;306;p40"/>
          <p:cNvSpPr txBox="1">
            <a:spLocks noGrp="1"/>
          </p:cNvSpPr>
          <p:nvPr>
            <p:ph type="body" idx="1"/>
          </p:nvPr>
        </p:nvSpPr>
        <p:spPr>
          <a:xfrm>
            <a:off x="4825650" y="1631450"/>
            <a:ext cx="2844900" cy="265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2808" b="1">
                <a:solidFill>
                  <a:schemeClr val="accent5"/>
                </a:solidFill>
              </a:rPr>
              <a:t>Ready…</a:t>
            </a:r>
            <a:endParaRPr sz="2808" b="1">
              <a:solidFill>
                <a:schemeClr val="accent5"/>
              </a:solidFill>
            </a:endParaRPr>
          </a:p>
          <a:p>
            <a:pPr marL="0" lvl="0" indent="0" algn="ctr" rtl="0">
              <a:spcBef>
                <a:spcPts val="1200"/>
              </a:spcBef>
              <a:spcAft>
                <a:spcPts val="0"/>
              </a:spcAft>
              <a:buNone/>
            </a:pPr>
            <a:r>
              <a:rPr lang="en" sz="2808" b="1">
                <a:solidFill>
                  <a:schemeClr val="accent5"/>
                </a:solidFill>
              </a:rPr>
              <a:t>Set…</a:t>
            </a:r>
            <a:endParaRPr sz="2808" b="1">
              <a:solidFill>
                <a:schemeClr val="accent5"/>
              </a:solidFill>
            </a:endParaRPr>
          </a:p>
          <a:p>
            <a:pPr marL="0" lvl="0" indent="0" algn="ctr" rtl="0">
              <a:spcBef>
                <a:spcPts val="1200"/>
              </a:spcBef>
              <a:spcAft>
                <a:spcPts val="0"/>
              </a:spcAft>
              <a:buNone/>
            </a:pPr>
            <a:r>
              <a:rPr lang="en" sz="2808" b="1">
                <a:solidFill>
                  <a:schemeClr val="accent5"/>
                </a:solidFill>
              </a:rPr>
              <a:t>Listen…</a:t>
            </a:r>
            <a:endParaRPr sz="2808" b="1">
              <a:solidFill>
                <a:schemeClr val="accent5"/>
              </a:solidFill>
            </a:endParaRPr>
          </a:p>
          <a:p>
            <a:pPr marL="0" lvl="0" indent="0" algn="ctr" rtl="0">
              <a:spcBef>
                <a:spcPts val="1200"/>
              </a:spcBef>
              <a:spcAft>
                <a:spcPts val="1200"/>
              </a:spcAft>
              <a:buNone/>
            </a:pPr>
            <a:r>
              <a:rPr lang="en" sz="2808" b="1">
                <a:solidFill>
                  <a:schemeClr val="accent5"/>
                </a:solidFill>
              </a:rPr>
              <a:t>DANCE?</a:t>
            </a:r>
            <a:endParaRPr sz="2808" b="1">
              <a:solidFill>
                <a:schemeClr val="accent5"/>
              </a:solidFill>
            </a:endParaRPr>
          </a:p>
        </p:txBody>
      </p:sp>
      <p:pic>
        <p:nvPicPr>
          <p:cNvPr id="307" name="Google Shape;307;p40"/>
          <p:cNvPicPr preferRelativeResize="0"/>
          <p:nvPr/>
        </p:nvPicPr>
        <p:blipFill>
          <a:blip r:embed="rId3">
            <a:alphaModFix/>
          </a:blip>
          <a:stretch>
            <a:fillRect/>
          </a:stretch>
        </p:blipFill>
        <p:spPr>
          <a:xfrm>
            <a:off x="8181250" y="4541375"/>
            <a:ext cx="770150" cy="476449"/>
          </a:xfrm>
          <a:prstGeom prst="rect">
            <a:avLst/>
          </a:prstGeom>
          <a:noFill/>
          <a:ln>
            <a:noFill/>
          </a:ln>
        </p:spPr>
      </p:pic>
      <p:pic>
        <p:nvPicPr>
          <p:cNvPr id="308" name="Google Shape;308;p40" title="File:Disco Dancers.svg - Wikipedia"/>
          <p:cNvPicPr preferRelativeResize="0"/>
          <p:nvPr/>
        </p:nvPicPr>
        <p:blipFill>
          <a:blip r:embed="rId4">
            <a:alphaModFix/>
          </a:blip>
          <a:stretch>
            <a:fillRect/>
          </a:stretch>
        </p:blipFill>
        <p:spPr>
          <a:xfrm>
            <a:off x="1172125" y="1500775"/>
            <a:ext cx="3399883" cy="3040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0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xEl>
                                              <p:pRg st="0" end="0"/>
                                            </p:txEl>
                                          </p:spTgt>
                                        </p:tgtEl>
                                        <p:attrNameLst>
                                          <p:attrName>style.visibility</p:attrName>
                                        </p:attrNameLst>
                                      </p:cBhvr>
                                      <p:to>
                                        <p:strVal val="visible"/>
                                      </p:to>
                                    </p:set>
                                    <p:animEffect transition="in" filter="fade">
                                      <p:cBhvr>
                                        <p:cTn id="12" dur="1000"/>
                                        <p:tgtEl>
                                          <p:spTgt spid="3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xEl>
                                              <p:pRg st="1" end="1"/>
                                            </p:txEl>
                                          </p:spTgt>
                                        </p:tgtEl>
                                        <p:attrNameLst>
                                          <p:attrName>style.visibility</p:attrName>
                                        </p:attrNameLst>
                                      </p:cBhvr>
                                      <p:to>
                                        <p:strVal val="visible"/>
                                      </p:to>
                                    </p:set>
                                    <p:animEffect transition="in" filter="fade">
                                      <p:cBhvr>
                                        <p:cTn id="17" dur="1000"/>
                                        <p:tgtEl>
                                          <p:spTgt spid="3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6">
                                            <p:txEl>
                                              <p:pRg st="2" end="2"/>
                                            </p:txEl>
                                          </p:spTgt>
                                        </p:tgtEl>
                                        <p:attrNameLst>
                                          <p:attrName>style.visibility</p:attrName>
                                        </p:attrNameLst>
                                      </p:cBhvr>
                                      <p:to>
                                        <p:strVal val="visible"/>
                                      </p:to>
                                    </p:set>
                                    <p:animEffect transition="in" filter="fade">
                                      <p:cBhvr>
                                        <p:cTn id="22" dur="1000"/>
                                        <p:tgtEl>
                                          <p:spTgt spid="3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6">
                                            <p:txEl>
                                              <p:pRg st="3" end="3"/>
                                            </p:txEl>
                                          </p:spTgt>
                                        </p:tgtEl>
                                        <p:attrNameLst>
                                          <p:attrName>style.visibility</p:attrName>
                                        </p:attrNameLst>
                                      </p:cBhvr>
                                      <p:to>
                                        <p:strVal val="visible"/>
                                      </p:to>
                                    </p:set>
                                    <p:animEffect transition="in" filter="fade">
                                      <p:cBhvr>
                                        <p:cTn id="27" dur="1000"/>
                                        <p:tgtEl>
                                          <p:spTgt spid="3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1"/>
          <p:cNvSpPr txBox="1">
            <a:spLocks noGrp="1"/>
          </p:cNvSpPr>
          <p:nvPr>
            <p:ph type="title"/>
          </p:nvPr>
        </p:nvSpPr>
        <p:spPr>
          <a:xfrm>
            <a:off x="5222825" y="1446825"/>
            <a:ext cx="3262500" cy="1675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solidFill>
                  <a:schemeClr val="accent6"/>
                </a:solidFill>
              </a:rPr>
              <a:t>Role of Music Therapy in </a:t>
            </a:r>
            <a:endParaRPr dirty="0">
              <a:solidFill>
                <a:schemeClr val="accent6"/>
              </a:solidFill>
            </a:endParaRPr>
          </a:p>
          <a:p>
            <a:pPr marL="0" lvl="0" indent="0" algn="ctr" rtl="0">
              <a:spcBef>
                <a:spcPts val="0"/>
              </a:spcBef>
              <a:spcAft>
                <a:spcPts val="0"/>
              </a:spcAft>
              <a:buNone/>
            </a:pPr>
            <a:r>
              <a:rPr lang="en" dirty="0">
                <a:solidFill>
                  <a:schemeClr val="accent6"/>
                </a:solidFill>
              </a:rPr>
              <a:t>Rehab Care</a:t>
            </a:r>
            <a:endParaRPr dirty="0">
              <a:solidFill>
                <a:schemeClr val="accent6"/>
              </a:solidFill>
            </a:endParaRPr>
          </a:p>
        </p:txBody>
      </p:sp>
      <p:pic>
        <p:nvPicPr>
          <p:cNvPr id="314" name="Google Shape;314;p41"/>
          <p:cNvPicPr preferRelativeResize="0"/>
          <p:nvPr/>
        </p:nvPicPr>
        <p:blipFill>
          <a:blip r:embed="rId3">
            <a:alphaModFix/>
          </a:blip>
          <a:stretch>
            <a:fillRect/>
          </a:stretch>
        </p:blipFill>
        <p:spPr>
          <a:xfrm>
            <a:off x="8318862" y="4626500"/>
            <a:ext cx="632540" cy="391326"/>
          </a:xfrm>
          <a:prstGeom prst="rect">
            <a:avLst/>
          </a:prstGeom>
          <a:noFill/>
          <a:ln>
            <a:noFill/>
          </a:ln>
        </p:spPr>
      </p:pic>
      <p:sp>
        <p:nvSpPr>
          <p:cNvPr id="315" name="Google Shape;315;p41"/>
          <p:cNvSpPr txBox="1">
            <a:spLocks noGrp="1"/>
          </p:cNvSpPr>
          <p:nvPr>
            <p:ph type="subTitle" idx="1"/>
          </p:nvPr>
        </p:nvSpPr>
        <p:spPr>
          <a:xfrm>
            <a:off x="317950" y="411375"/>
            <a:ext cx="4100400" cy="1774200"/>
          </a:xfrm>
          <a:prstGeom prst="rect">
            <a:avLst/>
          </a:prstGeom>
        </p:spPr>
        <p:txBody>
          <a:bodyPr spcFirstLastPara="1" wrap="square" lIns="91425" tIns="91425" rIns="91425" bIns="91425" anchor="t" anchorCtr="0">
            <a:normAutofit fontScale="25000" lnSpcReduction="20000"/>
          </a:bodyPr>
          <a:lstStyle/>
          <a:p>
            <a:pPr marL="457200" lvl="0" indent="-320322" algn="l" rtl="0">
              <a:lnSpc>
                <a:spcPct val="115000"/>
              </a:lnSpc>
              <a:spcBef>
                <a:spcPts val="0"/>
              </a:spcBef>
              <a:spcAft>
                <a:spcPts val="0"/>
              </a:spcAft>
              <a:buClr>
                <a:srgbClr val="262626"/>
              </a:buClr>
              <a:buSzPct val="100000"/>
              <a:buChar char="●"/>
            </a:pPr>
            <a:r>
              <a:rPr lang="en" sz="5777" b="1" dirty="0">
                <a:solidFill>
                  <a:srgbClr val="262626"/>
                </a:solidFill>
              </a:rPr>
              <a:t>An in interdisciplinary and collaborative approach to promote neuroplasticity and psychosocial wellbeing. </a:t>
            </a:r>
            <a:endParaRPr sz="5777" b="1" dirty="0">
              <a:solidFill>
                <a:srgbClr val="262626"/>
              </a:solidFill>
            </a:endParaRPr>
          </a:p>
          <a:p>
            <a:pPr marL="457200" lvl="0" indent="-320322" algn="l" rtl="0">
              <a:lnSpc>
                <a:spcPct val="115000"/>
              </a:lnSpc>
              <a:spcBef>
                <a:spcPts val="0"/>
              </a:spcBef>
              <a:spcAft>
                <a:spcPts val="0"/>
              </a:spcAft>
              <a:buClr>
                <a:srgbClr val="262626"/>
              </a:buClr>
              <a:buSzPct val="100000"/>
              <a:buChar char="●"/>
            </a:pPr>
            <a:r>
              <a:rPr lang="en" sz="5777" b="1" dirty="0">
                <a:solidFill>
                  <a:srgbClr val="262626"/>
                </a:solidFill>
              </a:rPr>
              <a:t>Often achieved by the use of live music and/or musical </a:t>
            </a:r>
            <a:r>
              <a:rPr lang="en" sz="5777" b="1" dirty="0" smtClean="0">
                <a:solidFill>
                  <a:srgbClr val="262626"/>
                </a:solidFill>
              </a:rPr>
              <a:t>activities</a:t>
            </a:r>
            <a:endParaRPr lang="en" dirty="0">
              <a:solidFill>
                <a:srgbClr val="262626"/>
              </a:solidFill>
            </a:endParaRPr>
          </a:p>
        </p:txBody>
      </p:sp>
      <p:sp>
        <p:nvSpPr>
          <p:cNvPr id="6" name="Google Shape;315;p41"/>
          <p:cNvSpPr txBox="1">
            <a:spLocks/>
          </p:cNvSpPr>
          <p:nvPr/>
        </p:nvSpPr>
        <p:spPr>
          <a:xfrm>
            <a:off x="317950" y="3527692"/>
            <a:ext cx="4100400" cy="64491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136878" indent="0">
              <a:lnSpc>
                <a:spcPct val="115000"/>
              </a:lnSpc>
              <a:buClr>
                <a:srgbClr val="262626"/>
              </a:buClr>
              <a:buSzPct val="100000"/>
            </a:pPr>
            <a:r>
              <a:rPr lang="en-US" i="1" dirty="0" smtClean="0">
                <a:solidFill>
                  <a:srgbClr val="262626"/>
                </a:solidFill>
              </a:rPr>
              <a:t>Video recording remove</a:t>
            </a:r>
            <a:endParaRPr lang="en-US" i="1" dirty="0">
              <a:solidFill>
                <a:srgbClr val="26262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5"/>
          <p:cNvSpPr txBox="1"/>
          <p:nvPr/>
        </p:nvSpPr>
        <p:spPr>
          <a:xfrm>
            <a:off x="789000" y="2725225"/>
            <a:ext cx="7265700" cy="184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600" b="1">
                <a:solidFill>
                  <a:srgbClr val="FEFEFE"/>
                </a:solidFill>
                <a:latin typeface="Century Gothic"/>
                <a:ea typeface="Century Gothic"/>
                <a:cs typeface="Century Gothic"/>
                <a:sym typeface="Century Gothic"/>
              </a:rPr>
              <a:t>Today, we acknowledge that  we are on land situated on the traditional territories of the Erie, Neutral, Huron-Wendat, Haudenosaunee and Mississaugas of the Credit First Nations. This territory is covered by the Upper Canada Treaties and within land protected by the </a:t>
            </a:r>
            <a:r>
              <a:rPr lang="en" sz="1600" b="1" u="sng">
                <a:solidFill>
                  <a:srgbClr val="FEFEFE"/>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Dish With One Spoon Wampum Belt Covenant </a:t>
            </a:r>
            <a:r>
              <a:rPr lang="en" sz="1600" b="1">
                <a:solidFill>
                  <a:srgbClr val="FEFEFE"/>
                </a:solidFill>
                <a:latin typeface="Century Gothic"/>
                <a:ea typeface="Century Gothic"/>
                <a:cs typeface="Century Gothic"/>
                <a:sym typeface="Century Gothic"/>
              </a:rPr>
              <a:t> which was an agreement between the Haudenosaunee and Anishinaabek to share and care for the resources around the Great Lakes. </a:t>
            </a:r>
            <a:endParaRPr>
              <a:solidFill>
                <a:srgbClr val="002539"/>
              </a:solidFill>
              <a:latin typeface="Century Gothic"/>
              <a:ea typeface="Century Gothic"/>
              <a:cs typeface="Century Gothic"/>
              <a:sym typeface="Century Gothic"/>
            </a:endParaRPr>
          </a:p>
        </p:txBody>
      </p:sp>
      <p:sp>
        <p:nvSpPr>
          <p:cNvPr id="83" name="Google Shape;83;p15"/>
          <p:cNvSpPr txBox="1">
            <a:spLocks noGrp="1"/>
          </p:cNvSpPr>
          <p:nvPr>
            <p:ph type="title"/>
          </p:nvPr>
        </p:nvSpPr>
        <p:spPr>
          <a:xfrm>
            <a:off x="311700" y="1091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700"/>
              <a:t>Welcome &amp; Acknowledgements</a:t>
            </a:r>
            <a:endParaRPr sz="4700"/>
          </a:p>
        </p:txBody>
      </p:sp>
      <p:pic>
        <p:nvPicPr>
          <p:cNvPr id="84" name="Google Shape;84;p15"/>
          <p:cNvPicPr preferRelativeResize="0"/>
          <p:nvPr/>
        </p:nvPicPr>
        <p:blipFill>
          <a:blip r:embed="rId4">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Working Mechanisms</a:t>
            </a:r>
            <a:endParaRPr/>
          </a:p>
        </p:txBody>
      </p:sp>
      <p:sp>
        <p:nvSpPr>
          <p:cNvPr id="322" name="Google Shape;322;p42"/>
          <p:cNvSpPr txBox="1">
            <a:spLocks noGrp="1"/>
          </p:cNvSpPr>
          <p:nvPr>
            <p:ph type="body" idx="1"/>
          </p:nvPr>
        </p:nvSpPr>
        <p:spPr>
          <a:xfrm>
            <a:off x="311700" y="1464800"/>
            <a:ext cx="8520600" cy="2764200"/>
          </a:xfrm>
          <a:prstGeom prst="rect">
            <a:avLst/>
          </a:prstGeom>
        </p:spPr>
        <p:txBody>
          <a:bodyPr spcFirstLastPara="1" wrap="square" lIns="91425" tIns="91425" rIns="91425" bIns="91425" anchor="ctr" anchorCtr="0">
            <a:noAutofit/>
          </a:bodyPr>
          <a:lstStyle/>
          <a:p>
            <a:pPr marL="457200" lvl="0" indent="-387350" algn="l" rtl="0">
              <a:lnSpc>
                <a:spcPct val="150000"/>
              </a:lnSpc>
              <a:spcBef>
                <a:spcPts val="0"/>
              </a:spcBef>
              <a:spcAft>
                <a:spcPts val="0"/>
              </a:spcAft>
              <a:buClr>
                <a:srgbClr val="262626"/>
              </a:buClr>
              <a:buSzPts val="2500"/>
              <a:buAutoNum type="arabicPeriod"/>
            </a:pPr>
            <a:r>
              <a:rPr lang="en" sz="2500" b="1">
                <a:solidFill>
                  <a:srgbClr val="262626"/>
                </a:solidFill>
              </a:rPr>
              <a:t>Rhythmic Stimulation and Entrainment</a:t>
            </a:r>
            <a:endParaRPr sz="2500" b="1">
              <a:solidFill>
                <a:srgbClr val="262626"/>
              </a:solidFill>
            </a:endParaRPr>
          </a:p>
          <a:p>
            <a:pPr marL="457200" lvl="0" indent="-387350" algn="l" rtl="0">
              <a:lnSpc>
                <a:spcPct val="150000"/>
              </a:lnSpc>
              <a:spcBef>
                <a:spcPts val="0"/>
              </a:spcBef>
              <a:spcAft>
                <a:spcPts val="0"/>
              </a:spcAft>
              <a:buClr>
                <a:srgbClr val="262626"/>
              </a:buClr>
              <a:buSzPts val="2500"/>
              <a:buAutoNum type="arabicPeriod"/>
            </a:pPr>
            <a:r>
              <a:rPr lang="en" sz="2500" b="1">
                <a:solidFill>
                  <a:srgbClr val="262626"/>
                </a:solidFill>
              </a:rPr>
              <a:t>Patterned Information Processing</a:t>
            </a:r>
            <a:endParaRPr sz="2500" b="1">
              <a:solidFill>
                <a:srgbClr val="262626"/>
              </a:solidFill>
            </a:endParaRPr>
          </a:p>
          <a:p>
            <a:pPr marL="457200" lvl="0" indent="-387350" algn="l" rtl="0">
              <a:lnSpc>
                <a:spcPct val="150000"/>
              </a:lnSpc>
              <a:spcBef>
                <a:spcPts val="0"/>
              </a:spcBef>
              <a:spcAft>
                <a:spcPts val="0"/>
              </a:spcAft>
              <a:buClr>
                <a:srgbClr val="262626"/>
              </a:buClr>
              <a:buSzPts val="2500"/>
              <a:buAutoNum type="arabicPeriod"/>
            </a:pPr>
            <a:r>
              <a:rPr lang="en" sz="2500" b="1">
                <a:solidFill>
                  <a:srgbClr val="262626"/>
                </a:solidFill>
              </a:rPr>
              <a:t>Differential Neurologic Processing</a:t>
            </a:r>
            <a:endParaRPr sz="2500" b="1">
              <a:solidFill>
                <a:srgbClr val="262626"/>
              </a:solidFill>
            </a:endParaRPr>
          </a:p>
          <a:p>
            <a:pPr marL="457200" lvl="0" indent="-387350" algn="l" rtl="0">
              <a:lnSpc>
                <a:spcPct val="150000"/>
              </a:lnSpc>
              <a:spcBef>
                <a:spcPts val="0"/>
              </a:spcBef>
              <a:spcAft>
                <a:spcPts val="0"/>
              </a:spcAft>
              <a:buClr>
                <a:srgbClr val="262626"/>
              </a:buClr>
              <a:buSzPts val="2500"/>
              <a:buAutoNum type="arabicPeriod"/>
            </a:pPr>
            <a:r>
              <a:rPr lang="en" sz="2500" b="1">
                <a:solidFill>
                  <a:srgbClr val="262626"/>
                </a:solidFill>
              </a:rPr>
              <a:t>Affective Aesthetic Response: Arousal, Motivation, and Emotion</a:t>
            </a:r>
            <a:endParaRPr sz="2500" b="1">
              <a:solidFill>
                <a:srgbClr val="262626"/>
              </a:solidFill>
            </a:endParaRPr>
          </a:p>
        </p:txBody>
      </p:sp>
      <p:pic>
        <p:nvPicPr>
          <p:cNvPr id="323" name="Google Shape;323;p42"/>
          <p:cNvPicPr preferRelativeResize="0"/>
          <p:nvPr/>
        </p:nvPicPr>
        <p:blipFill>
          <a:blip r:embed="rId3">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animEffect transition="in" filter="fade">
                                      <p:cBhvr>
                                        <p:cTn id="7" dur="1000"/>
                                        <p:tgtEl>
                                          <p:spTgt spid="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xEl>
                                              <p:pRg st="1" end="1"/>
                                            </p:txEl>
                                          </p:spTgt>
                                        </p:tgtEl>
                                        <p:attrNameLst>
                                          <p:attrName>style.visibility</p:attrName>
                                        </p:attrNameLst>
                                      </p:cBhvr>
                                      <p:to>
                                        <p:strVal val="visible"/>
                                      </p:to>
                                    </p:set>
                                    <p:animEffect transition="in" filter="fade">
                                      <p:cBhvr>
                                        <p:cTn id="12" dur="1000"/>
                                        <p:tgtEl>
                                          <p:spTgt spid="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xEl>
                                              <p:pRg st="2" end="2"/>
                                            </p:txEl>
                                          </p:spTgt>
                                        </p:tgtEl>
                                        <p:attrNameLst>
                                          <p:attrName>style.visibility</p:attrName>
                                        </p:attrNameLst>
                                      </p:cBhvr>
                                      <p:to>
                                        <p:strVal val="visible"/>
                                      </p:to>
                                    </p:set>
                                    <p:animEffect transition="in" filter="fade">
                                      <p:cBhvr>
                                        <p:cTn id="17" dur="1000"/>
                                        <p:tgtEl>
                                          <p:spTgt spid="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2">
                                            <p:txEl>
                                              <p:pRg st="3" end="3"/>
                                            </p:txEl>
                                          </p:spTgt>
                                        </p:tgtEl>
                                        <p:attrNameLst>
                                          <p:attrName>style.visibility</p:attrName>
                                        </p:attrNameLst>
                                      </p:cBhvr>
                                      <p:to>
                                        <p:strVal val="visible"/>
                                      </p:to>
                                    </p:set>
                                    <p:animEffect transition="in" filter="fade">
                                      <p:cBhvr>
                                        <p:cTn id="22" dur="1000"/>
                                        <p:tgtEl>
                                          <p:spTgt spid="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Neurologic Music Therapy?</a:t>
            </a:r>
            <a:endParaRPr/>
          </a:p>
        </p:txBody>
      </p:sp>
      <p:sp>
        <p:nvSpPr>
          <p:cNvPr id="329" name="Google Shape;329;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b="1">
                <a:solidFill>
                  <a:srgbClr val="262626"/>
                </a:solidFill>
              </a:rPr>
              <a:t>Neurologic Music Therapy</a:t>
            </a:r>
            <a:r>
              <a:rPr lang="en">
                <a:solidFill>
                  <a:srgbClr val="262626"/>
                </a:solidFill>
              </a:rPr>
              <a:t> </a:t>
            </a:r>
            <a:r>
              <a:rPr lang="en" b="1">
                <a:solidFill>
                  <a:srgbClr val="262626"/>
                </a:solidFill>
              </a:rPr>
              <a:t>(NMT) </a:t>
            </a:r>
            <a:r>
              <a:rPr lang="en">
                <a:solidFill>
                  <a:srgbClr val="262626"/>
                </a:solidFill>
              </a:rPr>
              <a:t>uses the elements of music to promote neuroplasticity and improve functioning in the following domains:</a:t>
            </a:r>
            <a:endParaRPr>
              <a:solidFill>
                <a:srgbClr val="262626"/>
              </a:solidFill>
            </a:endParaRPr>
          </a:p>
          <a:p>
            <a:pPr marL="457200" lvl="0" indent="-342900" algn="l" rtl="0">
              <a:spcBef>
                <a:spcPts val="1200"/>
              </a:spcBef>
              <a:spcAft>
                <a:spcPts val="0"/>
              </a:spcAft>
              <a:buClr>
                <a:srgbClr val="262626"/>
              </a:buClr>
              <a:buSzPts val="1800"/>
              <a:buChar char="●"/>
            </a:pPr>
            <a:r>
              <a:rPr lang="en">
                <a:solidFill>
                  <a:srgbClr val="262626"/>
                </a:solidFill>
              </a:rPr>
              <a:t>Cognition</a:t>
            </a:r>
            <a:endParaRPr>
              <a:solidFill>
                <a:srgbClr val="262626"/>
              </a:solidFill>
            </a:endParaRPr>
          </a:p>
          <a:p>
            <a:pPr marL="457200" lvl="0" indent="-342900" algn="l" rtl="0">
              <a:spcBef>
                <a:spcPts val="0"/>
              </a:spcBef>
              <a:spcAft>
                <a:spcPts val="0"/>
              </a:spcAft>
              <a:buClr>
                <a:srgbClr val="262626"/>
              </a:buClr>
              <a:buSzPts val="1800"/>
              <a:buChar char="●"/>
            </a:pPr>
            <a:r>
              <a:rPr lang="en">
                <a:solidFill>
                  <a:srgbClr val="262626"/>
                </a:solidFill>
              </a:rPr>
              <a:t>Speech and Language</a:t>
            </a:r>
            <a:endParaRPr>
              <a:solidFill>
                <a:srgbClr val="262626"/>
              </a:solidFill>
            </a:endParaRPr>
          </a:p>
          <a:p>
            <a:pPr marL="457200" lvl="0" indent="-342900" algn="l" rtl="0">
              <a:spcBef>
                <a:spcPts val="0"/>
              </a:spcBef>
              <a:spcAft>
                <a:spcPts val="0"/>
              </a:spcAft>
              <a:buClr>
                <a:srgbClr val="262626"/>
              </a:buClr>
              <a:buSzPts val="1800"/>
              <a:buChar char="●"/>
            </a:pPr>
            <a:r>
              <a:rPr lang="en">
                <a:solidFill>
                  <a:srgbClr val="262626"/>
                </a:solidFill>
              </a:rPr>
              <a:t>Sensorimotor</a:t>
            </a:r>
            <a:endParaRPr>
              <a:solidFill>
                <a:srgbClr val="262626"/>
              </a:solidFill>
            </a:endParaRPr>
          </a:p>
          <a:p>
            <a:pPr marL="0" lvl="0" indent="0" algn="l" rtl="0">
              <a:spcBef>
                <a:spcPts val="1200"/>
              </a:spcBef>
              <a:spcAft>
                <a:spcPts val="0"/>
              </a:spcAft>
              <a:buNone/>
            </a:pPr>
            <a:r>
              <a:rPr lang="en">
                <a:solidFill>
                  <a:srgbClr val="262626"/>
                </a:solidFill>
              </a:rPr>
              <a:t>NMT is an  evidence-based practice based on neuroscientific models of music perception and production</a:t>
            </a:r>
            <a:endParaRPr>
              <a:solidFill>
                <a:srgbClr val="262626"/>
              </a:solidFill>
            </a:endParaRPr>
          </a:p>
          <a:p>
            <a:pPr marL="0" lvl="0" indent="0" algn="l" rtl="0">
              <a:spcBef>
                <a:spcPts val="1200"/>
              </a:spcBef>
              <a:spcAft>
                <a:spcPts val="1200"/>
              </a:spcAft>
              <a:buNone/>
            </a:pPr>
            <a:r>
              <a:rPr lang="en">
                <a:solidFill>
                  <a:srgbClr val="262626"/>
                </a:solidFill>
              </a:rPr>
              <a:t>Music and instrumental playing are used to assist in the recovery of function post-stroke and/or other neurologic conditions.</a:t>
            </a:r>
            <a:endParaRPr>
              <a:solidFill>
                <a:srgbClr val="262626"/>
              </a:solidFill>
            </a:endParaRPr>
          </a:p>
        </p:txBody>
      </p:sp>
      <p:pic>
        <p:nvPicPr>
          <p:cNvPr id="330" name="Google Shape;330;p43"/>
          <p:cNvPicPr preferRelativeResize="0"/>
          <p:nvPr/>
        </p:nvPicPr>
        <p:blipFill>
          <a:blip r:embed="rId3">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animEffect transition="in" filter="fade">
                                      <p:cBhvr>
                                        <p:cTn id="7" dur="1000"/>
                                        <p:tgtEl>
                                          <p:spTgt spid="3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xEl>
                                              <p:pRg st="1" end="1"/>
                                            </p:txEl>
                                          </p:spTgt>
                                        </p:tgtEl>
                                        <p:attrNameLst>
                                          <p:attrName>style.visibility</p:attrName>
                                        </p:attrNameLst>
                                      </p:cBhvr>
                                      <p:to>
                                        <p:strVal val="visible"/>
                                      </p:to>
                                    </p:set>
                                    <p:animEffect transition="in" filter="fade">
                                      <p:cBhvr>
                                        <p:cTn id="12" dur="1000"/>
                                        <p:tgtEl>
                                          <p:spTgt spid="3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9">
                                            <p:txEl>
                                              <p:pRg st="2" end="2"/>
                                            </p:txEl>
                                          </p:spTgt>
                                        </p:tgtEl>
                                        <p:attrNameLst>
                                          <p:attrName>style.visibility</p:attrName>
                                        </p:attrNameLst>
                                      </p:cBhvr>
                                      <p:to>
                                        <p:strVal val="visible"/>
                                      </p:to>
                                    </p:set>
                                    <p:animEffect transition="in" filter="fade">
                                      <p:cBhvr>
                                        <p:cTn id="17" dur="1000"/>
                                        <p:tgtEl>
                                          <p:spTgt spid="3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9">
                                            <p:txEl>
                                              <p:pRg st="3" end="3"/>
                                            </p:txEl>
                                          </p:spTgt>
                                        </p:tgtEl>
                                        <p:attrNameLst>
                                          <p:attrName>style.visibility</p:attrName>
                                        </p:attrNameLst>
                                      </p:cBhvr>
                                      <p:to>
                                        <p:strVal val="visible"/>
                                      </p:to>
                                    </p:set>
                                    <p:animEffect transition="in" filter="fade">
                                      <p:cBhvr>
                                        <p:cTn id="22" dur="1000"/>
                                        <p:tgtEl>
                                          <p:spTgt spid="3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9">
                                            <p:txEl>
                                              <p:pRg st="4" end="4"/>
                                            </p:txEl>
                                          </p:spTgt>
                                        </p:tgtEl>
                                        <p:attrNameLst>
                                          <p:attrName>style.visibility</p:attrName>
                                        </p:attrNameLst>
                                      </p:cBhvr>
                                      <p:to>
                                        <p:strVal val="visible"/>
                                      </p:to>
                                    </p:set>
                                    <p:animEffect transition="in" filter="fade">
                                      <p:cBhvr>
                                        <p:cTn id="27" dur="1000"/>
                                        <p:tgtEl>
                                          <p:spTgt spid="3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9">
                                            <p:txEl>
                                              <p:pRg st="5" end="5"/>
                                            </p:txEl>
                                          </p:spTgt>
                                        </p:tgtEl>
                                        <p:attrNameLst>
                                          <p:attrName>style.visibility</p:attrName>
                                        </p:attrNameLst>
                                      </p:cBhvr>
                                      <p:to>
                                        <p:strVal val="visible"/>
                                      </p:to>
                                    </p:set>
                                    <p:animEffect transition="in" filter="fade">
                                      <p:cBhvr>
                                        <p:cTn id="32" dur="1000"/>
                                        <p:tgtEl>
                                          <p:spTgt spid="3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Power of Rhythm</a:t>
            </a:r>
            <a:endParaRPr/>
          </a:p>
        </p:txBody>
      </p:sp>
      <p:sp>
        <p:nvSpPr>
          <p:cNvPr id="336" name="Google Shape;336;p44"/>
          <p:cNvSpPr txBox="1">
            <a:spLocks noGrp="1"/>
          </p:cNvSpPr>
          <p:nvPr>
            <p:ph type="body" idx="1"/>
          </p:nvPr>
        </p:nvSpPr>
        <p:spPr>
          <a:xfrm>
            <a:off x="691450" y="1152425"/>
            <a:ext cx="3972900" cy="3153600"/>
          </a:xfrm>
          <a:prstGeom prst="rect">
            <a:avLst/>
          </a:prstGeom>
        </p:spPr>
        <p:txBody>
          <a:bodyPr spcFirstLastPara="1" wrap="square" lIns="91425" tIns="91425" rIns="91425" bIns="91425" anchor="ctr" anchorCtr="0">
            <a:normAutofit/>
          </a:bodyPr>
          <a:lstStyle/>
          <a:p>
            <a:pPr marL="457200" lvl="0" indent="-387350" algn="l" rtl="0">
              <a:lnSpc>
                <a:spcPct val="100000"/>
              </a:lnSpc>
              <a:spcBef>
                <a:spcPts val="1000"/>
              </a:spcBef>
              <a:spcAft>
                <a:spcPts val="0"/>
              </a:spcAft>
              <a:buClr>
                <a:srgbClr val="262626"/>
              </a:buClr>
              <a:buSzPts val="2500"/>
              <a:buChar char="●"/>
            </a:pPr>
            <a:r>
              <a:rPr lang="en" sz="2500" b="1">
                <a:solidFill>
                  <a:srgbClr val="262626"/>
                </a:solidFill>
              </a:rPr>
              <a:t>How</a:t>
            </a:r>
            <a:r>
              <a:rPr lang="en" sz="2500">
                <a:solidFill>
                  <a:srgbClr val="262626"/>
                </a:solidFill>
              </a:rPr>
              <a:t> we move vs. </a:t>
            </a:r>
            <a:r>
              <a:rPr lang="en" sz="2500" b="1">
                <a:solidFill>
                  <a:srgbClr val="262626"/>
                </a:solidFill>
              </a:rPr>
              <a:t>When</a:t>
            </a:r>
            <a:r>
              <a:rPr lang="en" sz="2500">
                <a:solidFill>
                  <a:srgbClr val="262626"/>
                </a:solidFill>
              </a:rPr>
              <a:t> we move</a:t>
            </a:r>
            <a:endParaRPr sz="2500">
              <a:solidFill>
                <a:srgbClr val="262626"/>
              </a:solidFill>
            </a:endParaRPr>
          </a:p>
          <a:p>
            <a:pPr marL="457200" lvl="0" indent="-387350" algn="l" rtl="0">
              <a:lnSpc>
                <a:spcPct val="100000"/>
              </a:lnSpc>
              <a:spcBef>
                <a:spcPts val="1200"/>
              </a:spcBef>
              <a:spcAft>
                <a:spcPts val="0"/>
              </a:spcAft>
              <a:buClr>
                <a:srgbClr val="262626"/>
              </a:buClr>
              <a:buSzPts val="2500"/>
              <a:buChar char="●"/>
            </a:pPr>
            <a:r>
              <a:rPr lang="en" sz="2500">
                <a:solidFill>
                  <a:srgbClr val="262626"/>
                </a:solidFill>
              </a:rPr>
              <a:t>What is </a:t>
            </a:r>
            <a:r>
              <a:rPr lang="en" sz="2500" b="1">
                <a:solidFill>
                  <a:srgbClr val="262626"/>
                </a:solidFill>
              </a:rPr>
              <a:t>entrainment</a:t>
            </a:r>
            <a:r>
              <a:rPr lang="en" sz="2500">
                <a:solidFill>
                  <a:srgbClr val="262626"/>
                </a:solidFill>
              </a:rPr>
              <a:t>?</a:t>
            </a:r>
            <a:endParaRPr sz="2500">
              <a:solidFill>
                <a:srgbClr val="262626"/>
              </a:solidFill>
            </a:endParaRPr>
          </a:p>
          <a:p>
            <a:pPr marL="457200" lvl="0" indent="-387350" algn="l" rtl="0">
              <a:lnSpc>
                <a:spcPct val="100000"/>
              </a:lnSpc>
              <a:spcBef>
                <a:spcPts val="1000"/>
              </a:spcBef>
              <a:spcAft>
                <a:spcPts val="1200"/>
              </a:spcAft>
              <a:buClr>
                <a:srgbClr val="262626"/>
              </a:buClr>
              <a:buSzPts val="2500"/>
              <a:buChar char="●"/>
            </a:pPr>
            <a:r>
              <a:rPr lang="en" sz="2500">
                <a:solidFill>
                  <a:srgbClr val="262626"/>
                </a:solidFill>
              </a:rPr>
              <a:t>How do we </a:t>
            </a:r>
            <a:r>
              <a:rPr lang="en" sz="2500" b="1">
                <a:solidFill>
                  <a:srgbClr val="262626"/>
                </a:solidFill>
              </a:rPr>
              <a:t>process</a:t>
            </a:r>
            <a:r>
              <a:rPr lang="en" sz="2500">
                <a:solidFill>
                  <a:srgbClr val="262626"/>
                </a:solidFill>
              </a:rPr>
              <a:t> rhythm?</a:t>
            </a:r>
            <a:endParaRPr sz="2500">
              <a:solidFill>
                <a:srgbClr val="262626"/>
              </a:solidFill>
            </a:endParaRPr>
          </a:p>
        </p:txBody>
      </p:sp>
      <p:pic>
        <p:nvPicPr>
          <p:cNvPr id="337" name="Google Shape;337;p44"/>
          <p:cNvPicPr preferRelativeResize="0"/>
          <p:nvPr/>
        </p:nvPicPr>
        <p:blipFill>
          <a:blip r:embed="rId3">
            <a:alphaModFix/>
          </a:blip>
          <a:stretch>
            <a:fillRect/>
          </a:stretch>
        </p:blipFill>
        <p:spPr>
          <a:xfrm>
            <a:off x="5132900" y="1152425"/>
            <a:ext cx="3434039" cy="3302700"/>
          </a:xfrm>
          <a:prstGeom prst="rect">
            <a:avLst/>
          </a:prstGeom>
          <a:noFill/>
          <a:ln>
            <a:noFill/>
          </a:ln>
        </p:spPr>
      </p:pic>
      <p:pic>
        <p:nvPicPr>
          <p:cNvPr id="338" name="Google Shape;338;p44"/>
          <p:cNvPicPr preferRelativeResize="0"/>
          <p:nvPr/>
        </p:nvPicPr>
        <p:blipFill>
          <a:blip r:embed="rId4">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xEl>
                                              <p:pRg st="0" end="0"/>
                                            </p:txEl>
                                          </p:spTgt>
                                        </p:tgtEl>
                                        <p:attrNameLst>
                                          <p:attrName>style.visibility</p:attrName>
                                        </p:attrNameLst>
                                      </p:cBhvr>
                                      <p:to>
                                        <p:strVal val="visible"/>
                                      </p:to>
                                    </p:set>
                                    <p:animEffect transition="in" filter="fade">
                                      <p:cBhvr>
                                        <p:cTn id="12" dur="1"/>
                                        <p:tgtEl>
                                          <p:spTgt spid="3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6">
                                            <p:txEl>
                                              <p:pRg st="1" end="1"/>
                                            </p:txEl>
                                          </p:spTgt>
                                        </p:tgtEl>
                                        <p:attrNameLst>
                                          <p:attrName>style.visibility</p:attrName>
                                        </p:attrNameLst>
                                      </p:cBhvr>
                                      <p:to>
                                        <p:strVal val="visible"/>
                                      </p:to>
                                    </p:set>
                                    <p:animEffect transition="in" filter="fade">
                                      <p:cBhvr>
                                        <p:cTn id="17" dur="1"/>
                                        <p:tgtEl>
                                          <p:spTgt spid="3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6">
                                            <p:txEl>
                                              <p:pRg st="2" end="2"/>
                                            </p:txEl>
                                          </p:spTgt>
                                        </p:tgtEl>
                                        <p:attrNameLst>
                                          <p:attrName>style.visibility</p:attrName>
                                        </p:attrNameLst>
                                      </p:cBhvr>
                                      <p:to>
                                        <p:strVal val="visible"/>
                                      </p:to>
                                    </p:set>
                                    <p:animEffect transition="in" filter="fade">
                                      <p:cBhvr>
                                        <p:cTn id="22" dur="1"/>
                                        <p:tgtEl>
                                          <p:spTgt spid="3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of Neurorehabilitation Goals</a:t>
            </a:r>
            <a:endParaRPr/>
          </a:p>
        </p:txBody>
      </p:sp>
      <p:sp>
        <p:nvSpPr>
          <p:cNvPr id="344" name="Google Shape;344;p45"/>
          <p:cNvSpPr txBox="1">
            <a:spLocks noGrp="1"/>
          </p:cNvSpPr>
          <p:nvPr>
            <p:ph type="body" idx="1"/>
          </p:nvPr>
        </p:nvSpPr>
        <p:spPr>
          <a:xfrm>
            <a:off x="358250" y="1152425"/>
            <a:ext cx="6777000" cy="3865500"/>
          </a:xfrm>
          <a:prstGeom prst="rect">
            <a:avLst/>
          </a:prstGeom>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None/>
            </a:pPr>
            <a:r>
              <a:rPr lang="en" b="1">
                <a:solidFill>
                  <a:srgbClr val="262626"/>
                </a:solidFill>
              </a:rPr>
              <a:t>Neurologic Music Therapy can help to:</a:t>
            </a:r>
            <a:endParaRPr b="1">
              <a:solidFill>
                <a:srgbClr val="262626"/>
              </a:solidFill>
            </a:endParaRPr>
          </a:p>
          <a:p>
            <a:pPr marL="457200" lvl="0" indent="-342900" algn="l" rtl="0">
              <a:lnSpc>
                <a:spcPct val="100000"/>
              </a:lnSpc>
              <a:spcBef>
                <a:spcPts val="1200"/>
              </a:spcBef>
              <a:spcAft>
                <a:spcPts val="0"/>
              </a:spcAft>
              <a:buClr>
                <a:srgbClr val="262626"/>
              </a:buClr>
              <a:buSzPts val="1800"/>
              <a:buChar char="●"/>
            </a:pPr>
            <a:r>
              <a:rPr lang="en">
                <a:solidFill>
                  <a:srgbClr val="262626"/>
                </a:solidFill>
              </a:rPr>
              <a:t>Improve walking patterns and symmetry of gait post-stroke through RAS</a:t>
            </a:r>
            <a:endParaRPr>
              <a:solidFill>
                <a:srgbClr val="262626"/>
              </a:solidFill>
            </a:endParaRPr>
          </a:p>
          <a:p>
            <a:pPr marL="457200" lvl="0" indent="-342900" algn="l" rtl="0">
              <a:lnSpc>
                <a:spcPct val="100000"/>
              </a:lnSpc>
              <a:spcBef>
                <a:spcPts val="1200"/>
              </a:spcBef>
              <a:spcAft>
                <a:spcPts val="0"/>
              </a:spcAft>
              <a:buClr>
                <a:srgbClr val="262626"/>
              </a:buClr>
              <a:buSzPts val="1800"/>
              <a:buChar char="●"/>
            </a:pPr>
            <a:r>
              <a:rPr lang="en">
                <a:solidFill>
                  <a:srgbClr val="262626"/>
                </a:solidFill>
              </a:rPr>
              <a:t>Improve gross/fine motor through playing instruments</a:t>
            </a:r>
            <a:endParaRPr>
              <a:solidFill>
                <a:srgbClr val="262626"/>
              </a:solidFill>
            </a:endParaRPr>
          </a:p>
          <a:p>
            <a:pPr marL="457200" lvl="0" indent="-342900" algn="l" rtl="0">
              <a:lnSpc>
                <a:spcPct val="100000"/>
              </a:lnSpc>
              <a:spcBef>
                <a:spcPts val="1000"/>
              </a:spcBef>
              <a:spcAft>
                <a:spcPts val="0"/>
              </a:spcAft>
              <a:buClr>
                <a:srgbClr val="262626"/>
              </a:buClr>
              <a:buSzPts val="1800"/>
              <a:buChar char="●"/>
            </a:pPr>
            <a:r>
              <a:rPr lang="en">
                <a:solidFill>
                  <a:srgbClr val="262626"/>
                </a:solidFill>
              </a:rPr>
              <a:t>Improve speech clarity and articulation</a:t>
            </a:r>
            <a:endParaRPr>
              <a:solidFill>
                <a:srgbClr val="262626"/>
              </a:solidFill>
            </a:endParaRPr>
          </a:p>
          <a:p>
            <a:pPr marL="457200" lvl="0" indent="-342900" algn="l" rtl="0">
              <a:lnSpc>
                <a:spcPct val="100000"/>
              </a:lnSpc>
              <a:spcBef>
                <a:spcPts val="1000"/>
              </a:spcBef>
              <a:spcAft>
                <a:spcPts val="0"/>
              </a:spcAft>
              <a:buClr>
                <a:srgbClr val="262626"/>
              </a:buClr>
              <a:buSzPts val="1800"/>
              <a:buChar char="●"/>
            </a:pPr>
            <a:r>
              <a:rPr lang="en">
                <a:solidFill>
                  <a:srgbClr val="262626"/>
                </a:solidFill>
              </a:rPr>
              <a:t>Improve respiratory strength and projection</a:t>
            </a:r>
            <a:endParaRPr>
              <a:solidFill>
                <a:srgbClr val="262626"/>
              </a:solidFill>
            </a:endParaRPr>
          </a:p>
          <a:p>
            <a:pPr marL="457200" lvl="0" indent="-342900" algn="l" rtl="0">
              <a:lnSpc>
                <a:spcPct val="100000"/>
              </a:lnSpc>
              <a:spcBef>
                <a:spcPts val="1000"/>
              </a:spcBef>
              <a:spcAft>
                <a:spcPts val="0"/>
              </a:spcAft>
              <a:buClr>
                <a:srgbClr val="262626"/>
              </a:buClr>
              <a:buSzPts val="1800"/>
              <a:buChar char="●"/>
            </a:pPr>
            <a:r>
              <a:rPr lang="en">
                <a:solidFill>
                  <a:srgbClr val="262626"/>
                </a:solidFill>
              </a:rPr>
              <a:t>Restore expressive language due to aphasia</a:t>
            </a:r>
            <a:endParaRPr>
              <a:solidFill>
                <a:srgbClr val="262626"/>
              </a:solidFill>
            </a:endParaRPr>
          </a:p>
          <a:p>
            <a:pPr marL="457200" lvl="0" indent="-342900" algn="l" rtl="0">
              <a:lnSpc>
                <a:spcPct val="100000"/>
              </a:lnSpc>
              <a:spcBef>
                <a:spcPts val="1000"/>
              </a:spcBef>
              <a:spcAft>
                <a:spcPts val="0"/>
              </a:spcAft>
              <a:buClr>
                <a:srgbClr val="262626"/>
              </a:buClr>
              <a:buSzPts val="1800"/>
              <a:buChar char="●"/>
            </a:pPr>
            <a:r>
              <a:rPr lang="en">
                <a:solidFill>
                  <a:srgbClr val="262626"/>
                </a:solidFill>
              </a:rPr>
              <a:t>Enhance attention and executive function</a:t>
            </a:r>
            <a:endParaRPr>
              <a:solidFill>
                <a:srgbClr val="262626"/>
              </a:solidFill>
            </a:endParaRPr>
          </a:p>
          <a:p>
            <a:pPr marL="457200" lvl="0" indent="-342900" algn="l" rtl="0">
              <a:lnSpc>
                <a:spcPct val="100000"/>
              </a:lnSpc>
              <a:spcBef>
                <a:spcPts val="1000"/>
              </a:spcBef>
              <a:spcAft>
                <a:spcPts val="0"/>
              </a:spcAft>
              <a:buClr>
                <a:srgbClr val="262626"/>
              </a:buClr>
              <a:buSzPts val="1800"/>
              <a:buChar char="●"/>
            </a:pPr>
            <a:r>
              <a:rPr lang="en">
                <a:solidFill>
                  <a:srgbClr val="262626"/>
                </a:solidFill>
              </a:rPr>
              <a:t>Improve visual scanning of neglected field</a:t>
            </a:r>
            <a:endParaRPr>
              <a:solidFill>
                <a:srgbClr val="262626"/>
              </a:solidFill>
            </a:endParaRPr>
          </a:p>
          <a:p>
            <a:pPr marL="457200" lvl="0" indent="-342900" algn="l" rtl="0">
              <a:lnSpc>
                <a:spcPct val="100000"/>
              </a:lnSpc>
              <a:spcBef>
                <a:spcPts val="1000"/>
              </a:spcBef>
              <a:spcAft>
                <a:spcPts val="0"/>
              </a:spcAft>
              <a:buClr>
                <a:srgbClr val="262626"/>
              </a:buClr>
              <a:buSzPts val="1800"/>
              <a:buChar char="●"/>
            </a:pPr>
            <a:r>
              <a:rPr lang="en">
                <a:solidFill>
                  <a:srgbClr val="262626"/>
                </a:solidFill>
              </a:rPr>
              <a:t>Reduce feelings of anxiety &amp; depression</a:t>
            </a:r>
            <a:endParaRPr>
              <a:solidFill>
                <a:srgbClr val="262626"/>
              </a:solidFill>
            </a:endParaRPr>
          </a:p>
          <a:p>
            <a:pPr marL="457200" lvl="0" indent="-342900" algn="l" rtl="0">
              <a:lnSpc>
                <a:spcPct val="100000"/>
              </a:lnSpc>
              <a:spcBef>
                <a:spcPts val="1000"/>
              </a:spcBef>
              <a:spcAft>
                <a:spcPts val="1200"/>
              </a:spcAft>
              <a:buClr>
                <a:srgbClr val="262626"/>
              </a:buClr>
              <a:buSzPts val="1800"/>
              <a:buChar char="●"/>
            </a:pPr>
            <a:r>
              <a:rPr lang="en">
                <a:solidFill>
                  <a:srgbClr val="262626"/>
                </a:solidFill>
              </a:rPr>
              <a:t>Support coping strategies post-stroke </a:t>
            </a:r>
            <a:endParaRPr>
              <a:solidFill>
                <a:srgbClr val="262626"/>
              </a:solidFill>
            </a:endParaRPr>
          </a:p>
        </p:txBody>
      </p:sp>
      <p:pic>
        <p:nvPicPr>
          <p:cNvPr id="345" name="Google Shape;345;p45"/>
          <p:cNvPicPr preferRelativeResize="0"/>
          <p:nvPr/>
        </p:nvPicPr>
        <p:blipFill>
          <a:blip r:embed="rId3">
            <a:alphaModFix/>
          </a:blip>
          <a:stretch>
            <a:fillRect/>
          </a:stretch>
        </p:blipFill>
        <p:spPr>
          <a:xfrm>
            <a:off x="8181250" y="4541375"/>
            <a:ext cx="770150" cy="476449"/>
          </a:xfrm>
          <a:prstGeom prst="rect">
            <a:avLst/>
          </a:prstGeom>
          <a:noFill/>
          <a:ln>
            <a:noFill/>
          </a:ln>
        </p:spPr>
      </p:pic>
      <p:pic>
        <p:nvPicPr>
          <p:cNvPr id="346" name="Google Shape;346;p45" title="Check mark | Public domain vectors"/>
          <p:cNvPicPr preferRelativeResize="0"/>
          <p:nvPr/>
        </p:nvPicPr>
        <p:blipFill>
          <a:blip r:embed="rId4">
            <a:alphaModFix/>
          </a:blip>
          <a:stretch>
            <a:fillRect/>
          </a:stretch>
        </p:blipFill>
        <p:spPr>
          <a:xfrm rot="463778">
            <a:off x="7083300" y="1474178"/>
            <a:ext cx="1753493" cy="18227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44">
                                            <p:txEl>
                                              <p:pRg st="0" end="0"/>
                                            </p:txEl>
                                          </p:spTgt>
                                        </p:tgtEl>
                                        <p:attrNameLst>
                                          <p:attrName>style.visibility</p:attrName>
                                        </p:attrNameLst>
                                      </p:cBhvr>
                                      <p:to>
                                        <p:strVal val="visible"/>
                                      </p:to>
                                    </p:set>
                                    <p:animEffect transition="in" filter="fade">
                                      <p:cBhvr>
                                        <p:cTn id="11" dur="1000"/>
                                        <p:tgtEl>
                                          <p:spTgt spid="34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4">
                                            <p:txEl>
                                              <p:pRg st="1" end="1"/>
                                            </p:txEl>
                                          </p:spTgt>
                                        </p:tgtEl>
                                        <p:attrNameLst>
                                          <p:attrName>style.visibility</p:attrName>
                                        </p:attrNameLst>
                                      </p:cBhvr>
                                      <p:to>
                                        <p:strVal val="visible"/>
                                      </p:to>
                                    </p:set>
                                    <p:animEffect transition="in" filter="fade">
                                      <p:cBhvr>
                                        <p:cTn id="16" dur="1000"/>
                                        <p:tgtEl>
                                          <p:spTgt spid="34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4">
                                            <p:txEl>
                                              <p:pRg st="2" end="2"/>
                                            </p:txEl>
                                          </p:spTgt>
                                        </p:tgtEl>
                                        <p:attrNameLst>
                                          <p:attrName>style.visibility</p:attrName>
                                        </p:attrNameLst>
                                      </p:cBhvr>
                                      <p:to>
                                        <p:strVal val="visible"/>
                                      </p:to>
                                    </p:set>
                                    <p:animEffect transition="in" filter="fade">
                                      <p:cBhvr>
                                        <p:cTn id="21" dur="1000"/>
                                        <p:tgtEl>
                                          <p:spTgt spid="34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4">
                                            <p:txEl>
                                              <p:pRg st="3" end="3"/>
                                            </p:txEl>
                                          </p:spTgt>
                                        </p:tgtEl>
                                        <p:attrNameLst>
                                          <p:attrName>style.visibility</p:attrName>
                                        </p:attrNameLst>
                                      </p:cBhvr>
                                      <p:to>
                                        <p:strVal val="visible"/>
                                      </p:to>
                                    </p:set>
                                    <p:animEffect transition="in" filter="fade">
                                      <p:cBhvr>
                                        <p:cTn id="26" dur="1000"/>
                                        <p:tgtEl>
                                          <p:spTgt spid="34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4">
                                            <p:txEl>
                                              <p:pRg st="4" end="4"/>
                                            </p:txEl>
                                          </p:spTgt>
                                        </p:tgtEl>
                                        <p:attrNameLst>
                                          <p:attrName>style.visibility</p:attrName>
                                        </p:attrNameLst>
                                      </p:cBhvr>
                                      <p:to>
                                        <p:strVal val="visible"/>
                                      </p:to>
                                    </p:set>
                                    <p:animEffect transition="in" filter="fade">
                                      <p:cBhvr>
                                        <p:cTn id="31" dur="1000"/>
                                        <p:tgtEl>
                                          <p:spTgt spid="34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4">
                                            <p:txEl>
                                              <p:pRg st="5" end="5"/>
                                            </p:txEl>
                                          </p:spTgt>
                                        </p:tgtEl>
                                        <p:attrNameLst>
                                          <p:attrName>style.visibility</p:attrName>
                                        </p:attrNameLst>
                                      </p:cBhvr>
                                      <p:to>
                                        <p:strVal val="visible"/>
                                      </p:to>
                                    </p:set>
                                    <p:animEffect transition="in" filter="fade">
                                      <p:cBhvr>
                                        <p:cTn id="36" dur="1000"/>
                                        <p:tgtEl>
                                          <p:spTgt spid="34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4">
                                            <p:txEl>
                                              <p:pRg st="6" end="6"/>
                                            </p:txEl>
                                          </p:spTgt>
                                        </p:tgtEl>
                                        <p:attrNameLst>
                                          <p:attrName>style.visibility</p:attrName>
                                        </p:attrNameLst>
                                      </p:cBhvr>
                                      <p:to>
                                        <p:strVal val="visible"/>
                                      </p:to>
                                    </p:set>
                                    <p:animEffect transition="in" filter="fade">
                                      <p:cBhvr>
                                        <p:cTn id="41" dur="1000"/>
                                        <p:tgtEl>
                                          <p:spTgt spid="344">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4">
                                            <p:txEl>
                                              <p:pRg st="7" end="7"/>
                                            </p:txEl>
                                          </p:spTgt>
                                        </p:tgtEl>
                                        <p:attrNameLst>
                                          <p:attrName>style.visibility</p:attrName>
                                        </p:attrNameLst>
                                      </p:cBhvr>
                                      <p:to>
                                        <p:strVal val="visible"/>
                                      </p:to>
                                    </p:set>
                                    <p:animEffect transition="in" filter="fade">
                                      <p:cBhvr>
                                        <p:cTn id="46" dur="1000"/>
                                        <p:tgtEl>
                                          <p:spTgt spid="344">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4">
                                            <p:txEl>
                                              <p:pRg st="8" end="8"/>
                                            </p:txEl>
                                          </p:spTgt>
                                        </p:tgtEl>
                                        <p:attrNameLst>
                                          <p:attrName>style.visibility</p:attrName>
                                        </p:attrNameLst>
                                      </p:cBhvr>
                                      <p:to>
                                        <p:strVal val="visible"/>
                                      </p:to>
                                    </p:set>
                                    <p:animEffect transition="in" filter="fade">
                                      <p:cBhvr>
                                        <p:cTn id="51" dur="1000"/>
                                        <p:tgtEl>
                                          <p:spTgt spid="344">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4">
                                            <p:txEl>
                                              <p:pRg st="9" end="9"/>
                                            </p:txEl>
                                          </p:spTgt>
                                        </p:tgtEl>
                                        <p:attrNameLst>
                                          <p:attrName>style.visibility</p:attrName>
                                        </p:attrNameLst>
                                      </p:cBhvr>
                                      <p:to>
                                        <p:strVal val="visible"/>
                                      </p:to>
                                    </p:set>
                                    <p:animEffect transition="in" filter="fade">
                                      <p:cBhvr>
                                        <p:cTn id="56" dur="1000"/>
                                        <p:tgtEl>
                                          <p:spTgt spid="34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6"/>
          <p:cNvSpPr txBox="1">
            <a:spLocks noGrp="1"/>
          </p:cNvSpPr>
          <p:nvPr>
            <p:ph type="title"/>
          </p:nvPr>
        </p:nvSpPr>
        <p:spPr>
          <a:xfrm>
            <a:off x="590475" y="346150"/>
            <a:ext cx="3833100" cy="755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500"/>
              <a:t>Meet Tom </a:t>
            </a:r>
            <a:endParaRPr sz="3500"/>
          </a:p>
        </p:txBody>
      </p:sp>
      <p:sp>
        <p:nvSpPr>
          <p:cNvPr id="353" name="Google Shape;353;p46"/>
          <p:cNvSpPr/>
          <p:nvPr/>
        </p:nvSpPr>
        <p:spPr>
          <a:xfrm>
            <a:off x="860475" y="1148400"/>
            <a:ext cx="3293100" cy="3475500"/>
          </a:xfrm>
          <a:prstGeom prst="roundRect">
            <a:avLst>
              <a:gd name="adj" fmla="val 16667"/>
            </a:avLst>
          </a:prstGeom>
          <a:solidFill>
            <a:schemeClr val="accent3"/>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a:solidFill>
                  <a:srgbClr val="FEFEFE"/>
                </a:solidFill>
                <a:latin typeface="Open Sans"/>
                <a:ea typeface="Open Sans"/>
                <a:cs typeface="Open Sans"/>
                <a:sym typeface="Open Sans"/>
              </a:rPr>
              <a:t>57 yr old male, ischemic strokes</a:t>
            </a:r>
            <a:endParaRPr sz="1800" b="1">
              <a:solidFill>
                <a:srgbClr val="FEFEFE"/>
              </a:solidFill>
              <a:latin typeface="Open Sans"/>
              <a:ea typeface="Open Sans"/>
              <a:cs typeface="Open Sans"/>
              <a:sym typeface="Open Sans"/>
            </a:endParaRPr>
          </a:p>
          <a:p>
            <a:pPr marL="457200" lvl="0" indent="-342900" algn="l" rtl="0">
              <a:lnSpc>
                <a:spcPct val="115000"/>
              </a:lnSpc>
              <a:spcBef>
                <a:spcPts val="1200"/>
              </a:spcBef>
              <a:spcAft>
                <a:spcPts val="0"/>
              </a:spcAft>
              <a:buClr>
                <a:srgbClr val="FEFEFE"/>
              </a:buClr>
              <a:buSzPts val="1800"/>
              <a:buFont typeface="Open Sans"/>
              <a:buChar char="●"/>
            </a:pPr>
            <a:r>
              <a:rPr lang="en" sz="1800">
                <a:solidFill>
                  <a:srgbClr val="FEFEFE"/>
                </a:solidFill>
                <a:latin typeface="Open Sans"/>
                <a:ea typeface="Open Sans"/>
                <a:cs typeface="Open Sans"/>
                <a:sym typeface="Open Sans"/>
              </a:rPr>
              <a:t>Disciplines involved: PT, OT, Rec T, MT</a:t>
            </a:r>
            <a:endParaRPr sz="1800">
              <a:solidFill>
                <a:srgbClr val="FEFEFE"/>
              </a:solidFill>
              <a:latin typeface="Open Sans"/>
              <a:ea typeface="Open Sans"/>
              <a:cs typeface="Open Sans"/>
              <a:sym typeface="Open Sans"/>
            </a:endParaRPr>
          </a:p>
          <a:p>
            <a:pPr marL="457200" lvl="0" indent="-342900" algn="l" rtl="0">
              <a:lnSpc>
                <a:spcPct val="115000"/>
              </a:lnSpc>
              <a:spcBef>
                <a:spcPts val="0"/>
              </a:spcBef>
              <a:spcAft>
                <a:spcPts val="0"/>
              </a:spcAft>
              <a:buClr>
                <a:srgbClr val="FEFEFE"/>
              </a:buClr>
              <a:buSzPts val="1800"/>
              <a:buFont typeface="Open Sans"/>
              <a:buChar char="●"/>
            </a:pPr>
            <a:r>
              <a:rPr lang="en" sz="1800">
                <a:solidFill>
                  <a:srgbClr val="FEFEFE"/>
                </a:solidFill>
                <a:latin typeface="Open Sans"/>
                <a:ea typeface="Open Sans"/>
                <a:cs typeface="Open Sans"/>
                <a:sym typeface="Open Sans"/>
              </a:rPr>
              <a:t>Focus: Motor rehabilitation, resp support, psychosocial support</a:t>
            </a:r>
            <a:endParaRPr sz="2000">
              <a:solidFill>
                <a:srgbClr val="FEFEFE"/>
              </a:solidFill>
              <a:latin typeface="Open Sans"/>
              <a:ea typeface="Open Sans"/>
              <a:cs typeface="Open Sans"/>
              <a:sym typeface="Open Sans"/>
            </a:endParaRPr>
          </a:p>
        </p:txBody>
      </p:sp>
      <p:pic>
        <p:nvPicPr>
          <p:cNvPr id="354" name="Google Shape;354;p46"/>
          <p:cNvPicPr preferRelativeResize="0"/>
          <p:nvPr/>
        </p:nvPicPr>
        <p:blipFill>
          <a:blip r:embed="rId3">
            <a:alphaModFix/>
          </a:blip>
          <a:stretch>
            <a:fillRect/>
          </a:stretch>
        </p:blipFill>
        <p:spPr>
          <a:xfrm>
            <a:off x="8181250" y="4541375"/>
            <a:ext cx="770150" cy="476449"/>
          </a:xfrm>
          <a:prstGeom prst="rect">
            <a:avLst/>
          </a:prstGeom>
          <a:noFill/>
          <a:ln>
            <a:noFill/>
          </a:ln>
        </p:spPr>
      </p:pic>
      <p:sp>
        <p:nvSpPr>
          <p:cNvPr id="6" name="Google Shape;315;p41"/>
          <p:cNvSpPr txBox="1">
            <a:spLocks/>
          </p:cNvSpPr>
          <p:nvPr/>
        </p:nvSpPr>
        <p:spPr>
          <a:xfrm>
            <a:off x="4153575" y="2241235"/>
            <a:ext cx="4100400" cy="64491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136878" indent="0">
              <a:lnSpc>
                <a:spcPct val="115000"/>
              </a:lnSpc>
              <a:buClr>
                <a:srgbClr val="262626"/>
              </a:buClr>
              <a:buSzPct val="100000"/>
            </a:pPr>
            <a:r>
              <a:rPr lang="en-US" i="1" dirty="0" smtClean="0">
                <a:solidFill>
                  <a:srgbClr val="262626"/>
                </a:solidFill>
              </a:rPr>
              <a:t>Video recording remove</a:t>
            </a:r>
            <a:endParaRPr lang="en-US" i="1" dirty="0">
              <a:solidFill>
                <a:srgbClr val="26262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100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58"/>
        <p:cNvGrpSpPr/>
        <p:nvPr/>
      </p:nvGrpSpPr>
      <p:grpSpPr>
        <a:xfrm>
          <a:off x="0" y="0"/>
          <a:ext cx="0" cy="0"/>
          <a:chOff x="0" y="0"/>
          <a:chExt cx="0" cy="0"/>
        </a:xfrm>
      </p:grpSpPr>
      <p:sp>
        <p:nvSpPr>
          <p:cNvPr id="359" name="Google Shape;359;p4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Client Example - Tom  </a:t>
            </a:r>
            <a:endParaRPr sz="3266" b="0" i="1">
              <a:solidFill>
                <a:srgbClr val="00FF00"/>
              </a:solidFill>
            </a:endParaRPr>
          </a:p>
        </p:txBody>
      </p:sp>
      <p:pic>
        <p:nvPicPr>
          <p:cNvPr id="360" name="Google Shape;360;p47"/>
          <p:cNvPicPr preferRelativeResize="0"/>
          <p:nvPr/>
        </p:nvPicPr>
        <p:blipFill>
          <a:blip r:embed="rId3">
            <a:alphaModFix/>
          </a:blip>
          <a:stretch>
            <a:fillRect/>
          </a:stretch>
        </p:blipFill>
        <p:spPr>
          <a:xfrm>
            <a:off x="8181250" y="4541375"/>
            <a:ext cx="770150" cy="476449"/>
          </a:xfrm>
          <a:prstGeom prst="rect">
            <a:avLst/>
          </a:prstGeom>
          <a:noFill/>
          <a:ln>
            <a:noFill/>
          </a:ln>
        </p:spPr>
      </p:pic>
      <p:sp>
        <p:nvSpPr>
          <p:cNvPr id="8" name="Google Shape;315;p41"/>
          <p:cNvSpPr txBox="1">
            <a:spLocks/>
          </p:cNvSpPr>
          <p:nvPr/>
        </p:nvSpPr>
        <p:spPr>
          <a:xfrm>
            <a:off x="2521800" y="2293215"/>
            <a:ext cx="4100400" cy="64491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136878" indent="0">
              <a:lnSpc>
                <a:spcPct val="115000"/>
              </a:lnSpc>
              <a:buClr>
                <a:srgbClr val="262626"/>
              </a:buClr>
              <a:buSzPct val="100000"/>
            </a:pPr>
            <a:r>
              <a:rPr lang="en-US" i="1" dirty="0" smtClean="0">
                <a:solidFill>
                  <a:srgbClr val="262626"/>
                </a:solidFill>
              </a:rPr>
              <a:t>Video recording remove</a:t>
            </a:r>
            <a:endParaRPr lang="en-US" i="1" dirty="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8"/>
          <p:cNvSpPr txBox="1">
            <a:spLocks noGrp="1"/>
          </p:cNvSpPr>
          <p:nvPr>
            <p:ph type="title"/>
          </p:nvPr>
        </p:nvSpPr>
        <p:spPr>
          <a:xfrm>
            <a:off x="257350" y="1623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Recreation Therapy &amp; Music Therapy in Rehab</a:t>
            </a:r>
            <a:endParaRPr/>
          </a:p>
        </p:txBody>
      </p:sp>
      <p:sp>
        <p:nvSpPr>
          <p:cNvPr id="370" name="Google Shape;370;p48"/>
          <p:cNvSpPr txBox="1">
            <a:spLocks noGrp="1"/>
          </p:cNvSpPr>
          <p:nvPr>
            <p:ph type="body" idx="1"/>
          </p:nvPr>
        </p:nvSpPr>
        <p:spPr>
          <a:xfrm>
            <a:off x="532750" y="869700"/>
            <a:ext cx="7969800" cy="394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51">
                <a:solidFill>
                  <a:srgbClr val="262626"/>
                </a:solidFill>
              </a:rPr>
              <a:t>Units include:</a:t>
            </a:r>
            <a:endParaRPr sz="1951">
              <a:solidFill>
                <a:srgbClr val="262626"/>
              </a:solidFill>
            </a:endParaRPr>
          </a:p>
          <a:p>
            <a:pPr marL="457200" lvl="0" indent="-333473" algn="l" rtl="0">
              <a:spcBef>
                <a:spcPts val="1200"/>
              </a:spcBef>
              <a:spcAft>
                <a:spcPts val="0"/>
              </a:spcAft>
              <a:buClr>
                <a:srgbClr val="262626"/>
              </a:buClr>
              <a:buSzPts val="1652"/>
              <a:buChar char="●"/>
            </a:pPr>
            <a:r>
              <a:rPr lang="en" sz="1651" b="1">
                <a:solidFill>
                  <a:srgbClr val="262626"/>
                </a:solidFill>
              </a:rPr>
              <a:t>General Rehab</a:t>
            </a:r>
            <a:endParaRPr sz="1651" b="1">
              <a:solidFill>
                <a:srgbClr val="262626"/>
              </a:solidFill>
            </a:endParaRPr>
          </a:p>
          <a:p>
            <a:pPr marL="457200" lvl="0" indent="-333473" algn="l" rtl="0">
              <a:spcBef>
                <a:spcPts val="0"/>
              </a:spcBef>
              <a:spcAft>
                <a:spcPts val="0"/>
              </a:spcAft>
              <a:buClr>
                <a:srgbClr val="262626"/>
              </a:buClr>
              <a:buSzPts val="1652"/>
              <a:buChar char="●"/>
            </a:pPr>
            <a:r>
              <a:rPr lang="en" sz="1651" b="1">
                <a:solidFill>
                  <a:srgbClr val="262626"/>
                </a:solidFill>
              </a:rPr>
              <a:t>Low intensity Rehab</a:t>
            </a:r>
            <a:endParaRPr sz="1651" b="1">
              <a:solidFill>
                <a:srgbClr val="262626"/>
              </a:solidFill>
            </a:endParaRPr>
          </a:p>
          <a:p>
            <a:pPr marL="457200" lvl="0" indent="-333473" algn="l" rtl="0">
              <a:spcBef>
                <a:spcPts val="0"/>
              </a:spcBef>
              <a:spcAft>
                <a:spcPts val="0"/>
              </a:spcAft>
              <a:buClr>
                <a:srgbClr val="262626"/>
              </a:buClr>
              <a:buSzPts val="1652"/>
              <a:buChar char="●"/>
            </a:pPr>
            <a:r>
              <a:rPr lang="en" sz="1651" b="1">
                <a:solidFill>
                  <a:srgbClr val="262626"/>
                </a:solidFill>
              </a:rPr>
              <a:t>Neurorehab Outpatient Clinic</a:t>
            </a:r>
            <a:endParaRPr sz="1400">
              <a:solidFill>
                <a:srgbClr val="262626"/>
              </a:solidFill>
            </a:endParaRPr>
          </a:p>
          <a:p>
            <a:pPr marL="0" lvl="0" indent="0" algn="l" rtl="0">
              <a:spcBef>
                <a:spcPts val="1200"/>
              </a:spcBef>
              <a:spcAft>
                <a:spcPts val="0"/>
              </a:spcAft>
              <a:buNone/>
            </a:pPr>
            <a:r>
              <a:rPr lang="en">
                <a:solidFill>
                  <a:srgbClr val="262626"/>
                </a:solidFill>
              </a:rPr>
              <a:t>Targets:</a:t>
            </a:r>
            <a:endParaRPr sz="2200">
              <a:solidFill>
                <a:srgbClr val="262626"/>
              </a:solidFill>
            </a:endParaRPr>
          </a:p>
          <a:p>
            <a:pPr marL="0" lvl="0" indent="0" algn="l" rtl="0">
              <a:spcBef>
                <a:spcPts val="1200"/>
              </a:spcBef>
              <a:spcAft>
                <a:spcPts val="1200"/>
              </a:spcAft>
              <a:buNone/>
            </a:pPr>
            <a:endParaRPr>
              <a:solidFill>
                <a:srgbClr val="262626"/>
              </a:solidFill>
              <a:highlight>
                <a:srgbClr val="FFFF00"/>
              </a:highlight>
            </a:endParaRPr>
          </a:p>
        </p:txBody>
      </p:sp>
      <p:pic>
        <p:nvPicPr>
          <p:cNvPr id="371" name="Google Shape;371;p48"/>
          <p:cNvPicPr preferRelativeResize="0"/>
          <p:nvPr/>
        </p:nvPicPr>
        <p:blipFill>
          <a:blip r:embed="rId3">
            <a:alphaModFix/>
          </a:blip>
          <a:stretch>
            <a:fillRect/>
          </a:stretch>
        </p:blipFill>
        <p:spPr>
          <a:xfrm>
            <a:off x="8181250" y="4541375"/>
            <a:ext cx="770150" cy="476449"/>
          </a:xfrm>
          <a:prstGeom prst="rect">
            <a:avLst/>
          </a:prstGeom>
          <a:noFill/>
          <a:ln>
            <a:noFill/>
          </a:ln>
        </p:spPr>
      </p:pic>
      <p:graphicFrame>
        <p:nvGraphicFramePr>
          <p:cNvPr id="372" name="Google Shape;372;p48"/>
          <p:cNvGraphicFramePr/>
          <p:nvPr>
            <p:extLst>
              <p:ext uri="{D42A27DB-BD31-4B8C-83A1-F6EECF244321}">
                <p14:modId xmlns:p14="http://schemas.microsoft.com/office/powerpoint/2010/main" val="3130960099"/>
              </p:ext>
            </p:extLst>
          </p:nvPr>
        </p:nvGraphicFramePr>
        <p:xfrm>
          <a:off x="898150" y="2953600"/>
          <a:ext cx="7239000" cy="2064224"/>
        </p:xfrm>
        <a:graphic>
          <a:graphicData uri="http://schemas.openxmlformats.org/drawingml/2006/table">
            <a:tbl>
              <a:tblPr>
                <a:noFill/>
                <a:tableStyleId>{803BBA4B-A8D1-4C21-A567-E5FD663E0D22}</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2064224">
                <a:tc>
                  <a:txBody>
                    <a:bodyPr/>
                    <a:lstStyle/>
                    <a:p>
                      <a:pPr marL="457200" lvl="0" indent="-349250" algn="l" rtl="0">
                        <a:lnSpc>
                          <a:spcPct val="100000"/>
                        </a:lnSpc>
                        <a:spcBef>
                          <a:spcPts val="1000"/>
                        </a:spcBef>
                        <a:spcAft>
                          <a:spcPts val="0"/>
                        </a:spcAft>
                        <a:buClr>
                          <a:srgbClr val="262626"/>
                        </a:buClr>
                        <a:buSzPts val="1900"/>
                        <a:buFont typeface="Open Sans"/>
                        <a:buChar char="●"/>
                      </a:pPr>
                      <a:r>
                        <a:rPr lang="en" sz="1700" dirty="0">
                          <a:solidFill>
                            <a:srgbClr val="262626"/>
                          </a:solidFill>
                          <a:latin typeface="Open Sans"/>
                          <a:ea typeface="Open Sans"/>
                          <a:cs typeface="Open Sans"/>
                          <a:sym typeface="Open Sans"/>
                        </a:rPr>
                        <a:t>Functional </a:t>
                      </a:r>
                      <a:r>
                        <a:rPr lang="en" sz="1700" dirty="0" smtClean="0">
                          <a:solidFill>
                            <a:srgbClr val="262626"/>
                          </a:solidFill>
                          <a:latin typeface="Open Sans"/>
                          <a:ea typeface="Open Sans"/>
                          <a:cs typeface="Open Sans"/>
                          <a:sym typeface="Open Sans"/>
                        </a:rPr>
                        <a:t>skills</a:t>
                      </a:r>
                      <a:r>
                        <a:rPr lang="en" sz="1700" baseline="0" dirty="0" smtClean="0">
                          <a:solidFill>
                            <a:srgbClr val="262626"/>
                          </a:solidFill>
                          <a:latin typeface="Open Sans"/>
                          <a:ea typeface="Open Sans"/>
                          <a:cs typeface="Open Sans"/>
                          <a:sym typeface="Open Sans"/>
                        </a:rPr>
                        <a:t> </a:t>
                      </a:r>
                      <a:r>
                        <a:rPr lang="en" sz="1700" dirty="0" smtClean="0">
                          <a:solidFill>
                            <a:srgbClr val="262626"/>
                          </a:solidFill>
                          <a:latin typeface="Open Sans"/>
                          <a:ea typeface="Open Sans"/>
                          <a:cs typeface="Open Sans"/>
                          <a:sym typeface="Open Sans"/>
                        </a:rPr>
                        <a:t>&amp; </a:t>
                      </a:r>
                      <a:r>
                        <a:rPr lang="en" sz="1700" dirty="0">
                          <a:solidFill>
                            <a:srgbClr val="262626"/>
                          </a:solidFill>
                          <a:latin typeface="Open Sans"/>
                          <a:ea typeface="Open Sans"/>
                          <a:cs typeface="Open Sans"/>
                          <a:sym typeface="Open Sans"/>
                        </a:rPr>
                        <a:t>activity tolerance</a:t>
                      </a:r>
                      <a:endParaRPr sz="1700" dirty="0">
                        <a:solidFill>
                          <a:srgbClr val="262626"/>
                        </a:solidFill>
                        <a:latin typeface="Open Sans"/>
                        <a:ea typeface="Open Sans"/>
                        <a:cs typeface="Open Sans"/>
                        <a:sym typeface="Open Sans"/>
                      </a:endParaRPr>
                    </a:p>
                    <a:p>
                      <a:pPr marL="457200" lvl="0" indent="-349250" algn="l" rtl="0">
                        <a:lnSpc>
                          <a:spcPct val="100000"/>
                        </a:lnSpc>
                        <a:spcBef>
                          <a:spcPts val="1200"/>
                        </a:spcBef>
                        <a:spcAft>
                          <a:spcPts val="0"/>
                        </a:spcAft>
                        <a:buClr>
                          <a:srgbClr val="262626"/>
                        </a:buClr>
                        <a:buSzPts val="1900"/>
                        <a:buFont typeface="Open Sans"/>
                        <a:buChar char="●"/>
                      </a:pPr>
                      <a:r>
                        <a:rPr lang="en" sz="1700" dirty="0">
                          <a:solidFill>
                            <a:srgbClr val="262626"/>
                          </a:solidFill>
                          <a:latin typeface="Open Sans"/>
                          <a:ea typeface="Open Sans"/>
                          <a:cs typeface="Open Sans"/>
                          <a:sym typeface="Open Sans"/>
                        </a:rPr>
                        <a:t>Adjustment to disability	</a:t>
                      </a:r>
                      <a:endParaRPr sz="1700" dirty="0">
                        <a:solidFill>
                          <a:srgbClr val="262626"/>
                        </a:solidFill>
                        <a:latin typeface="Open Sans"/>
                        <a:ea typeface="Open Sans"/>
                        <a:cs typeface="Open Sans"/>
                        <a:sym typeface="Open Sans"/>
                      </a:endParaRPr>
                    </a:p>
                    <a:p>
                      <a:pPr marL="457200" lvl="0" indent="-349250" algn="l" rtl="0">
                        <a:lnSpc>
                          <a:spcPct val="100000"/>
                        </a:lnSpc>
                        <a:spcBef>
                          <a:spcPts val="1000"/>
                        </a:spcBef>
                        <a:spcAft>
                          <a:spcPts val="1200"/>
                        </a:spcAft>
                        <a:buClr>
                          <a:srgbClr val="262626"/>
                        </a:buClr>
                        <a:buSzPts val="1900"/>
                        <a:buFont typeface="Open Sans"/>
                        <a:buChar char="●"/>
                      </a:pPr>
                      <a:r>
                        <a:rPr lang="en" sz="1700" dirty="0">
                          <a:solidFill>
                            <a:srgbClr val="262626"/>
                          </a:solidFill>
                          <a:latin typeface="Open Sans"/>
                          <a:ea typeface="Open Sans"/>
                          <a:cs typeface="Open Sans"/>
                          <a:sym typeface="Open Sans"/>
                        </a:rPr>
                        <a:t>Mood, coping, &amp; socialization</a:t>
                      </a:r>
                      <a:endParaRPr sz="1700" dirty="0"/>
                    </a:p>
                  </a:txBody>
                  <a:tcPr marL="91425" marR="91425" marT="91425" marB="91425">
                    <a:lnL w="76200" cap="flat" cmpd="sng">
                      <a:solidFill>
                        <a:schemeClr val="accent5"/>
                      </a:solidFill>
                      <a:prstDash val="solid"/>
                      <a:round/>
                      <a:headEnd type="none" w="sm" len="sm"/>
                      <a:tailEnd type="none" w="sm" len="sm"/>
                    </a:lnL>
                    <a:lnR w="76200" cap="flat" cmpd="sng">
                      <a:solidFill>
                        <a:schemeClr val="accent5"/>
                      </a:solidFill>
                      <a:prstDash val="solid"/>
                      <a:round/>
                      <a:headEnd type="none" w="sm" len="sm"/>
                      <a:tailEnd type="none" w="sm" len="sm"/>
                    </a:lnR>
                    <a:lnT w="76200" cap="flat" cmpd="sng">
                      <a:solidFill>
                        <a:schemeClr val="accent5"/>
                      </a:solidFill>
                      <a:prstDash val="solid"/>
                      <a:round/>
                      <a:headEnd type="none" w="sm" len="sm"/>
                      <a:tailEnd type="none" w="sm" len="sm"/>
                    </a:lnT>
                    <a:lnB w="76200" cap="flat" cmpd="sng">
                      <a:solidFill>
                        <a:schemeClr val="accent5"/>
                      </a:solidFill>
                      <a:prstDash val="solid"/>
                      <a:round/>
                      <a:headEnd type="none" w="sm" len="sm"/>
                      <a:tailEnd type="none" w="sm" len="sm"/>
                    </a:lnB>
                  </a:tcPr>
                </a:tc>
                <a:tc>
                  <a:txBody>
                    <a:bodyPr/>
                    <a:lstStyle/>
                    <a:p>
                      <a:pPr marL="457200" lvl="0" indent="-349250" algn="l" rtl="0">
                        <a:lnSpc>
                          <a:spcPct val="100000"/>
                        </a:lnSpc>
                        <a:spcBef>
                          <a:spcPts val="1000"/>
                        </a:spcBef>
                        <a:spcAft>
                          <a:spcPts val="0"/>
                        </a:spcAft>
                        <a:buClr>
                          <a:srgbClr val="262626"/>
                        </a:buClr>
                        <a:buSzPts val="1900"/>
                        <a:buFont typeface="Open Sans"/>
                        <a:buChar char="●"/>
                      </a:pPr>
                      <a:r>
                        <a:rPr lang="en" sz="1700" dirty="0">
                          <a:solidFill>
                            <a:srgbClr val="262626"/>
                          </a:solidFill>
                          <a:latin typeface="Open Sans"/>
                          <a:ea typeface="Open Sans"/>
                          <a:cs typeface="Open Sans"/>
                          <a:sym typeface="Open Sans"/>
                        </a:rPr>
                        <a:t>Enhanced respiratory functions</a:t>
                      </a:r>
                      <a:endParaRPr sz="1700" dirty="0">
                        <a:solidFill>
                          <a:srgbClr val="262626"/>
                        </a:solidFill>
                        <a:latin typeface="Open Sans"/>
                        <a:ea typeface="Open Sans"/>
                        <a:cs typeface="Open Sans"/>
                        <a:sym typeface="Open Sans"/>
                      </a:endParaRPr>
                    </a:p>
                    <a:p>
                      <a:pPr marL="457200" lvl="0" indent="-349250" algn="l" rtl="0">
                        <a:lnSpc>
                          <a:spcPct val="100000"/>
                        </a:lnSpc>
                        <a:spcBef>
                          <a:spcPts val="1200"/>
                        </a:spcBef>
                        <a:spcAft>
                          <a:spcPts val="1200"/>
                        </a:spcAft>
                        <a:buClr>
                          <a:srgbClr val="262626"/>
                        </a:buClr>
                        <a:buSzPts val="1900"/>
                        <a:buFont typeface="Open Sans"/>
                        <a:buChar char="●"/>
                      </a:pPr>
                      <a:r>
                        <a:rPr lang="en" sz="1700" dirty="0">
                          <a:solidFill>
                            <a:srgbClr val="262626"/>
                          </a:solidFill>
                          <a:latin typeface="Open Sans"/>
                          <a:ea typeface="Open Sans"/>
                          <a:cs typeface="Open Sans"/>
                          <a:sym typeface="Open Sans"/>
                        </a:rPr>
                        <a:t>Introduction or re-engagement in meaningful activities</a:t>
                      </a:r>
                      <a:endParaRPr sz="1700" dirty="0"/>
                    </a:p>
                  </a:txBody>
                  <a:tcPr marL="91425" marR="91425" marT="91425" marB="91425">
                    <a:lnL w="76200" cap="flat" cmpd="sng">
                      <a:solidFill>
                        <a:schemeClr val="accent5"/>
                      </a:solidFill>
                      <a:prstDash val="solid"/>
                      <a:round/>
                      <a:headEnd type="none" w="sm" len="sm"/>
                      <a:tailEnd type="none" w="sm" len="sm"/>
                    </a:lnL>
                    <a:lnR w="76200" cap="flat" cmpd="sng">
                      <a:solidFill>
                        <a:schemeClr val="accent5"/>
                      </a:solidFill>
                      <a:prstDash val="solid"/>
                      <a:round/>
                      <a:headEnd type="none" w="sm" len="sm"/>
                      <a:tailEnd type="none" w="sm" len="sm"/>
                    </a:lnR>
                    <a:lnT w="76200" cap="flat" cmpd="sng">
                      <a:solidFill>
                        <a:schemeClr val="accent5"/>
                      </a:solidFill>
                      <a:prstDash val="solid"/>
                      <a:round/>
                      <a:headEnd type="none" w="sm" len="sm"/>
                      <a:tailEnd type="none" w="sm" len="sm"/>
                    </a:lnT>
                    <a:lnB w="76200"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Effect transition="in" filter="fade">
                                      <p:cBhvr>
                                        <p:cTn id="7" dur="1000"/>
                                        <p:tgtEl>
                                          <p:spTgt spid="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0">
                                            <p:txEl>
                                              <p:pRg st="1" end="1"/>
                                            </p:txEl>
                                          </p:spTgt>
                                        </p:tgtEl>
                                        <p:attrNameLst>
                                          <p:attrName>style.visibility</p:attrName>
                                        </p:attrNameLst>
                                      </p:cBhvr>
                                      <p:to>
                                        <p:strVal val="visible"/>
                                      </p:to>
                                    </p:set>
                                    <p:animEffect transition="in" filter="fade">
                                      <p:cBhvr>
                                        <p:cTn id="12" dur="1000"/>
                                        <p:tgtEl>
                                          <p:spTgt spid="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0">
                                            <p:txEl>
                                              <p:pRg st="2" end="2"/>
                                            </p:txEl>
                                          </p:spTgt>
                                        </p:tgtEl>
                                        <p:attrNameLst>
                                          <p:attrName>style.visibility</p:attrName>
                                        </p:attrNameLst>
                                      </p:cBhvr>
                                      <p:to>
                                        <p:strVal val="visible"/>
                                      </p:to>
                                    </p:set>
                                    <p:animEffect transition="in" filter="fade">
                                      <p:cBhvr>
                                        <p:cTn id="17" dur="1000"/>
                                        <p:tgtEl>
                                          <p:spTgt spid="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0">
                                            <p:txEl>
                                              <p:pRg st="3" end="3"/>
                                            </p:txEl>
                                          </p:spTgt>
                                        </p:tgtEl>
                                        <p:attrNameLst>
                                          <p:attrName>style.visibility</p:attrName>
                                        </p:attrNameLst>
                                      </p:cBhvr>
                                      <p:to>
                                        <p:strVal val="visible"/>
                                      </p:to>
                                    </p:set>
                                    <p:animEffect transition="in" filter="fade">
                                      <p:cBhvr>
                                        <p:cTn id="22" dur="1000"/>
                                        <p:tgtEl>
                                          <p:spTgt spid="3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0">
                                            <p:txEl>
                                              <p:pRg st="4" end="4"/>
                                            </p:txEl>
                                          </p:spTgt>
                                        </p:tgtEl>
                                        <p:attrNameLst>
                                          <p:attrName>style.visibility</p:attrName>
                                        </p:attrNameLst>
                                      </p:cBhvr>
                                      <p:to>
                                        <p:strVal val="visible"/>
                                      </p:to>
                                    </p:set>
                                    <p:animEffect transition="in" filter="fade">
                                      <p:cBhvr>
                                        <p:cTn id="27" dur="1000"/>
                                        <p:tgtEl>
                                          <p:spTgt spid="3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0">
                                            <p:txEl>
                                              <p:pRg st="5" end="5"/>
                                            </p:txEl>
                                          </p:spTgt>
                                        </p:tgtEl>
                                        <p:attrNameLst>
                                          <p:attrName>style.visibility</p:attrName>
                                        </p:attrNameLst>
                                      </p:cBhvr>
                                      <p:to>
                                        <p:strVal val="visible"/>
                                      </p:to>
                                    </p:set>
                                    <p:animEffect transition="in" filter="fade">
                                      <p:cBhvr>
                                        <p:cTn id="32" dur="1000"/>
                                        <p:tgtEl>
                                          <p:spTgt spid="3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9"/>
          <p:cNvSpPr txBox="1"/>
          <p:nvPr/>
        </p:nvSpPr>
        <p:spPr>
          <a:xfrm>
            <a:off x="696050" y="423875"/>
            <a:ext cx="69792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accent1"/>
                </a:solidFill>
                <a:latin typeface="PT Sans Narrow"/>
                <a:ea typeface="PT Sans Narrow"/>
                <a:cs typeface="PT Sans Narrow"/>
                <a:sym typeface="PT Sans Narrow"/>
              </a:rPr>
              <a:t>Back to Tom! </a:t>
            </a:r>
            <a:endParaRPr sz="3600" b="1">
              <a:solidFill>
                <a:schemeClr val="accent1"/>
              </a:solidFill>
              <a:latin typeface="PT Sans Narrow"/>
              <a:ea typeface="PT Sans Narrow"/>
              <a:cs typeface="PT Sans Narrow"/>
              <a:sym typeface="PT Sans Narrow"/>
            </a:endParaRPr>
          </a:p>
        </p:txBody>
      </p:sp>
      <p:pic>
        <p:nvPicPr>
          <p:cNvPr id="378" name="Google Shape;378;p49"/>
          <p:cNvPicPr preferRelativeResize="0"/>
          <p:nvPr/>
        </p:nvPicPr>
        <p:blipFill>
          <a:blip r:embed="rId3">
            <a:alphaModFix/>
          </a:blip>
          <a:stretch>
            <a:fillRect/>
          </a:stretch>
        </p:blipFill>
        <p:spPr>
          <a:xfrm>
            <a:off x="8181250" y="4541375"/>
            <a:ext cx="770150" cy="476449"/>
          </a:xfrm>
          <a:prstGeom prst="rect">
            <a:avLst/>
          </a:prstGeom>
          <a:noFill/>
          <a:ln>
            <a:noFill/>
          </a:ln>
        </p:spPr>
      </p:pic>
      <p:sp>
        <p:nvSpPr>
          <p:cNvPr id="5" name="Google Shape;315;p41"/>
          <p:cNvSpPr txBox="1">
            <a:spLocks/>
          </p:cNvSpPr>
          <p:nvPr/>
        </p:nvSpPr>
        <p:spPr>
          <a:xfrm>
            <a:off x="2135450" y="2665844"/>
            <a:ext cx="4100400" cy="64491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136878" indent="0">
              <a:lnSpc>
                <a:spcPct val="115000"/>
              </a:lnSpc>
              <a:buClr>
                <a:srgbClr val="262626"/>
              </a:buClr>
              <a:buSzPct val="100000"/>
            </a:pPr>
            <a:r>
              <a:rPr lang="en-US" i="1" dirty="0" smtClean="0">
                <a:solidFill>
                  <a:srgbClr val="262626"/>
                </a:solidFill>
              </a:rPr>
              <a:t>Video recording remove</a:t>
            </a:r>
            <a:endParaRPr lang="en-US" i="1" dirty="0">
              <a:solidFill>
                <a:srgbClr val="26262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0"/>
          <p:cNvSpPr txBox="1">
            <a:spLocks noGrp="1"/>
          </p:cNvSpPr>
          <p:nvPr>
            <p:ph type="body" idx="1"/>
          </p:nvPr>
        </p:nvSpPr>
        <p:spPr>
          <a:xfrm>
            <a:off x="4271500" y="1238675"/>
            <a:ext cx="3760800" cy="330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808" b="1">
                <a:solidFill>
                  <a:schemeClr val="accent5"/>
                </a:solidFill>
              </a:rPr>
              <a:t>Do you know this tune?</a:t>
            </a:r>
            <a:endParaRPr sz="2808" b="1">
              <a:solidFill>
                <a:schemeClr val="accent5"/>
              </a:solidFill>
            </a:endParaRPr>
          </a:p>
          <a:p>
            <a:pPr marL="0" lvl="0" indent="0" algn="ctr" rtl="0">
              <a:spcBef>
                <a:spcPts val="1200"/>
              </a:spcBef>
              <a:spcAft>
                <a:spcPts val="1200"/>
              </a:spcAft>
              <a:buNone/>
            </a:pPr>
            <a:r>
              <a:rPr lang="en" sz="2808" b="1">
                <a:solidFill>
                  <a:schemeClr val="accent5"/>
                </a:solidFill>
              </a:rPr>
              <a:t>What feelings did it bring to you?</a:t>
            </a:r>
            <a:endParaRPr sz="2808" b="1">
              <a:solidFill>
                <a:schemeClr val="accent5"/>
              </a:solidFill>
            </a:endParaRPr>
          </a:p>
        </p:txBody>
      </p:sp>
      <p:sp>
        <p:nvSpPr>
          <p:cNvPr id="385" name="Google Shape;385;p5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Can You Feel It? - Activity #3</a:t>
            </a:r>
            <a:endParaRPr/>
          </a:p>
        </p:txBody>
      </p:sp>
      <p:pic>
        <p:nvPicPr>
          <p:cNvPr id="386" name="Google Shape;386;p50"/>
          <p:cNvPicPr preferRelativeResize="0"/>
          <p:nvPr/>
        </p:nvPicPr>
        <p:blipFill>
          <a:blip r:embed="rId3">
            <a:alphaModFix/>
          </a:blip>
          <a:stretch>
            <a:fillRect/>
          </a:stretch>
        </p:blipFill>
        <p:spPr>
          <a:xfrm>
            <a:off x="8181250" y="4541375"/>
            <a:ext cx="770150" cy="476449"/>
          </a:xfrm>
          <a:prstGeom prst="rect">
            <a:avLst/>
          </a:prstGeom>
          <a:noFill/>
          <a:ln>
            <a:noFill/>
          </a:ln>
        </p:spPr>
      </p:pic>
      <p:pic>
        <p:nvPicPr>
          <p:cNvPr id="387" name="Google Shape;387;p50" title="Singing teenager - People - FREE-VECTORS.NET"/>
          <p:cNvPicPr preferRelativeResize="0"/>
          <p:nvPr/>
        </p:nvPicPr>
        <p:blipFill rotWithShape="1">
          <a:blip r:embed="rId4">
            <a:alphaModFix/>
          </a:blip>
          <a:srcRect b="4888"/>
          <a:stretch/>
        </p:blipFill>
        <p:spPr>
          <a:xfrm>
            <a:off x="943225" y="1641925"/>
            <a:ext cx="3328276" cy="2374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10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1"/>
          <p:cNvSpPr txBox="1">
            <a:spLocks noGrp="1"/>
          </p:cNvSpPr>
          <p:nvPr>
            <p:ph type="title"/>
          </p:nvPr>
        </p:nvSpPr>
        <p:spPr>
          <a:xfrm>
            <a:off x="5222825" y="1446825"/>
            <a:ext cx="3262500" cy="1675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accent6"/>
                </a:solidFill>
              </a:rPr>
              <a:t>Role of Music Therapy in Mental Health</a:t>
            </a:r>
            <a:endParaRPr>
              <a:solidFill>
                <a:schemeClr val="accent6"/>
              </a:solidFill>
            </a:endParaRPr>
          </a:p>
        </p:txBody>
      </p:sp>
      <p:sp>
        <p:nvSpPr>
          <p:cNvPr id="393" name="Google Shape;393;p51"/>
          <p:cNvSpPr txBox="1">
            <a:spLocks noGrp="1"/>
          </p:cNvSpPr>
          <p:nvPr>
            <p:ph type="body" idx="2"/>
          </p:nvPr>
        </p:nvSpPr>
        <p:spPr>
          <a:xfrm>
            <a:off x="353975" y="195750"/>
            <a:ext cx="3930000" cy="4752000"/>
          </a:xfrm>
          <a:prstGeom prst="rect">
            <a:avLst/>
          </a:prstGeom>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457200" lvl="0" indent="-323850" algn="l" rtl="0">
              <a:lnSpc>
                <a:spcPct val="115000"/>
              </a:lnSpc>
              <a:spcBef>
                <a:spcPts val="1000"/>
              </a:spcBef>
              <a:spcAft>
                <a:spcPts val="0"/>
              </a:spcAft>
              <a:buClr>
                <a:srgbClr val="262626"/>
              </a:buClr>
              <a:buSzPts val="1500"/>
              <a:buChar char="●"/>
            </a:pPr>
            <a:r>
              <a:rPr lang="en" sz="1450" dirty="0">
                <a:solidFill>
                  <a:srgbClr val="262626"/>
                </a:solidFill>
              </a:rPr>
              <a:t>The specialized use of music to </a:t>
            </a:r>
            <a:r>
              <a:rPr lang="en" sz="1450" b="1" dirty="0">
                <a:solidFill>
                  <a:srgbClr val="262626"/>
                </a:solidFill>
              </a:rPr>
              <a:t>restore, maintain, and improve cognitive, emotional, social, communicative, and physiological </a:t>
            </a:r>
            <a:r>
              <a:rPr lang="en" sz="1450" dirty="0">
                <a:solidFill>
                  <a:srgbClr val="262626"/>
                </a:solidFill>
              </a:rPr>
              <a:t>functioning (AMTA, 2015). </a:t>
            </a:r>
            <a:endParaRPr sz="1450" dirty="0">
              <a:solidFill>
                <a:srgbClr val="262626"/>
              </a:solidFill>
            </a:endParaRPr>
          </a:p>
          <a:p>
            <a:pPr marL="457200" lvl="0" indent="-323850" algn="l" rtl="0">
              <a:lnSpc>
                <a:spcPct val="115000"/>
              </a:lnSpc>
              <a:spcBef>
                <a:spcPts val="1200"/>
              </a:spcBef>
              <a:spcAft>
                <a:spcPts val="0"/>
              </a:spcAft>
              <a:buClr>
                <a:srgbClr val="262626"/>
              </a:buClr>
              <a:buSzPts val="1500"/>
              <a:buChar char="●"/>
            </a:pPr>
            <a:r>
              <a:rPr lang="en" sz="1450" dirty="0">
                <a:solidFill>
                  <a:srgbClr val="262626"/>
                </a:solidFill>
              </a:rPr>
              <a:t>The use of goal-directed music interventions</a:t>
            </a:r>
            <a:r>
              <a:rPr lang="en" sz="1450" b="1" dirty="0">
                <a:solidFill>
                  <a:srgbClr val="262626"/>
                </a:solidFill>
              </a:rPr>
              <a:t> focused on  symptom management , foster relationships, and provide  psychosocial support.</a:t>
            </a:r>
            <a:endParaRPr sz="1450" b="1" dirty="0">
              <a:solidFill>
                <a:srgbClr val="262626"/>
              </a:solidFill>
            </a:endParaRPr>
          </a:p>
          <a:p>
            <a:pPr marL="457200" lvl="0" indent="-323850" algn="l" rtl="0">
              <a:lnSpc>
                <a:spcPct val="115000"/>
              </a:lnSpc>
              <a:spcBef>
                <a:spcPts val="1000"/>
              </a:spcBef>
              <a:spcAft>
                <a:spcPts val="0"/>
              </a:spcAft>
              <a:buClr>
                <a:srgbClr val="262626"/>
              </a:buClr>
              <a:buSzPts val="1500"/>
              <a:buChar char="●"/>
            </a:pPr>
            <a:r>
              <a:rPr lang="en" sz="1450" dirty="0">
                <a:solidFill>
                  <a:srgbClr val="262626"/>
                </a:solidFill>
              </a:rPr>
              <a:t>Provide education and training to assist with </a:t>
            </a:r>
            <a:r>
              <a:rPr lang="en" sz="1450" b="1" dirty="0">
                <a:solidFill>
                  <a:srgbClr val="262626"/>
                </a:solidFill>
              </a:rPr>
              <a:t>grounding techniques and mental health education</a:t>
            </a:r>
            <a:endParaRPr sz="1450" b="1" dirty="0">
              <a:solidFill>
                <a:srgbClr val="262626"/>
              </a:solidFill>
            </a:endParaRPr>
          </a:p>
          <a:p>
            <a:pPr marL="457200" lvl="0" indent="-323850" algn="l" rtl="0">
              <a:lnSpc>
                <a:spcPct val="115000"/>
              </a:lnSpc>
              <a:spcBef>
                <a:spcPts val="1000"/>
              </a:spcBef>
              <a:spcAft>
                <a:spcPts val="1200"/>
              </a:spcAft>
              <a:buClr>
                <a:srgbClr val="262626"/>
              </a:buClr>
              <a:buSzPts val="1500"/>
              <a:buChar char="●"/>
            </a:pPr>
            <a:r>
              <a:rPr lang="en" sz="1450" dirty="0">
                <a:solidFill>
                  <a:srgbClr val="262626"/>
                </a:solidFill>
              </a:rPr>
              <a:t>Music therapists must be </a:t>
            </a:r>
            <a:r>
              <a:rPr lang="en" sz="1450" b="1" dirty="0">
                <a:solidFill>
                  <a:srgbClr val="262626"/>
                </a:solidFill>
              </a:rPr>
              <a:t>recognized as a Registered Psychotherapist</a:t>
            </a:r>
            <a:endParaRPr sz="1450" b="1" dirty="0">
              <a:solidFill>
                <a:srgbClr val="262626"/>
              </a:solidFill>
            </a:endParaRPr>
          </a:p>
        </p:txBody>
      </p:sp>
      <p:pic>
        <p:nvPicPr>
          <p:cNvPr id="394" name="Google Shape;394;p51"/>
          <p:cNvPicPr preferRelativeResize="0"/>
          <p:nvPr/>
        </p:nvPicPr>
        <p:blipFill>
          <a:blip r:embed="rId3">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animEffect transition="in" filter="fade">
                                      <p:cBhvr>
                                        <p:cTn id="7" dur="1000"/>
                                        <p:tgtEl>
                                          <p:spTgt spid="3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3">
                                            <p:txEl>
                                              <p:pRg st="1" end="1"/>
                                            </p:txEl>
                                          </p:spTgt>
                                        </p:tgtEl>
                                        <p:attrNameLst>
                                          <p:attrName>style.visibility</p:attrName>
                                        </p:attrNameLst>
                                      </p:cBhvr>
                                      <p:to>
                                        <p:strVal val="visible"/>
                                      </p:to>
                                    </p:set>
                                    <p:animEffect transition="in" filter="fade">
                                      <p:cBhvr>
                                        <p:cTn id="12" dur="1000"/>
                                        <p:tgtEl>
                                          <p:spTgt spid="3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3">
                                            <p:txEl>
                                              <p:pRg st="2" end="2"/>
                                            </p:txEl>
                                          </p:spTgt>
                                        </p:tgtEl>
                                        <p:attrNameLst>
                                          <p:attrName>style.visibility</p:attrName>
                                        </p:attrNameLst>
                                      </p:cBhvr>
                                      <p:to>
                                        <p:strVal val="visible"/>
                                      </p:to>
                                    </p:set>
                                    <p:animEffect transition="in" filter="fade">
                                      <p:cBhvr>
                                        <p:cTn id="17" dur="1000"/>
                                        <p:tgtEl>
                                          <p:spTgt spid="3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3">
                                            <p:txEl>
                                              <p:pRg st="3" end="3"/>
                                            </p:txEl>
                                          </p:spTgt>
                                        </p:tgtEl>
                                        <p:attrNameLst>
                                          <p:attrName>style.visibility</p:attrName>
                                        </p:attrNameLst>
                                      </p:cBhvr>
                                      <p:to>
                                        <p:strVal val="visible"/>
                                      </p:to>
                                    </p:set>
                                    <p:animEffect transition="in" filter="fade">
                                      <p:cBhvr>
                                        <p:cTn id="22" dur="1000"/>
                                        <p:tgtEl>
                                          <p:spTgt spid="3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1091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700"/>
              <a:t>Welcome &amp; Acknowledgements</a:t>
            </a:r>
            <a:endParaRPr sz="4700"/>
          </a:p>
        </p:txBody>
      </p:sp>
      <p:sp>
        <p:nvSpPr>
          <p:cNvPr id="90" name="Google Shape;90;p16"/>
          <p:cNvSpPr txBox="1"/>
          <p:nvPr/>
        </p:nvSpPr>
        <p:spPr>
          <a:xfrm>
            <a:off x="789000" y="2183550"/>
            <a:ext cx="7616700" cy="276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300">
                <a:latin typeface="Source Code Pro"/>
                <a:ea typeface="Source Code Pro"/>
                <a:cs typeface="Source Code Pro"/>
                <a:sym typeface="Source Code Pro"/>
              </a:rPr>
              <a:t>:</a:t>
            </a:r>
            <a:r>
              <a:rPr lang="en" sz="1300" b="1">
                <a:solidFill>
                  <a:srgbClr val="262626"/>
                </a:solidFill>
                <a:latin typeface="Source Code Pro"/>
                <a:ea typeface="Source Code Pro"/>
                <a:cs typeface="Source Code Pro"/>
                <a:sym typeface="Source Code Pro"/>
              </a:rPr>
              <a:t>Black</a:t>
            </a:r>
            <a:r>
              <a:rPr lang="en" sz="1300">
                <a:latin typeface="Source Code Pro"/>
                <a:ea typeface="Source Code Pro"/>
                <a:cs typeface="Source Code Pro"/>
                <a:sym typeface="Source Code Pro"/>
              </a:rPr>
              <a:t> </a:t>
            </a:r>
            <a:r>
              <a:rPr lang="en" sz="1300" b="1">
                <a:solidFill>
                  <a:srgbClr val="9C6767"/>
                </a:solidFill>
                <a:latin typeface="Source Code Pro"/>
                <a:ea typeface="Source Code Pro"/>
                <a:cs typeface="Source Code Pro"/>
                <a:sym typeface="Source Code Pro"/>
              </a:rPr>
              <a:t>lives </a:t>
            </a:r>
            <a:r>
              <a:rPr lang="en" sz="1300" b="1">
                <a:solidFill>
                  <a:srgbClr val="FF9900"/>
                </a:solidFill>
                <a:latin typeface="Source Code Pro"/>
                <a:ea typeface="Source Code Pro"/>
                <a:cs typeface="Source Code Pro"/>
                <a:sym typeface="Source Code Pro"/>
              </a:rPr>
              <a:t>matter </a:t>
            </a:r>
            <a:r>
              <a:rPr lang="en" sz="1300">
                <a:latin typeface="Source Code Pro"/>
                <a:ea typeface="Source Code Pro"/>
                <a:cs typeface="Source Code Pro"/>
                <a:sym typeface="Source Code Pro"/>
              </a:rPr>
              <a:t>:</a:t>
            </a:r>
            <a:r>
              <a:rPr lang="en" sz="1300" b="1">
                <a:solidFill>
                  <a:schemeClr val="dk2"/>
                </a:solidFill>
                <a:latin typeface="Source Code Pro"/>
                <a:ea typeface="Source Code Pro"/>
                <a:cs typeface="Source Code Pro"/>
                <a:sym typeface="Source Code Pro"/>
              </a:rPr>
              <a:t>BIPOC</a:t>
            </a:r>
            <a:r>
              <a:rPr lang="en" sz="1300">
                <a:latin typeface="Source Code Pro"/>
                <a:ea typeface="Source Code Pro"/>
                <a:cs typeface="Source Code Pro"/>
                <a:sym typeface="Source Code Pro"/>
              </a:rPr>
              <a:t> </a:t>
            </a:r>
            <a:r>
              <a:rPr lang="en" sz="1300" b="1">
                <a:latin typeface="Source Code Pro"/>
                <a:ea typeface="Source Code Pro"/>
                <a:cs typeface="Source Code Pro"/>
                <a:sym typeface="Source Code Pro"/>
              </a:rPr>
              <a:t>lives matters</a:t>
            </a:r>
            <a:r>
              <a:rPr lang="en" sz="1300">
                <a:latin typeface="Source Code Pro"/>
                <a:ea typeface="Source Code Pro"/>
                <a:cs typeface="Source Code Pro"/>
                <a:sym typeface="Source Code Pro"/>
              </a:rPr>
              <a:t> :</a:t>
            </a:r>
            <a:r>
              <a:rPr lang="en" sz="1300" b="1">
                <a:solidFill>
                  <a:srgbClr val="9900FF"/>
                </a:solidFill>
                <a:latin typeface="Source Code Pro"/>
                <a:ea typeface="Source Code Pro"/>
                <a:cs typeface="Source Code Pro"/>
                <a:sym typeface="Source Code Pro"/>
              </a:rPr>
              <a:t>LG</a:t>
            </a:r>
            <a:r>
              <a:rPr lang="en" sz="1300" b="1">
                <a:solidFill>
                  <a:srgbClr val="0000FF"/>
                </a:solidFill>
                <a:latin typeface="Source Code Pro"/>
                <a:ea typeface="Source Code Pro"/>
                <a:cs typeface="Source Code Pro"/>
                <a:sym typeface="Source Code Pro"/>
              </a:rPr>
              <a:t>BT</a:t>
            </a:r>
            <a:r>
              <a:rPr lang="en" sz="1300" b="1">
                <a:solidFill>
                  <a:srgbClr val="38761D"/>
                </a:solidFill>
                <a:latin typeface="Source Code Pro"/>
                <a:ea typeface="Source Code Pro"/>
                <a:cs typeface="Source Code Pro"/>
                <a:sym typeface="Source Code Pro"/>
              </a:rPr>
              <a:t>QI</a:t>
            </a:r>
            <a:r>
              <a:rPr lang="en" sz="1300" b="1">
                <a:solidFill>
                  <a:srgbClr val="CC0000"/>
                </a:solidFill>
                <a:latin typeface="Source Code Pro"/>
                <a:ea typeface="Source Code Pro"/>
                <a:cs typeface="Source Code Pro"/>
                <a:sym typeface="Source Code Pro"/>
              </a:rPr>
              <a:t>A+</a:t>
            </a:r>
            <a:r>
              <a:rPr lang="en" sz="1300">
                <a:latin typeface="Source Code Pro"/>
                <a:ea typeface="Source Code Pro"/>
                <a:cs typeface="Source Code Pro"/>
                <a:sym typeface="Source Code Pro"/>
              </a:rPr>
              <a:t> </a:t>
            </a:r>
            <a:r>
              <a:rPr lang="en" sz="1300" b="1">
                <a:solidFill>
                  <a:srgbClr val="FF9900"/>
                </a:solidFill>
                <a:latin typeface="Source Code Pro"/>
                <a:ea typeface="Source Code Pro"/>
                <a:cs typeface="Source Code Pro"/>
                <a:sym typeface="Source Code Pro"/>
              </a:rPr>
              <a:t>li</a:t>
            </a:r>
            <a:r>
              <a:rPr lang="en" sz="1300" b="1">
                <a:solidFill>
                  <a:srgbClr val="F1C232"/>
                </a:solidFill>
                <a:latin typeface="Source Code Pro"/>
                <a:ea typeface="Source Code Pro"/>
                <a:cs typeface="Source Code Pro"/>
                <a:sym typeface="Source Code Pro"/>
              </a:rPr>
              <a:t>ves</a:t>
            </a:r>
            <a:r>
              <a:rPr lang="en" sz="1300" b="1">
                <a:latin typeface="Source Code Pro"/>
                <a:ea typeface="Source Code Pro"/>
                <a:cs typeface="Source Code Pro"/>
                <a:sym typeface="Source Code Pro"/>
              </a:rPr>
              <a:t> </a:t>
            </a:r>
            <a:r>
              <a:rPr lang="en" sz="1300" b="1">
                <a:solidFill>
                  <a:srgbClr val="FF00FF"/>
                </a:solidFill>
                <a:latin typeface="Source Code Pro"/>
                <a:ea typeface="Source Code Pro"/>
                <a:cs typeface="Source Code Pro"/>
                <a:sym typeface="Source Code Pro"/>
              </a:rPr>
              <a:t>mat</a:t>
            </a:r>
            <a:r>
              <a:rPr lang="en" sz="1300" b="1">
                <a:solidFill>
                  <a:srgbClr val="9900FF"/>
                </a:solidFill>
                <a:latin typeface="Source Code Pro"/>
                <a:ea typeface="Source Code Pro"/>
                <a:cs typeface="Source Code Pro"/>
                <a:sym typeface="Source Code Pro"/>
              </a:rPr>
              <a:t>ter</a:t>
            </a:r>
            <a:r>
              <a:rPr lang="en" sz="1300">
                <a:latin typeface="Source Code Pro"/>
                <a:ea typeface="Source Code Pro"/>
                <a:cs typeface="Source Code Pro"/>
                <a:sym typeface="Source Code Pro"/>
              </a:rPr>
              <a:t> :</a:t>
            </a:r>
            <a:r>
              <a:rPr lang="en" sz="1300" b="1">
                <a:solidFill>
                  <a:srgbClr val="FF0000"/>
                </a:solidFill>
                <a:latin typeface="Source Code Pro"/>
                <a:ea typeface="Source Code Pro"/>
                <a:cs typeface="Source Code Pro"/>
                <a:sym typeface="Source Code Pro"/>
              </a:rPr>
              <a:t>LOVE</a:t>
            </a:r>
            <a:r>
              <a:rPr lang="en" sz="1300">
                <a:solidFill>
                  <a:srgbClr val="FF0000"/>
                </a:solidFill>
                <a:latin typeface="Source Code Pro"/>
                <a:ea typeface="Source Code Pro"/>
                <a:cs typeface="Source Code Pro"/>
                <a:sym typeface="Source Code Pro"/>
              </a:rPr>
              <a:t> </a:t>
            </a:r>
            <a:r>
              <a:rPr lang="en" sz="1300" b="1">
                <a:solidFill>
                  <a:srgbClr val="FF0000"/>
                </a:solidFill>
                <a:latin typeface="Source Code Pro"/>
                <a:ea typeface="Source Code Pro"/>
                <a:cs typeface="Source Code Pro"/>
                <a:sym typeface="Source Code Pro"/>
              </a:rPr>
              <a:t>W​INS</a:t>
            </a:r>
            <a:endParaRPr sz="1300">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500">
              <a:latin typeface="Century Gothic"/>
              <a:ea typeface="Century Gothic"/>
              <a:cs typeface="Century Gothic"/>
              <a:sym typeface="Century Gothic"/>
            </a:endParaRPr>
          </a:p>
          <a:p>
            <a:pPr marL="0" lvl="0" indent="0" algn="l" rtl="0">
              <a:lnSpc>
                <a:spcPct val="115000"/>
              </a:lnSpc>
              <a:spcBef>
                <a:spcPts val="1000"/>
              </a:spcBef>
              <a:spcAft>
                <a:spcPts val="0"/>
              </a:spcAft>
              <a:buNone/>
            </a:pPr>
            <a:r>
              <a:rPr lang="en" sz="1500" b="1">
                <a:solidFill>
                  <a:schemeClr val="lt1"/>
                </a:solidFill>
                <a:latin typeface="Century Gothic"/>
                <a:ea typeface="Century Gothic"/>
                <a:cs typeface="Century Gothic"/>
                <a:sym typeface="Century Gothic"/>
              </a:rPr>
              <a:t>Lastly, we acknowledge our identities and privileges, within colonial-settler structures that we are  immersed in, acknowledging the land we work on, the people who have been here before us, out of respect and recognition of our privilege. We acknowledge those who provided us with what we know now and share this with you, as well as express the values we hold personally and professionally, in trust that we all use this knowledge to learn, lift and support one another. </a:t>
            </a:r>
            <a:endParaRPr sz="1300" b="1">
              <a:solidFill>
                <a:schemeClr val="lt1"/>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endParaRPr sz="1300">
              <a:latin typeface="Source Code Pro"/>
              <a:ea typeface="Source Code Pro"/>
              <a:cs typeface="Source Code Pro"/>
              <a:sym typeface="Source Code Pro"/>
            </a:endParaRPr>
          </a:p>
        </p:txBody>
      </p:sp>
      <p:pic>
        <p:nvPicPr>
          <p:cNvPr id="91" name="Google Shape;91;p16"/>
          <p:cNvPicPr preferRelativeResize="0"/>
          <p:nvPr/>
        </p:nvPicPr>
        <p:blipFill>
          <a:blip r:embed="rId3">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Music Psychotherapy Education</a:t>
            </a:r>
            <a:endParaRPr/>
          </a:p>
        </p:txBody>
      </p:sp>
      <p:sp>
        <p:nvSpPr>
          <p:cNvPr id="400" name="Google Shape;400;p5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a:solidFill>
                  <a:srgbClr val="0D0D0D"/>
                </a:solidFill>
              </a:rPr>
              <a:t>At GRH, all music therapists are also Registered Psychotherapists (RP). </a:t>
            </a:r>
            <a:endParaRPr sz="1900">
              <a:solidFill>
                <a:srgbClr val="0D0D0D"/>
              </a:solidFill>
            </a:endParaRPr>
          </a:p>
          <a:p>
            <a:pPr marL="0" lvl="0" indent="0" algn="l" rtl="0">
              <a:spcBef>
                <a:spcPts val="1200"/>
              </a:spcBef>
              <a:spcAft>
                <a:spcPts val="0"/>
              </a:spcAft>
              <a:buNone/>
            </a:pPr>
            <a:r>
              <a:rPr lang="en" sz="1900" b="1">
                <a:solidFill>
                  <a:srgbClr val="0D0D0D"/>
                </a:solidFill>
              </a:rPr>
              <a:t>RPs must:</a:t>
            </a:r>
            <a:endParaRPr sz="1900" b="1">
              <a:solidFill>
                <a:srgbClr val="0D0D0D"/>
              </a:solidFill>
            </a:endParaRPr>
          </a:p>
          <a:p>
            <a:pPr marL="457200" lvl="0" indent="-361950" algn="l" rtl="0">
              <a:spcBef>
                <a:spcPts val="1200"/>
              </a:spcBef>
              <a:spcAft>
                <a:spcPts val="0"/>
              </a:spcAft>
              <a:buClr>
                <a:srgbClr val="0D0D0D"/>
              </a:buClr>
              <a:buSzPts val="2100"/>
              <a:buChar char="●"/>
            </a:pPr>
            <a:r>
              <a:rPr lang="en" sz="2100">
                <a:solidFill>
                  <a:srgbClr val="0D0D0D"/>
                </a:solidFill>
              </a:rPr>
              <a:t>Have completed a relevant graduate-level degree</a:t>
            </a:r>
            <a:endParaRPr sz="2100">
              <a:solidFill>
                <a:srgbClr val="0D0D0D"/>
              </a:solidFill>
            </a:endParaRPr>
          </a:p>
          <a:p>
            <a:pPr marL="457200" lvl="0" indent="-361950" algn="l" rtl="0">
              <a:spcBef>
                <a:spcPts val="0"/>
              </a:spcBef>
              <a:spcAft>
                <a:spcPts val="0"/>
              </a:spcAft>
              <a:buClr>
                <a:srgbClr val="0D0D0D"/>
              </a:buClr>
              <a:buSzPts val="2100"/>
              <a:buChar char="●"/>
            </a:pPr>
            <a:r>
              <a:rPr lang="en" sz="2100">
                <a:solidFill>
                  <a:srgbClr val="0D0D0D"/>
                </a:solidFill>
              </a:rPr>
              <a:t>Pass a registration exam and complete at least 1,000 hrs of direct contact with clients and 150 hrs of clinical supervision</a:t>
            </a:r>
            <a:endParaRPr sz="2100">
              <a:solidFill>
                <a:srgbClr val="0D0D0D"/>
              </a:solidFill>
            </a:endParaRPr>
          </a:p>
          <a:p>
            <a:pPr marL="457200" lvl="0" indent="-361950" algn="l" rtl="0">
              <a:spcBef>
                <a:spcPts val="0"/>
              </a:spcBef>
              <a:spcAft>
                <a:spcPts val="0"/>
              </a:spcAft>
              <a:buClr>
                <a:srgbClr val="0D0D0D"/>
              </a:buClr>
              <a:buSzPts val="2100"/>
              <a:buChar char="●"/>
            </a:pPr>
            <a:r>
              <a:rPr lang="en" sz="2100">
                <a:solidFill>
                  <a:srgbClr val="0D0D0D"/>
                </a:solidFill>
              </a:rPr>
              <a:t>Participate in annual Continuing Competency program and continuing education</a:t>
            </a:r>
            <a:endParaRPr sz="2100">
              <a:solidFill>
                <a:srgbClr val="0D0D0D"/>
              </a:solidFill>
            </a:endParaRPr>
          </a:p>
        </p:txBody>
      </p:sp>
      <p:pic>
        <p:nvPicPr>
          <p:cNvPr id="401" name="Google Shape;401;p52"/>
          <p:cNvPicPr preferRelativeResize="0"/>
          <p:nvPr/>
        </p:nvPicPr>
        <p:blipFill>
          <a:blip r:embed="rId3">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animEffect transition="in" filter="fade">
                                      <p:cBhvr>
                                        <p:cTn id="7" dur="1000"/>
                                        <p:tgtEl>
                                          <p:spTgt spid="4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xEl>
                                              <p:pRg st="1" end="1"/>
                                            </p:txEl>
                                          </p:spTgt>
                                        </p:tgtEl>
                                        <p:attrNameLst>
                                          <p:attrName>style.visibility</p:attrName>
                                        </p:attrNameLst>
                                      </p:cBhvr>
                                      <p:to>
                                        <p:strVal val="visible"/>
                                      </p:to>
                                    </p:set>
                                    <p:animEffect transition="in" filter="fade">
                                      <p:cBhvr>
                                        <p:cTn id="12" dur="1000"/>
                                        <p:tgtEl>
                                          <p:spTgt spid="4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
                                            <p:txEl>
                                              <p:pRg st="2" end="2"/>
                                            </p:txEl>
                                          </p:spTgt>
                                        </p:tgtEl>
                                        <p:attrNameLst>
                                          <p:attrName>style.visibility</p:attrName>
                                        </p:attrNameLst>
                                      </p:cBhvr>
                                      <p:to>
                                        <p:strVal val="visible"/>
                                      </p:to>
                                    </p:set>
                                    <p:animEffect transition="in" filter="fade">
                                      <p:cBhvr>
                                        <p:cTn id="17" dur="1000"/>
                                        <p:tgtEl>
                                          <p:spTgt spid="4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0">
                                            <p:txEl>
                                              <p:pRg st="3" end="3"/>
                                            </p:txEl>
                                          </p:spTgt>
                                        </p:tgtEl>
                                        <p:attrNameLst>
                                          <p:attrName>style.visibility</p:attrName>
                                        </p:attrNameLst>
                                      </p:cBhvr>
                                      <p:to>
                                        <p:strVal val="visible"/>
                                      </p:to>
                                    </p:set>
                                    <p:animEffect transition="in" filter="fade">
                                      <p:cBhvr>
                                        <p:cTn id="22" dur="1000"/>
                                        <p:tgtEl>
                                          <p:spTgt spid="4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0">
                                            <p:txEl>
                                              <p:pRg st="4" end="4"/>
                                            </p:txEl>
                                          </p:spTgt>
                                        </p:tgtEl>
                                        <p:attrNameLst>
                                          <p:attrName>style.visibility</p:attrName>
                                        </p:attrNameLst>
                                      </p:cBhvr>
                                      <p:to>
                                        <p:strVal val="visible"/>
                                      </p:to>
                                    </p:set>
                                    <p:animEffect transition="in" filter="fade">
                                      <p:cBhvr>
                                        <p:cTn id="27" dur="1000"/>
                                        <p:tgtEl>
                                          <p:spTgt spid="4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Music Therapy in Mental Health</a:t>
            </a:r>
            <a:endParaRPr/>
          </a:p>
        </p:txBody>
      </p:sp>
      <p:sp>
        <p:nvSpPr>
          <p:cNvPr id="407" name="Google Shape;407;p53"/>
          <p:cNvSpPr txBox="1">
            <a:spLocks noGrp="1"/>
          </p:cNvSpPr>
          <p:nvPr>
            <p:ph type="body" idx="1"/>
          </p:nvPr>
        </p:nvSpPr>
        <p:spPr>
          <a:xfrm>
            <a:off x="311700" y="1266325"/>
            <a:ext cx="4986900" cy="33027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Clr>
                <a:srgbClr val="262626"/>
              </a:buClr>
              <a:buSzPct val="100000"/>
              <a:buChar char="●"/>
            </a:pPr>
            <a:r>
              <a:rPr lang="en" b="1">
                <a:solidFill>
                  <a:srgbClr val="262626"/>
                </a:solidFill>
              </a:rPr>
              <a:t>Reduce </a:t>
            </a:r>
            <a:r>
              <a:rPr lang="en">
                <a:solidFill>
                  <a:srgbClr val="262626"/>
                </a:solidFill>
              </a:rPr>
              <a:t>depressive symptoms, decrease anxiety, and improve functioning for people with a variety of mental health conditions</a:t>
            </a:r>
            <a:br>
              <a:rPr lang="en">
                <a:solidFill>
                  <a:srgbClr val="262626"/>
                </a:solidFill>
              </a:rPr>
            </a:br>
            <a:endParaRPr>
              <a:solidFill>
                <a:srgbClr val="262626"/>
              </a:solidFill>
            </a:endParaRPr>
          </a:p>
          <a:p>
            <a:pPr marL="457200" lvl="0" indent="-317182" algn="l" rtl="0">
              <a:spcBef>
                <a:spcPts val="0"/>
              </a:spcBef>
              <a:spcAft>
                <a:spcPts val="0"/>
              </a:spcAft>
              <a:buClr>
                <a:srgbClr val="262626"/>
              </a:buClr>
              <a:buSzPct val="100000"/>
              <a:buChar char="●"/>
            </a:pPr>
            <a:r>
              <a:rPr lang="en" b="1">
                <a:solidFill>
                  <a:srgbClr val="262626"/>
                </a:solidFill>
              </a:rPr>
              <a:t>Improve </a:t>
            </a:r>
            <a:r>
              <a:rPr lang="en">
                <a:solidFill>
                  <a:srgbClr val="262626"/>
                </a:solidFill>
              </a:rPr>
              <a:t>emotional expression, group interaction, development of skills, and quality of life for people with substance use conditions </a:t>
            </a:r>
            <a:br>
              <a:rPr lang="en">
                <a:solidFill>
                  <a:srgbClr val="262626"/>
                </a:solidFill>
              </a:rPr>
            </a:br>
            <a:endParaRPr>
              <a:solidFill>
                <a:srgbClr val="262626"/>
              </a:solidFill>
            </a:endParaRPr>
          </a:p>
          <a:p>
            <a:pPr marL="457200" lvl="0" indent="-317182" algn="l" rtl="0">
              <a:spcBef>
                <a:spcPts val="0"/>
              </a:spcBef>
              <a:spcAft>
                <a:spcPts val="0"/>
              </a:spcAft>
              <a:buClr>
                <a:srgbClr val="262626"/>
              </a:buClr>
              <a:buSzPct val="100000"/>
              <a:buChar char="●"/>
            </a:pPr>
            <a:r>
              <a:rPr lang="en" b="1">
                <a:solidFill>
                  <a:srgbClr val="262626"/>
                </a:solidFill>
              </a:rPr>
              <a:t>Improve </a:t>
            </a:r>
            <a:r>
              <a:rPr lang="en">
                <a:solidFill>
                  <a:srgbClr val="262626"/>
                </a:solidFill>
              </a:rPr>
              <a:t>therapeutic alliance, treatment eagerness, coping skills, locus of control, change readiness, and craving in adults with substance use conditions </a:t>
            </a:r>
            <a:br>
              <a:rPr lang="en">
                <a:solidFill>
                  <a:srgbClr val="262626"/>
                </a:solidFill>
              </a:rPr>
            </a:br>
            <a:endParaRPr>
              <a:solidFill>
                <a:srgbClr val="262626"/>
              </a:solidFill>
            </a:endParaRPr>
          </a:p>
          <a:p>
            <a:pPr marL="457200" lvl="0" indent="-317182" algn="l" rtl="0">
              <a:spcBef>
                <a:spcPts val="0"/>
              </a:spcBef>
              <a:spcAft>
                <a:spcPts val="0"/>
              </a:spcAft>
              <a:buClr>
                <a:srgbClr val="262626"/>
              </a:buClr>
              <a:buSzPct val="100000"/>
              <a:buChar char="●"/>
            </a:pPr>
            <a:r>
              <a:rPr lang="en" b="1">
                <a:solidFill>
                  <a:srgbClr val="262626"/>
                </a:solidFill>
              </a:rPr>
              <a:t>Address </a:t>
            </a:r>
            <a:r>
              <a:rPr lang="en">
                <a:solidFill>
                  <a:srgbClr val="262626"/>
                </a:solidFill>
              </a:rPr>
              <a:t>loneliness, grief, loss, and stigma that persist despite treatment</a:t>
            </a:r>
            <a:endParaRPr>
              <a:solidFill>
                <a:srgbClr val="262626"/>
              </a:solidFill>
            </a:endParaRPr>
          </a:p>
        </p:txBody>
      </p:sp>
      <p:pic>
        <p:nvPicPr>
          <p:cNvPr id="408" name="Google Shape;408;p53"/>
          <p:cNvPicPr preferRelativeResize="0"/>
          <p:nvPr/>
        </p:nvPicPr>
        <p:blipFill>
          <a:blip r:embed="rId3">
            <a:alphaModFix/>
          </a:blip>
          <a:stretch>
            <a:fillRect/>
          </a:stretch>
        </p:blipFill>
        <p:spPr>
          <a:xfrm>
            <a:off x="8181250" y="4541375"/>
            <a:ext cx="770150" cy="476449"/>
          </a:xfrm>
          <a:prstGeom prst="rect">
            <a:avLst/>
          </a:prstGeom>
          <a:noFill/>
          <a:ln>
            <a:noFill/>
          </a:ln>
        </p:spPr>
      </p:pic>
      <p:pic>
        <p:nvPicPr>
          <p:cNvPr id="409" name="Google Shape;409;p53" title="Love for music | Public domain vectors"/>
          <p:cNvPicPr preferRelativeResize="0"/>
          <p:nvPr/>
        </p:nvPicPr>
        <p:blipFill>
          <a:blip r:embed="rId4">
            <a:alphaModFix/>
          </a:blip>
          <a:stretch>
            <a:fillRect/>
          </a:stretch>
        </p:blipFill>
        <p:spPr>
          <a:xfrm>
            <a:off x="5580200" y="1589913"/>
            <a:ext cx="2601050" cy="24709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xEl>
                                              <p:pRg st="0" end="0"/>
                                            </p:txEl>
                                          </p:spTgt>
                                        </p:tgtEl>
                                        <p:attrNameLst>
                                          <p:attrName>style.visibility</p:attrName>
                                        </p:attrNameLst>
                                      </p:cBhvr>
                                      <p:to>
                                        <p:strVal val="visible"/>
                                      </p:to>
                                    </p:set>
                                    <p:animEffect transition="in" filter="fade">
                                      <p:cBhvr>
                                        <p:cTn id="7" dur="1000"/>
                                        <p:tgtEl>
                                          <p:spTgt spid="4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7">
                                            <p:txEl>
                                              <p:pRg st="1" end="1"/>
                                            </p:txEl>
                                          </p:spTgt>
                                        </p:tgtEl>
                                        <p:attrNameLst>
                                          <p:attrName>style.visibility</p:attrName>
                                        </p:attrNameLst>
                                      </p:cBhvr>
                                      <p:to>
                                        <p:strVal val="visible"/>
                                      </p:to>
                                    </p:set>
                                    <p:animEffect transition="in" filter="fade">
                                      <p:cBhvr>
                                        <p:cTn id="12" dur="1000"/>
                                        <p:tgtEl>
                                          <p:spTgt spid="4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7">
                                            <p:txEl>
                                              <p:pRg st="2" end="2"/>
                                            </p:txEl>
                                          </p:spTgt>
                                        </p:tgtEl>
                                        <p:attrNameLst>
                                          <p:attrName>style.visibility</p:attrName>
                                        </p:attrNameLst>
                                      </p:cBhvr>
                                      <p:to>
                                        <p:strVal val="visible"/>
                                      </p:to>
                                    </p:set>
                                    <p:animEffect transition="in" filter="fade">
                                      <p:cBhvr>
                                        <p:cTn id="17" dur="1000"/>
                                        <p:tgtEl>
                                          <p:spTgt spid="4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7">
                                            <p:txEl>
                                              <p:pRg st="3" end="3"/>
                                            </p:txEl>
                                          </p:spTgt>
                                        </p:tgtEl>
                                        <p:attrNameLst>
                                          <p:attrName>style.visibility</p:attrName>
                                        </p:attrNameLst>
                                      </p:cBhvr>
                                      <p:to>
                                        <p:strVal val="visible"/>
                                      </p:to>
                                    </p:set>
                                    <p:animEffect transition="in" filter="fade">
                                      <p:cBhvr>
                                        <p:cTn id="22" dur="1000"/>
                                        <p:tgtEl>
                                          <p:spTgt spid="4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4"/>
          <p:cNvSpPr txBox="1">
            <a:spLocks noGrp="1"/>
          </p:cNvSpPr>
          <p:nvPr>
            <p:ph type="title"/>
          </p:nvPr>
        </p:nvSpPr>
        <p:spPr>
          <a:xfrm>
            <a:off x="257350" y="1623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Recreation Therapy &amp; Music Therapy in Mental Health</a:t>
            </a:r>
            <a:endParaRPr/>
          </a:p>
        </p:txBody>
      </p:sp>
      <p:sp>
        <p:nvSpPr>
          <p:cNvPr id="415" name="Google Shape;415;p54"/>
          <p:cNvSpPr txBox="1">
            <a:spLocks noGrp="1"/>
          </p:cNvSpPr>
          <p:nvPr>
            <p:ph type="body" idx="1"/>
          </p:nvPr>
        </p:nvSpPr>
        <p:spPr>
          <a:xfrm>
            <a:off x="108250" y="993900"/>
            <a:ext cx="8818800" cy="394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51">
                <a:solidFill>
                  <a:srgbClr val="262626"/>
                </a:solidFill>
              </a:rPr>
              <a:t>Units include:</a:t>
            </a:r>
            <a:endParaRPr sz="1951">
              <a:solidFill>
                <a:srgbClr val="262626"/>
              </a:solidFill>
            </a:endParaRPr>
          </a:p>
          <a:p>
            <a:pPr marL="457200" lvl="0" indent="-333473" algn="l" rtl="0">
              <a:spcBef>
                <a:spcPts val="1200"/>
              </a:spcBef>
              <a:spcAft>
                <a:spcPts val="0"/>
              </a:spcAft>
              <a:buClr>
                <a:srgbClr val="262626"/>
              </a:buClr>
              <a:buSzPts val="1652"/>
              <a:buChar char="●"/>
            </a:pPr>
            <a:r>
              <a:rPr lang="en" sz="1651" b="1">
                <a:solidFill>
                  <a:srgbClr val="262626"/>
                </a:solidFill>
              </a:rPr>
              <a:t>Specialized Mental Health - Seniors Program</a:t>
            </a:r>
            <a:endParaRPr sz="1651" b="1">
              <a:solidFill>
                <a:srgbClr val="262626"/>
              </a:solidFill>
            </a:endParaRPr>
          </a:p>
          <a:p>
            <a:pPr marL="457200" lvl="0" indent="-333473" algn="l" rtl="0">
              <a:spcBef>
                <a:spcPts val="0"/>
              </a:spcBef>
              <a:spcAft>
                <a:spcPts val="0"/>
              </a:spcAft>
              <a:buClr>
                <a:srgbClr val="262626"/>
              </a:buClr>
              <a:buSzPts val="1652"/>
              <a:buChar char="●"/>
            </a:pPr>
            <a:r>
              <a:rPr lang="en" sz="1651" b="1">
                <a:solidFill>
                  <a:srgbClr val="262626"/>
                </a:solidFill>
              </a:rPr>
              <a:t>Specialized Mental Health - Adults Program</a:t>
            </a:r>
            <a:endParaRPr sz="1651" b="1">
              <a:solidFill>
                <a:srgbClr val="262626"/>
              </a:solidFill>
            </a:endParaRPr>
          </a:p>
          <a:p>
            <a:pPr marL="457200" lvl="0" indent="-333473" algn="l" rtl="0">
              <a:spcBef>
                <a:spcPts val="0"/>
              </a:spcBef>
              <a:spcAft>
                <a:spcPts val="0"/>
              </a:spcAft>
              <a:buClr>
                <a:srgbClr val="262626"/>
              </a:buClr>
              <a:buSzPts val="1652"/>
              <a:buChar char="●"/>
            </a:pPr>
            <a:r>
              <a:rPr lang="en" sz="1651" b="1">
                <a:solidFill>
                  <a:srgbClr val="262626"/>
                </a:solidFill>
              </a:rPr>
              <a:t>Hospital wide</a:t>
            </a:r>
            <a:endParaRPr sz="1651" b="1">
              <a:solidFill>
                <a:srgbClr val="262626"/>
              </a:solidFill>
            </a:endParaRPr>
          </a:p>
          <a:p>
            <a:pPr marL="0" lvl="0" indent="0" algn="l" rtl="0">
              <a:spcBef>
                <a:spcPts val="1200"/>
              </a:spcBef>
              <a:spcAft>
                <a:spcPts val="0"/>
              </a:spcAft>
              <a:buNone/>
            </a:pPr>
            <a:r>
              <a:rPr lang="en">
                <a:solidFill>
                  <a:srgbClr val="262626"/>
                </a:solidFill>
              </a:rPr>
              <a:t>Targets:</a:t>
            </a:r>
            <a:endParaRPr sz="2200">
              <a:solidFill>
                <a:srgbClr val="262626"/>
              </a:solidFill>
            </a:endParaRPr>
          </a:p>
          <a:p>
            <a:pPr marL="0" lvl="0" indent="0" algn="l" rtl="0">
              <a:spcBef>
                <a:spcPts val="1200"/>
              </a:spcBef>
              <a:spcAft>
                <a:spcPts val="1200"/>
              </a:spcAft>
              <a:buNone/>
            </a:pPr>
            <a:endParaRPr>
              <a:solidFill>
                <a:srgbClr val="262626"/>
              </a:solidFill>
              <a:highlight>
                <a:srgbClr val="FFFF00"/>
              </a:highlight>
            </a:endParaRPr>
          </a:p>
        </p:txBody>
      </p:sp>
      <p:pic>
        <p:nvPicPr>
          <p:cNvPr id="416" name="Google Shape;416;p54"/>
          <p:cNvPicPr preferRelativeResize="0"/>
          <p:nvPr/>
        </p:nvPicPr>
        <p:blipFill>
          <a:blip r:embed="rId3">
            <a:alphaModFix/>
          </a:blip>
          <a:stretch>
            <a:fillRect/>
          </a:stretch>
        </p:blipFill>
        <p:spPr>
          <a:xfrm>
            <a:off x="8181250" y="4541375"/>
            <a:ext cx="770150" cy="476449"/>
          </a:xfrm>
          <a:prstGeom prst="rect">
            <a:avLst/>
          </a:prstGeom>
          <a:noFill/>
          <a:ln>
            <a:noFill/>
          </a:ln>
        </p:spPr>
      </p:pic>
      <p:graphicFrame>
        <p:nvGraphicFramePr>
          <p:cNvPr id="417" name="Google Shape;417;p54"/>
          <p:cNvGraphicFramePr/>
          <p:nvPr/>
        </p:nvGraphicFramePr>
        <p:xfrm>
          <a:off x="626275" y="3020875"/>
          <a:ext cx="7239000" cy="1493490"/>
        </p:xfrm>
        <a:graphic>
          <a:graphicData uri="http://schemas.openxmlformats.org/drawingml/2006/table">
            <a:tbl>
              <a:tblPr>
                <a:noFill/>
                <a:tableStyleId>{803BBA4B-A8D1-4C21-A567-E5FD663E0D22}</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457200" lvl="0" indent="-349250" algn="l" rtl="0">
                        <a:lnSpc>
                          <a:spcPct val="100000"/>
                        </a:lnSpc>
                        <a:spcBef>
                          <a:spcPts val="1000"/>
                        </a:spcBef>
                        <a:spcAft>
                          <a:spcPts val="0"/>
                        </a:spcAft>
                        <a:buClr>
                          <a:srgbClr val="262626"/>
                        </a:buClr>
                        <a:buSzPts val="1900"/>
                        <a:buFont typeface="Open Sans"/>
                        <a:buChar char="●"/>
                      </a:pPr>
                      <a:r>
                        <a:rPr lang="en" sz="1900">
                          <a:solidFill>
                            <a:srgbClr val="262626"/>
                          </a:solidFill>
                          <a:latin typeface="Open Sans"/>
                          <a:ea typeface="Open Sans"/>
                          <a:cs typeface="Open Sans"/>
                          <a:sym typeface="Open Sans"/>
                        </a:rPr>
                        <a:t>De-escalation</a:t>
                      </a:r>
                      <a:endParaRPr sz="1900">
                        <a:solidFill>
                          <a:srgbClr val="262626"/>
                        </a:solidFill>
                        <a:latin typeface="Open Sans"/>
                        <a:ea typeface="Open Sans"/>
                        <a:cs typeface="Open Sans"/>
                        <a:sym typeface="Open Sans"/>
                      </a:endParaRPr>
                    </a:p>
                    <a:p>
                      <a:pPr marL="457200" lvl="0" indent="-349250" algn="l" rtl="0">
                        <a:lnSpc>
                          <a:spcPct val="100000"/>
                        </a:lnSpc>
                        <a:spcBef>
                          <a:spcPts val="1200"/>
                        </a:spcBef>
                        <a:spcAft>
                          <a:spcPts val="0"/>
                        </a:spcAft>
                        <a:buClr>
                          <a:srgbClr val="262626"/>
                        </a:buClr>
                        <a:buSzPts val="1900"/>
                        <a:buFont typeface="Open Sans"/>
                        <a:buChar char="●"/>
                      </a:pPr>
                      <a:r>
                        <a:rPr lang="en" sz="1900">
                          <a:solidFill>
                            <a:srgbClr val="262626"/>
                          </a:solidFill>
                          <a:latin typeface="Open Sans"/>
                          <a:ea typeface="Open Sans"/>
                          <a:cs typeface="Open Sans"/>
                          <a:sym typeface="Open Sans"/>
                        </a:rPr>
                        <a:t>Activity tolerance	</a:t>
                      </a:r>
                      <a:endParaRPr sz="1900">
                        <a:solidFill>
                          <a:srgbClr val="262626"/>
                        </a:solidFill>
                        <a:latin typeface="Open Sans"/>
                        <a:ea typeface="Open Sans"/>
                        <a:cs typeface="Open Sans"/>
                        <a:sym typeface="Open Sans"/>
                      </a:endParaRPr>
                    </a:p>
                    <a:p>
                      <a:pPr marL="457200" lvl="0" indent="-349250" algn="l" rtl="0">
                        <a:lnSpc>
                          <a:spcPct val="100000"/>
                        </a:lnSpc>
                        <a:spcBef>
                          <a:spcPts val="1000"/>
                        </a:spcBef>
                        <a:spcAft>
                          <a:spcPts val="1200"/>
                        </a:spcAft>
                        <a:buClr>
                          <a:srgbClr val="262626"/>
                        </a:buClr>
                        <a:buSzPts val="1900"/>
                        <a:buFont typeface="Open Sans"/>
                        <a:buChar char="●"/>
                      </a:pPr>
                      <a:r>
                        <a:rPr lang="en" sz="1900">
                          <a:solidFill>
                            <a:srgbClr val="262626"/>
                          </a:solidFill>
                          <a:latin typeface="Open Sans"/>
                          <a:ea typeface="Open Sans"/>
                          <a:cs typeface="Open Sans"/>
                          <a:sym typeface="Open Sans"/>
                        </a:rPr>
                        <a:t>Mood &amp; socialization</a:t>
                      </a:r>
                      <a:endParaRPr sz="1700"/>
                    </a:p>
                  </a:txBody>
                  <a:tcPr marL="91425" marR="91425" marT="91425" marB="91425">
                    <a:lnL w="76200" cap="flat" cmpd="sng">
                      <a:solidFill>
                        <a:schemeClr val="accent5"/>
                      </a:solidFill>
                      <a:prstDash val="solid"/>
                      <a:round/>
                      <a:headEnd type="none" w="sm" len="sm"/>
                      <a:tailEnd type="none" w="sm" len="sm"/>
                    </a:lnL>
                    <a:lnR w="76200" cap="flat" cmpd="sng">
                      <a:solidFill>
                        <a:schemeClr val="accent5"/>
                      </a:solidFill>
                      <a:prstDash val="solid"/>
                      <a:round/>
                      <a:headEnd type="none" w="sm" len="sm"/>
                      <a:tailEnd type="none" w="sm" len="sm"/>
                    </a:lnR>
                    <a:lnT w="76200" cap="flat" cmpd="sng">
                      <a:solidFill>
                        <a:schemeClr val="accent5"/>
                      </a:solidFill>
                      <a:prstDash val="solid"/>
                      <a:round/>
                      <a:headEnd type="none" w="sm" len="sm"/>
                      <a:tailEnd type="none" w="sm" len="sm"/>
                    </a:lnT>
                    <a:lnB w="76200" cap="flat" cmpd="sng">
                      <a:solidFill>
                        <a:schemeClr val="accent5"/>
                      </a:solidFill>
                      <a:prstDash val="solid"/>
                      <a:round/>
                      <a:headEnd type="none" w="sm" len="sm"/>
                      <a:tailEnd type="none" w="sm" len="sm"/>
                    </a:lnB>
                  </a:tcPr>
                </a:tc>
                <a:tc>
                  <a:txBody>
                    <a:bodyPr/>
                    <a:lstStyle/>
                    <a:p>
                      <a:pPr marL="457200" lvl="0" indent="-349250" algn="l" rtl="0">
                        <a:lnSpc>
                          <a:spcPct val="100000"/>
                        </a:lnSpc>
                        <a:spcBef>
                          <a:spcPts val="1000"/>
                        </a:spcBef>
                        <a:spcAft>
                          <a:spcPts val="0"/>
                        </a:spcAft>
                        <a:buClr>
                          <a:srgbClr val="262626"/>
                        </a:buClr>
                        <a:buSzPts val="1900"/>
                        <a:buFont typeface="Open Sans"/>
                        <a:buChar char="●"/>
                      </a:pPr>
                      <a:r>
                        <a:rPr lang="en" sz="1900">
                          <a:solidFill>
                            <a:srgbClr val="262626"/>
                          </a:solidFill>
                          <a:latin typeface="Open Sans"/>
                          <a:ea typeface="Open Sans"/>
                          <a:cs typeface="Open Sans"/>
                          <a:sym typeface="Open Sans"/>
                        </a:rPr>
                        <a:t>Adjustment to disability</a:t>
                      </a:r>
                      <a:endParaRPr sz="1900">
                        <a:solidFill>
                          <a:srgbClr val="262626"/>
                        </a:solidFill>
                        <a:latin typeface="Open Sans"/>
                        <a:ea typeface="Open Sans"/>
                        <a:cs typeface="Open Sans"/>
                        <a:sym typeface="Open Sans"/>
                      </a:endParaRPr>
                    </a:p>
                    <a:p>
                      <a:pPr marL="457200" lvl="0" indent="-349250" algn="l" rtl="0">
                        <a:lnSpc>
                          <a:spcPct val="100000"/>
                        </a:lnSpc>
                        <a:spcBef>
                          <a:spcPts val="1200"/>
                        </a:spcBef>
                        <a:spcAft>
                          <a:spcPts val="1200"/>
                        </a:spcAft>
                        <a:buClr>
                          <a:srgbClr val="262626"/>
                        </a:buClr>
                        <a:buSzPts val="1900"/>
                        <a:buFont typeface="Open Sans"/>
                        <a:buChar char="●"/>
                      </a:pPr>
                      <a:r>
                        <a:rPr lang="en" sz="1900">
                          <a:solidFill>
                            <a:srgbClr val="262626"/>
                          </a:solidFill>
                          <a:latin typeface="Open Sans"/>
                          <a:ea typeface="Open Sans"/>
                          <a:cs typeface="Open Sans"/>
                          <a:sym typeface="Open Sans"/>
                        </a:rPr>
                        <a:t>Introduction or re-engagement in meaningful activities</a:t>
                      </a:r>
                      <a:endParaRPr sz="1800"/>
                    </a:p>
                  </a:txBody>
                  <a:tcPr marL="91425" marR="91425" marT="91425" marB="91425">
                    <a:lnL w="76200" cap="flat" cmpd="sng">
                      <a:solidFill>
                        <a:schemeClr val="accent5"/>
                      </a:solidFill>
                      <a:prstDash val="solid"/>
                      <a:round/>
                      <a:headEnd type="none" w="sm" len="sm"/>
                      <a:tailEnd type="none" w="sm" len="sm"/>
                    </a:lnL>
                    <a:lnR w="76200" cap="flat" cmpd="sng">
                      <a:solidFill>
                        <a:schemeClr val="accent5"/>
                      </a:solidFill>
                      <a:prstDash val="solid"/>
                      <a:round/>
                      <a:headEnd type="none" w="sm" len="sm"/>
                      <a:tailEnd type="none" w="sm" len="sm"/>
                    </a:lnR>
                    <a:lnT w="76200" cap="flat" cmpd="sng">
                      <a:solidFill>
                        <a:schemeClr val="accent5"/>
                      </a:solidFill>
                      <a:prstDash val="solid"/>
                      <a:round/>
                      <a:headEnd type="none" w="sm" len="sm"/>
                      <a:tailEnd type="none" w="sm" len="sm"/>
                    </a:lnT>
                    <a:lnB w="76200"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animEffect transition="in" filter="fade">
                                      <p:cBhvr>
                                        <p:cTn id="7" dur="1000"/>
                                        <p:tgtEl>
                                          <p:spTgt spid="4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5">
                                            <p:txEl>
                                              <p:pRg st="1" end="1"/>
                                            </p:txEl>
                                          </p:spTgt>
                                        </p:tgtEl>
                                        <p:attrNameLst>
                                          <p:attrName>style.visibility</p:attrName>
                                        </p:attrNameLst>
                                      </p:cBhvr>
                                      <p:to>
                                        <p:strVal val="visible"/>
                                      </p:to>
                                    </p:set>
                                    <p:animEffect transition="in" filter="fade">
                                      <p:cBhvr>
                                        <p:cTn id="12" dur="1000"/>
                                        <p:tgtEl>
                                          <p:spTgt spid="4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5">
                                            <p:txEl>
                                              <p:pRg st="2" end="2"/>
                                            </p:txEl>
                                          </p:spTgt>
                                        </p:tgtEl>
                                        <p:attrNameLst>
                                          <p:attrName>style.visibility</p:attrName>
                                        </p:attrNameLst>
                                      </p:cBhvr>
                                      <p:to>
                                        <p:strVal val="visible"/>
                                      </p:to>
                                    </p:set>
                                    <p:animEffect transition="in" filter="fade">
                                      <p:cBhvr>
                                        <p:cTn id="17" dur="1000"/>
                                        <p:tgtEl>
                                          <p:spTgt spid="4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5">
                                            <p:txEl>
                                              <p:pRg st="3" end="3"/>
                                            </p:txEl>
                                          </p:spTgt>
                                        </p:tgtEl>
                                        <p:attrNameLst>
                                          <p:attrName>style.visibility</p:attrName>
                                        </p:attrNameLst>
                                      </p:cBhvr>
                                      <p:to>
                                        <p:strVal val="visible"/>
                                      </p:to>
                                    </p:set>
                                    <p:animEffect transition="in" filter="fade">
                                      <p:cBhvr>
                                        <p:cTn id="22" dur="1000"/>
                                        <p:tgtEl>
                                          <p:spTgt spid="4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5">
                                            <p:txEl>
                                              <p:pRg st="4" end="4"/>
                                            </p:txEl>
                                          </p:spTgt>
                                        </p:tgtEl>
                                        <p:attrNameLst>
                                          <p:attrName>style.visibility</p:attrName>
                                        </p:attrNameLst>
                                      </p:cBhvr>
                                      <p:to>
                                        <p:strVal val="visible"/>
                                      </p:to>
                                    </p:set>
                                    <p:animEffect transition="in" filter="fade">
                                      <p:cBhvr>
                                        <p:cTn id="27" dur="1000"/>
                                        <p:tgtEl>
                                          <p:spTgt spid="4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5">
                                            <p:txEl>
                                              <p:pRg st="5" end="5"/>
                                            </p:txEl>
                                          </p:spTgt>
                                        </p:tgtEl>
                                        <p:attrNameLst>
                                          <p:attrName>style.visibility</p:attrName>
                                        </p:attrNameLst>
                                      </p:cBhvr>
                                      <p:to>
                                        <p:strVal val="visible"/>
                                      </p:to>
                                    </p:set>
                                    <p:animEffect transition="in" filter="fade">
                                      <p:cBhvr>
                                        <p:cTn id="32" dur="1000"/>
                                        <p:tgtEl>
                                          <p:spTgt spid="4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5"/>
          <p:cNvSpPr txBox="1">
            <a:spLocks noGrp="1"/>
          </p:cNvSpPr>
          <p:nvPr>
            <p:ph type="title"/>
          </p:nvPr>
        </p:nvSpPr>
        <p:spPr>
          <a:xfrm>
            <a:off x="311700" y="123550"/>
            <a:ext cx="85206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940"/>
              <a:t>Applications of Music - Iso Principle Playlist</a:t>
            </a:r>
            <a:endParaRPr sz="2940"/>
          </a:p>
        </p:txBody>
      </p:sp>
      <p:graphicFrame>
        <p:nvGraphicFramePr>
          <p:cNvPr id="423" name="Google Shape;423;p55"/>
          <p:cNvGraphicFramePr/>
          <p:nvPr/>
        </p:nvGraphicFramePr>
        <p:xfrm>
          <a:off x="280975" y="715475"/>
          <a:ext cx="8582025" cy="4221210"/>
        </p:xfrm>
        <a:graphic>
          <a:graphicData uri="http://schemas.openxmlformats.org/drawingml/2006/table">
            <a:tbl>
              <a:tblPr>
                <a:noFill/>
                <a:tableStyleId>{93FCCD20-A603-4853-AE45-D958DF036D4F}</a:tableStyleId>
              </a:tblPr>
              <a:tblGrid>
                <a:gridCol w="3836600">
                  <a:extLst>
                    <a:ext uri="{9D8B030D-6E8A-4147-A177-3AD203B41FA5}">
                      <a16:colId xmlns:a16="http://schemas.microsoft.com/office/drawing/2014/main" val="20000"/>
                    </a:ext>
                  </a:extLst>
                </a:gridCol>
                <a:gridCol w="4745425">
                  <a:extLst>
                    <a:ext uri="{9D8B030D-6E8A-4147-A177-3AD203B41FA5}">
                      <a16:colId xmlns:a16="http://schemas.microsoft.com/office/drawing/2014/main" val="20001"/>
                    </a:ext>
                  </a:extLst>
                </a:gridCol>
              </a:tblGrid>
              <a:tr h="376550">
                <a:tc>
                  <a:txBody>
                    <a:bodyPr/>
                    <a:lstStyle/>
                    <a:p>
                      <a:pPr marL="0" lvl="0" indent="0" algn="l" rtl="0">
                        <a:spcBef>
                          <a:spcPts val="0"/>
                        </a:spcBef>
                        <a:spcAft>
                          <a:spcPts val="0"/>
                        </a:spcAft>
                        <a:buNone/>
                      </a:pPr>
                      <a:r>
                        <a:rPr lang="en" sz="1300" b="1"/>
                        <a:t>Song Title &amp; Artist</a:t>
                      </a:r>
                      <a:endParaRPr sz="1300" b="1"/>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300" b="1"/>
                        <a:t>Effect of Song</a:t>
                      </a:r>
                      <a:endParaRPr sz="1300" b="1"/>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76550">
                <a:tc>
                  <a:txBody>
                    <a:bodyPr/>
                    <a:lstStyle/>
                    <a:p>
                      <a:pPr marL="0" lvl="0" indent="0" algn="l" rtl="0">
                        <a:spcBef>
                          <a:spcPts val="0"/>
                        </a:spcBef>
                        <a:spcAft>
                          <a:spcPts val="0"/>
                        </a:spcAft>
                        <a:buNone/>
                      </a:pPr>
                      <a:r>
                        <a:rPr lang="en" sz="1300"/>
                        <a:t>Feel this moment – Pitbull &amp; Christina Aguilera</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300"/>
                        <a:t>Reminds to live in moment, vacation, gratitude</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76550">
                <a:tc>
                  <a:txBody>
                    <a:bodyPr/>
                    <a:lstStyle/>
                    <a:p>
                      <a:pPr marL="0" lvl="0" indent="0" algn="l" rtl="0">
                        <a:spcBef>
                          <a:spcPts val="0"/>
                        </a:spcBef>
                        <a:spcAft>
                          <a:spcPts val="0"/>
                        </a:spcAft>
                        <a:buNone/>
                      </a:pPr>
                      <a:r>
                        <a:rPr lang="en" sz="1300"/>
                        <a:t>Smile – Kirk Franklin</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300"/>
                        <a:t>Hope, acknowledges pain &amp; sadness but can make it through.</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573250">
                <a:tc>
                  <a:txBody>
                    <a:bodyPr/>
                    <a:lstStyle/>
                    <a:p>
                      <a:pPr marL="0" lvl="0" indent="0" algn="l" rtl="0">
                        <a:spcBef>
                          <a:spcPts val="0"/>
                        </a:spcBef>
                        <a:spcAft>
                          <a:spcPts val="0"/>
                        </a:spcAft>
                        <a:buNone/>
                      </a:pPr>
                      <a:r>
                        <a:rPr lang="en" sz="1300"/>
                        <a:t>True colours – Cyndi Lauper</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300"/>
                        <a:t>I have to figure it out, became tough because the change. Made me a resilient person. </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76550">
                <a:tc>
                  <a:txBody>
                    <a:bodyPr/>
                    <a:lstStyle/>
                    <a:p>
                      <a:pPr marL="0" lvl="0" indent="0" algn="l" rtl="0">
                        <a:spcBef>
                          <a:spcPts val="0"/>
                        </a:spcBef>
                        <a:spcAft>
                          <a:spcPts val="0"/>
                        </a:spcAft>
                        <a:buNone/>
                      </a:pPr>
                      <a:r>
                        <a:rPr lang="en" sz="1300"/>
                        <a:t>Mr Boombastic – Shaggy</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300"/>
                        <a:t>Silly, fun, in the moment, not taking self too seriously</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573250">
                <a:tc>
                  <a:txBody>
                    <a:bodyPr/>
                    <a:lstStyle/>
                    <a:p>
                      <a:pPr marL="0" lvl="0" indent="0" algn="l" rtl="0">
                        <a:spcBef>
                          <a:spcPts val="0"/>
                        </a:spcBef>
                        <a:spcAft>
                          <a:spcPts val="0"/>
                        </a:spcAft>
                        <a:buNone/>
                      </a:pPr>
                      <a:r>
                        <a:rPr lang="en" sz="1300"/>
                        <a:t>ABCDEFU - Gayle</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300"/>
                        <a:t>Mad, feels good to get it out, it’s unfairness, I’m not angry, starting point</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573250">
                <a:tc>
                  <a:txBody>
                    <a:bodyPr/>
                    <a:lstStyle/>
                    <a:p>
                      <a:pPr marL="0" lvl="0" indent="0" algn="l" rtl="0">
                        <a:spcBef>
                          <a:spcPts val="0"/>
                        </a:spcBef>
                        <a:spcAft>
                          <a:spcPts val="0"/>
                        </a:spcAft>
                        <a:buNone/>
                      </a:pPr>
                      <a:r>
                        <a:rPr lang="en" sz="1300"/>
                        <a:t>Fast car -  Luke Combs</a:t>
                      </a:r>
                      <a:endParaRPr sz="1300"/>
                    </a:p>
                    <a:p>
                      <a:pPr marL="0" lvl="0" indent="0" algn="l" rtl="0">
                        <a:spcBef>
                          <a:spcPts val="0"/>
                        </a:spcBef>
                        <a:spcAft>
                          <a:spcPts val="0"/>
                        </a:spcAft>
                        <a:buNone/>
                      </a:pPr>
                      <a:r>
                        <a:rPr lang="en" sz="1300"/>
                        <a:t> </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300"/>
                        <a:t>Starting sad, but there’s a plan to go to the next thing… take the problem and move on… moving forward. A the beginning.</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76550">
                <a:tc>
                  <a:txBody>
                    <a:bodyPr/>
                    <a:lstStyle/>
                    <a:p>
                      <a:pPr marL="0" lvl="0" indent="0" algn="l" rtl="0">
                        <a:spcBef>
                          <a:spcPts val="0"/>
                        </a:spcBef>
                        <a:spcAft>
                          <a:spcPts val="0"/>
                        </a:spcAft>
                        <a:buNone/>
                      </a:pPr>
                      <a:r>
                        <a:rPr lang="en" sz="1300"/>
                        <a:t>Brick House – Commodores</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300"/>
                        <a:t>Relaxed, slow, calmer, positive memories</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573250">
                <a:tc>
                  <a:txBody>
                    <a:bodyPr/>
                    <a:lstStyle/>
                    <a:p>
                      <a:pPr marL="0" lvl="0" indent="0" algn="l" rtl="0">
                        <a:spcBef>
                          <a:spcPts val="0"/>
                        </a:spcBef>
                        <a:spcAft>
                          <a:spcPts val="0"/>
                        </a:spcAft>
                        <a:buNone/>
                      </a:pPr>
                      <a:r>
                        <a:rPr lang="en" sz="1300"/>
                        <a:t>Hallelujah – pentatonix</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300"/>
                        <a:t>Near the beginning, faith is important, put my worries for God to take care of, acknowledging the current problem.</a:t>
                      </a:r>
                      <a:endParaRPr sz="1300"/>
                    </a:p>
                  </a:txBody>
                  <a:tcPr marL="68575" marR="6857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pic>
        <p:nvPicPr>
          <p:cNvPr id="424" name="Google Shape;424;p55"/>
          <p:cNvPicPr preferRelativeResize="0"/>
          <p:nvPr/>
        </p:nvPicPr>
        <p:blipFill>
          <a:blip r:embed="rId3">
            <a:alphaModFix/>
          </a:blip>
          <a:stretch>
            <a:fillRect/>
          </a:stretch>
        </p:blipFill>
        <p:spPr>
          <a:xfrm>
            <a:off x="8062150" y="23902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Applications of Music - Iso Principle Playlist</a:t>
            </a:r>
            <a:endParaRPr/>
          </a:p>
        </p:txBody>
      </p:sp>
      <p:sp>
        <p:nvSpPr>
          <p:cNvPr id="430" name="Google Shape;430;p56"/>
          <p:cNvSpPr txBox="1"/>
          <p:nvPr/>
        </p:nvSpPr>
        <p:spPr>
          <a:xfrm>
            <a:off x="417550" y="1572750"/>
            <a:ext cx="2909100" cy="27951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t>Purpose of my playlist? </a:t>
            </a:r>
            <a:r>
              <a:rPr lang="en" sz="1700" u="sng"/>
              <a:t>De-escalation	</a:t>
            </a:r>
            <a:endParaRPr sz="1700" u="sng"/>
          </a:p>
          <a:p>
            <a:pPr marL="0" lvl="0" indent="0" algn="l" rtl="0">
              <a:lnSpc>
                <a:spcPct val="115000"/>
              </a:lnSpc>
              <a:spcBef>
                <a:spcPts val="0"/>
              </a:spcBef>
              <a:spcAft>
                <a:spcPts val="0"/>
              </a:spcAft>
              <a:buNone/>
            </a:pPr>
            <a:endParaRPr sz="1700"/>
          </a:p>
          <a:p>
            <a:pPr marL="0" lvl="0" indent="0" algn="l" rtl="0">
              <a:lnSpc>
                <a:spcPct val="115000"/>
              </a:lnSpc>
              <a:spcBef>
                <a:spcPts val="0"/>
              </a:spcBef>
              <a:spcAft>
                <a:spcPts val="0"/>
              </a:spcAft>
              <a:buNone/>
            </a:pPr>
            <a:r>
              <a:rPr lang="en" sz="1700" b="1"/>
              <a:t>Starting Emotion: </a:t>
            </a:r>
            <a:r>
              <a:rPr lang="en" sz="1700"/>
              <a:t> </a:t>
            </a:r>
            <a:r>
              <a:rPr lang="en" sz="1700" u="sng"/>
              <a:t>Sad, frustrated, Overwhelmed</a:t>
            </a:r>
            <a:r>
              <a:rPr lang="en" sz="1700"/>
              <a:t>        	</a:t>
            </a:r>
            <a:endParaRPr sz="1700"/>
          </a:p>
          <a:p>
            <a:pPr marL="0" lvl="0" indent="0" algn="l" rtl="0">
              <a:lnSpc>
                <a:spcPct val="115000"/>
              </a:lnSpc>
              <a:spcBef>
                <a:spcPts val="0"/>
              </a:spcBef>
              <a:spcAft>
                <a:spcPts val="0"/>
              </a:spcAft>
              <a:buNone/>
            </a:pPr>
            <a:r>
              <a:rPr lang="en" sz="1700" b="1"/>
              <a:t>Ending Emotion: </a:t>
            </a:r>
            <a:r>
              <a:rPr lang="en" sz="1700" u="sng"/>
              <a:t>Energized, Empowered</a:t>
            </a:r>
            <a:endParaRPr sz="2300">
              <a:solidFill>
                <a:schemeClr val="dk2"/>
              </a:solidFill>
              <a:latin typeface="Open Sans"/>
              <a:ea typeface="Open Sans"/>
              <a:cs typeface="Open Sans"/>
              <a:sym typeface="Open Sans"/>
            </a:endParaRPr>
          </a:p>
        </p:txBody>
      </p:sp>
      <p:pic>
        <p:nvPicPr>
          <p:cNvPr id="431" name="Google Shape;431;p56"/>
          <p:cNvPicPr preferRelativeResize="0"/>
          <p:nvPr/>
        </p:nvPicPr>
        <p:blipFill>
          <a:blip r:embed="rId3">
            <a:alphaModFix/>
          </a:blip>
          <a:stretch>
            <a:fillRect/>
          </a:stretch>
        </p:blipFill>
        <p:spPr>
          <a:xfrm>
            <a:off x="8007125" y="560500"/>
            <a:ext cx="770150" cy="476449"/>
          </a:xfrm>
          <a:prstGeom prst="rect">
            <a:avLst/>
          </a:prstGeom>
          <a:noFill/>
          <a:ln>
            <a:noFill/>
          </a:ln>
        </p:spPr>
      </p:pic>
      <p:pic>
        <p:nvPicPr>
          <p:cNvPr id="432" name="Google Shape;432;p56"/>
          <p:cNvPicPr preferRelativeResize="0"/>
          <p:nvPr/>
        </p:nvPicPr>
        <p:blipFill>
          <a:blip r:embed="rId4">
            <a:alphaModFix/>
          </a:blip>
          <a:stretch>
            <a:fillRect/>
          </a:stretch>
        </p:blipFill>
        <p:spPr>
          <a:xfrm>
            <a:off x="3547750" y="1127163"/>
            <a:ext cx="4786280" cy="3686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1000"/>
                                        <p:tgtEl>
                                          <p:spTgt spid="4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
                                        </p:tgtEl>
                                        <p:attrNameLst>
                                          <p:attrName>style.visibility</p:attrName>
                                        </p:attrNameLst>
                                      </p:cBhvr>
                                      <p:to>
                                        <p:strVal val="visible"/>
                                      </p:to>
                                    </p:set>
                                    <p:animEffect transition="in" filter="fade">
                                      <p:cBhvr>
                                        <p:cTn id="12"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7"/>
          <p:cNvSpPr txBox="1">
            <a:spLocks noGrp="1"/>
          </p:cNvSpPr>
          <p:nvPr>
            <p:ph type="title"/>
          </p:nvPr>
        </p:nvSpPr>
        <p:spPr>
          <a:xfrm>
            <a:off x="311700" y="3635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Ideas to developing collaborative programs</a:t>
            </a:r>
            <a:endParaRPr/>
          </a:p>
        </p:txBody>
      </p:sp>
      <p:sp>
        <p:nvSpPr>
          <p:cNvPr id="438" name="Google Shape;438;p57"/>
          <p:cNvSpPr txBox="1">
            <a:spLocks noGrp="1"/>
          </p:cNvSpPr>
          <p:nvPr>
            <p:ph type="body" idx="1"/>
          </p:nvPr>
        </p:nvSpPr>
        <p:spPr>
          <a:xfrm>
            <a:off x="311700" y="1070976"/>
            <a:ext cx="8520600" cy="3571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i="1">
                <a:solidFill>
                  <a:srgbClr val="0D0D0D"/>
                </a:solidFill>
              </a:rPr>
              <a:t>Formal processes vs. Organic collaborations (informal)</a:t>
            </a:r>
            <a:endParaRPr b="1" i="1">
              <a:solidFill>
                <a:srgbClr val="0D0D0D"/>
              </a:solidFill>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439" name="Google Shape;439;p57"/>
          <p:cNvPicPr preferRelativeResize="0"/>
          <p:nvPr/>
        </p:nvPicPr>
        <p:blipFill>
          <a:blip r:embed="rId3">
            <a:alphaModFix/>
          </a:blip>
          <a:stretch>
            <a:fillRect/>
          </a:stretch>
        </p:blipFill>
        <p:spPr>
          <a:xfrm>
            <a:off x="8181250" y="4541375"/>
            <a:ext cx="770150" cy="476449"/>
          </a:xfrm>
          <a:prstGeom prst="rect">
            <a:avLst/>
          </a:prstGeom>
          <a:noFill/>
          <a:ln>
            <a:noFill/>
          </a:ln>
        </p:spPr>
      </p:pic>
      <p:graphicFrame>
        <p:nvGraphicFramePr>
          <p:cNvPr id="440" name="Google Shape;440;p57"/>
          <p:cNvGraphicFramePr/>
          <p:nvPr/>
        </p:nvGraphicFramePr>
        <p:xfrm>
          <a:off x="626325" y="1790800"/>
          <a:ext cx="7239000" cy="2956500"/>
        </p:xfrm>
        <a:graphic>
          <a:graphicData uri="http://schemas.openxmlformats.org/drawingml/2006/table">
            <a:tbl>
              <a:tblPr>
                <a:noFill/>
                <a:tableStyleId>{803BBA4B-A8D1-4C21-A567-E5FD663E0D22}</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600" b="1"/>
                        <a:t>Formal Processes              </a:t>
                      </a:r>
                      <a:endParaRPr sz="1600" b="1"/>
                    </a:p>
                  </a:txBody>
                  <a:tcPr marL="91425" marR="91425" marT="91425" marB="91425">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38100" cap="flat" cmpd="sng">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600" b="1"/>
                        <a:t>Organic/Informal Collaborations  </a:t>
                      </a:r>
                      <a:endParaRPr sz="1600" b="1"/>
                    </a:p>
                  </a:txBody>
                  <a:tcPr marL="91425" marR="91425" marT="91425" marB="91425">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38100" cap="flat" cmpd="sng">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Clr>
                          <a:srgbClr val="0D0D0D"/>
                        </a:buClr>
                        <a:buSzPts val="1400"/>
                        <a:buChar char="●"/>
                      </a:pPr>
                      <a:r>
                        <a:rPr lang="en" b="1">
                          <a:solidFill>
                            <a:srgbClr val="0D0D0D"/>
                          </a:solidFill>
                        </a:rPr>
                        <a:t>Grant proposals and review of literature (submitted to Foundation)</a:t>
                      </a:r>
                      <a:endParaRPr b="1">
                        <a:solidFill>
                          <a:srgbClr val="0D0D0D"/>
                        </a:solidFill>
                      </a:endParaRPr>
                    </a:p>
                    <a:p>
                      <a:pPr marL="457200" lvl="0" indent="-317500" algn="l" rtl="0">
                        <a:spcBef>
                          <a:spcPts val="0"/>
                        </a:spcBef>
                        <a:spcAft>
                          <a:spcPts val="0"/>
                        </a:spcAft>
                        <a:buClr>
                          <a:srgbClr val="0D0D0D"/>
                        </a:buClr>
                        <a:buSzPts val="1400"/>
                        <a:buChar char="●"/>
                      </a:pPr>
                      <a:r>
                        <a:rPr lang="en" b="1">
                          <a:solidFill>
                            <a:srgbClr val="0D0D0D"/>
                          </a:solidFill>
                        </a:rPr>
                        <a:t>Client Needs Assessment - development, implement, evaluate</a:t>
                      </a:r>
                      <a:endParaRPr b="1">
                        <a:solidFill>
                          <a:srgbClr val="0D0D0D"/>
                        </a:solidFill>
                      </a:endParaRPr>
                    </a:p>
                    <a:p>
                      <a:pPr marL="457200" lvl="0" indent="-317500" algn="l" rtl="0">
                        <a:spcBef>
                          <a:spcPts val="0"/>
                        </a:spcBef>
                        <a:spcAft>
                          <a:spcPts val="0"/>
                        </a:spcAft>
                        <a:buClr>
                          <a:srgbClr val="0D0D0D"/>
                        </a:buClr>
                        <a:buSzPts val="1400"/>
                        <a:buChar char="●"/>
                      </a:pPr>
                      <a:r>
                        <a:rPr lang="en" b="1">
                          <a:solidFill>
                            <a:srgbClr val="0D0D0D"/>
                          </a:solidFill>
                        </a:rPr>
                        <a:t>Program development - collaboration w/ Music Therapist</a:t>
                      </a:r>
                      <a:endParaRPr b="1">
                        <a:solidFill>
                          <a:srgbClr val="0D0D0D"/>
                        </a:solidFill>
                      </a:endParaRPr>
                    </a:p>
                    <a:p>
                      <a:pPr marL="457200" lvl="0" indent="-317500" algn="l" rtl="0">
                        <a:spcBef>
                          <a:spcPts val="0"/>
                        </a:spcBef>
                        <a:spcAft>
                          <a:spcPts val="0"/>
                        </a:spcAft>
                        <a:buClr>
                          <a:srgbClr val="0D0D0D"/>
                        </a:buClr>
                        <a:buSzPts val="1400"/>
                        <a:buChar char="●"/>
                      </a:pPr>
                      <a:r>
                        <a:rPr lang="en" b="1">
                          <a:solidFill>
                            <a:srgbClr val="0D0D0D"/>
                          </a:solidFill>
                        </a:rPr>
                        <a:t>Facilitation of collaborated program</a:t>
                      </a:r>
                      <a:endParaRPr b="1">
                        <a:solidFill>
                          <a:srgbClr val="0D0D0D"/>
                        </a:solidFill>
                      </a:endParaRPr>
                    </a:p>
                    <a:p>
                      <a:pPr marL="457200" lvl="0" indent="-317500" algn="l" rtl="0">
                        <a:spcBef>
                          <a:spcPts val="0"/>
                        </a:spcBef>
                        <a:spcAft>
                          <a:spcPts val="0"/>
                        </a:spcAft>
                        <a:buClr>
                          <a:srgbClr val="0D0D0D"/>
                        </a:buClr>
                        <a:buSzPts val="1400"/>
                        <a:buChar char="●"/>
                      </a:pPr>
                      <a:r>
                        <a:rPr lang="en" b="1">
                          <a:solidFill>
                            <a:srgbClr val="0D0D0D"/>
                          </a:solidFill>
                        </a:rPr>
                        <a:t>Evaluation of collaborated program</a:t>
                      </a:r>
                      <a:endParaRPr b="1">
                        <a:solidFill>
                          <a:srgbClr val="0D0D0D"/>
                        </a:solidFill>
                        <a:latin typeface="Open Sans"/>
                        <a:ea typeface="Open Sans"/>
                        <a:cs typeface="Open Sans"/>
                        <a:sym typeface="Open Sans"/>
                      </a:endParaRPr>
                    </a:p>
                  </a:txBody>
                  <a:tcPr marL="91425" marR="91425" marT="91425" marB="91425">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38100" cap="flat" cmpd="sng">
                      <a:solidFill>
                        <a:schemeClr val="accent2"/>
                      </a:solidFill>
                      <a:prstDash val="solid"/>
                      <a:round/>
                      <a:headEnd type="none" w="sm" len="sm"/>
                      <a:tailEnd type="none" w="sm" len="sm"/>
                    </a:lnB>
                  </a:tcPr>
                </a:tc>
                <a:tc>
                  <a:txBody>
                    <a:bodyPr/>
                    <a:lstStyle/>
                    <a:p>
                      <a:pPr marL="457200" lvl="0" indent="-317500" algn="l" rtl="0">
                        <a:lnSpc>
                          <a:spcPct val="115000"/>
                        </a:lnSpc>
                        <a:spcBef>
                          <a:spcPts val="0"/>
                        </a:spcBef>
                        <a:spcAft>
                          <a:spcPts val="0"/>
                        </a:spcAft>
                        <a:buClr>
                          <a:srgbClr val="0D0D0D"/>
                        </a:buClr>
                        <a:buSzPts val="1400"/>
                        <a:buFont typeface="Open Sans"/>
                        <a:buChar char="●"/>
                      </a:pPr>
                      <a:r>
                        <a:rPr lang="en" b="1">
                          <a:solidFill>
                            <a:srgbClr val="0D0D0D"/>
                          </a:solidFill>
                          <a:latin typeface="Open Sans"/>
                          <a:ea typeface="Open Sans"/>
                          <a:cs typeface="Open Sans"/>
                          <a:sym typeface="Open Sans"/>
                        </a:rPr>
                        <a:t>Take initiative </a:t>
                      </a:r>
                      <a:endParaRPr b="1">
                        <a:solidFill>
                          <a:srgbClr val="0D0D0D"/>
                        </a:solidFill>
                        <a:latin typeface="Open Sans"/>
                        <a:ea typeface="Open Sans"/>
                        <a:cs typeface="Open Sans"/>
                        <a:sym typeface="Open Sans"/>
                      </a:endParaRPr>
                    </a:p>
                    <a:p>
                      <a:pPr marL="457200" lvl="0" indent="-317500" algn="l" rtl="0">
                        <a:lnSpc>
                          <a:spcPct val="115000"/>
                        </a:lnSpc>
                        <a:spcBef>
                          <a:spcPts val="0"/>
                        </a:spcBef>
                        <a:spcAft>
                          <a:spcPts val="0"/>
                        </a:spcAft>
                        <a:buClr>
                          <a:srgbClr val="0D0D0D"/>
                        </a:buClr>
                        <a:buSzPts val="1400"/>
                        <a:buFont typeface="Open Sans"/>
                        <a:buChar char="●"/>
                      </a:pPr>
                      <a:r>
                        <a:rPr lang="en" b="1">
                          <a:solidFill>
                            <a:srgbClr val="0D0D0D"/>
                          </a:solidFill>
                          <a:latin typeface="Open Sans"/>
                          <a:ea typeface="Open Sans"/>
                          <a:cs typeface="Open Sans"/>
                          <a:sym typeface="Open Sans"/>
                        </a:rPr>
                        <a:t>Review client and program goals to ensure alignment</a:t>
                      </a:r>
                      <a:endParaRPr b="1">
                        <a:solidFill>
                          <a:srgbClr val="0D0D0D"/>
                        </a:solidFill>
                        <a:latin typeface="Open Sans"/>
                        <a:ea typeface="Open Sans"/>
                        <a:cs typeface="Open Sans"/>
                        <a:sym typeface="Open Sans"/>
                      </a:endParaRPr>
                    </a:p>
                    <a:p>
                      <a:pPr marL="457200" lvl="0" indent="-317500" algn="l" rtl="0">
                        <a:lnSpc>
                          <a:spcPct val="115000"/>
                        </a:lnSpc>
                        <a:spcBef>
                          <a:spcPts val="0"/>
                        </a:spcBef>
                        <a:spcAft>
                          <a:spcPts val="0"/>
                        </a:spcAft>
                        <a:buClr>
                          <a:srgbClr val="0D0D0D"/>
                        </a:buClr>
                        <a:buSzPts val="1400"/>
                        <a:buFont typeface="Open Sans"/>
                        <a:buChar char="●"/>
                      </a:pPr>
                      <a:r>
                        <a:rPr lang="en" b="1">
                          <a:solidFill>
                            <a:srgbClr val="0D0D0D"/>
                          </a:solidFill>
                          <a:latin typeface="Open Sans"/>
                          <a:ea typeface="Open Sans"/>
                          <a:cs typeface="Open Sans"/>
                          <a:sym typeface="Open Sans"/>
                        </a:rPr>
                        <a:t>Peer-Peer learning</a:t>
                      </a:r>
                      <a:endParaRPr b="1">
                        <a:solidFill>
                          <a:srgbClr val="0D0D0D"/>
                        </a:solidFill>
                        <a:latin typeface="Open Sans"/>
                        <a:ea typeface="Open Sans"/>
                        <a:cs typeface="Open Sans"/>
                        <a:sym typeface="Open Sans"/>
                      </a:endParaRPr>
                    </a:p>
                    <a:p>
                      <a:pPr marL="457200" lvl="0" indent="-317500" algn="l" rtl="0">
                        <a:lnSpc>
                          <a:spcPct val="115000"/>
                        </a:lnSpc>
                        <a:spcBef>
                          <a:spcPts val="0"/>
                        </a:spcBef>
                        <a:spcAft>
                          <a:spcPts val="0"/>
                        </a:spcAft>
                        <a:buClr>
                          <a:srgbClr val="0D0D0D"/>
                        </a:buClr>
                        <a:buSzPts val="1400"/>
                        <a:buFont typeface="Open Sans"/>
                        <a:buChar char="●"/>
                      </a:pPr>
                      <a:r>
                        <a:rPr lang="en" b="1">
                          <a:solidFill>
                            <a:srgbClr val="0D0D0D"/>
                          </a:solidFill>
                          <a:latin typeface="Open Sans"/>
                          <a:ea typeface="Open Sans"/>
                          <a:cs typeface="Open Sans"/>
                          <a:sym typeface="Open Sans"/>
                        </a:rPr>
                        <a:t>Seek resources</a:t>
                      </a:r>
                      <a:endParaRPr b="1">
                        <a:solidFill>
                          <a:srgbClr val="0D0D0D"/>
                        </a:solidFill>
                        <a:latin typeface="Open Sans"/>
                        <a:ea typeface="Open Sans"/>
                        <a:cs typeface="Open Sans"/>
                        <a:sym typeface="Open Sans"/>
                      </a:endParaRPr>
                    </a:p>
                    <a:p>
                      <a:pPr marL="457200" lvl="0" indent="-317500" algn="l" rtl="0">
                        <a:lnSpc>
                          <a:spcPct val="115000"/>
                        </a:lnSpc>
                        <a:spcBef>
                          <a:spcPts val="0"/>
                        </a:spcBef>
                        <a:spcAft>
                          <a:spcPts val="0"/>
                        </a:spcAft>
                        <a:buClr>
                          <a:srgbClr val="0D0D0D"/>
                        </a:buClr>
                        <a:buSzPts val="1400"/>
                        <a:buFont typeface="Open Sans"/>
                        <a:buChar char="●"/>
                      </a:pPr>
                      <a:r>
                        <a:rPr lang="en" b="1">
                          <a:solidFill>
                            <a:srgbClr val="0D0D0D"/>
                          </a:solidFill>
                          <a:latin typeface="Open Sans"/>
                          <a:ea typeface="Open Sans"/>
                          <a:cs typeface="Open Sans"/>
                          <a:sym typeface="Open Sans"/>
                        </a:rPr>
                        <a:t>Trial &amp; error</a:t>
                      </a:r>
                      <a:endParaRPr b="1">
                        <a:solidFill>
                          <a:srgbClr val="0D0D0D"/>
                        </a:solidFill>
                        <a:latin typeface="Open Sans"/>
                        <a:ea typeface="Open Sans"/>
                        <a:cs typeface="Open Sans"/>
                        <a:sym typeface="Open Sans"/>
                      </a:endParaRPr>
                    </a:p>
                    <a:p>
                      <a:pPr marL="457200" lvl="0" indent="-317500" algn="l" rtl="0">
                        <a:lnSpc>
                          <a:spcPct val="115000"/>
                        </a:lnSpc>
                        <a:spcBef>
                          <a:spcPts val="0"/>
                        </a:spcBef>
                        <a:spcAft>
                          <a:spcPts val="0"/>
                        </a:spcAft>
                        <a:buClr>
                          <a:srgbClr val="0D0D0D"/>
                        </a:buClr>
                        <a:buSzPts val="1400"/>
                        <a:buFont typeface="Open Sans"/>
                        <a:buChar char="●"/>
                      </a:pPr>
                      <a:r>
                        <a:rPr lang="en" b="1">
                          <a:solidFill>
                            <a:srgbClr val="0D0D0D"/>
                          </a:solidFill>
                          <a:latin typeface="Open Sans"/>
                          <a:ea typeface="Open Sans"/>
                          <a:cs typeface="Open Sans"/>
                          <a:sym typeface="Open Sans"/>
                        </a:rPr>
                        <a:t>Evaluate and revise</a:t>
                      </a:r>
                      <a:endParaRPr b="1">
                        <a:solidFill>
                          <a:srgbClr val="0D0D0D"/>
                        </a:solidFill>
                      </a:endParaRPr>
                    </a:p>
                  </a:txBody>
                  <a:tcPr marL="91425" marR="91425" marT="91425" marB="91425">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38100"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
                                        </p:tgtEl>
                                        <p:attrNameLst>
                                          <p:attrName>style.visibility</p:attrName>
                                        </p:attrNameLst>
                                      </p:cBhvr>
                                      <p:to>
                                        <p:strVal val="visible"/>
                                      </p:to>
                                    </p:set>
                                    <p:animEffect transition="in" filter="fade">
                                      <p:cBhvr>
                                        <p:cTn id="12" dur="12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find a music therapist</a:t>
            </a:r>
            <a:endParaRPr/>
          </a:p>
        </p:txBody>
      </p:sp>
      <p:sp>
        <p:nvSpPr>
          <p:cNvPr id="446" name="Google Shape;446;p5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Canadian Association of Music Therapists: </a:t>
            </a:r>
            <a:r>
              <a:rPr lang="en" u="sng">
                <a:solidFill>
                  <a:schemeClr val="hlink"/>
                </a:solidFill>
                <a:hlinkClick r:id="rId3"/>
              </a:rPr>
              <a:t>https://www.musictherapy.ca/directory-of-certified-music-therapists-mta/</a:t>
            </a:r>
            <a:endParaRPr/>
          </a:p>
          <a:p>
            <a:pPr marL="0" lvl="0" indent="0" algn="l" rtl="0">
              <a:spcBef>
                <a:spcPts val="1200"/>
              </a:spcBef>
              <a:spcAft>
                <a:spcPts val="0"/>
              </a:spcAft>
              <a:buNone/>
            </a:pPr>
            <a:endParaRPr/>
          </a:p>
          <a:p>
            <a:pPr marL="0" lvl="0" indent="0" algn="l" rtl="0">
              <a:spcBef>
                <a:spcPts val="1200"/>
              </a:spcBef>
              <a:spcAft>
                <a:spcPts val="0"/>
              </a:spcAft>
              <a:buNone/>
            </a:pPr>
            <a:r>
              <a:rPr lang="en"/>
              <a:t>Music Therapy Association of Ontario: </a:t>
            </a:r>
            <a:r>
              <a:rPr lang="en" u="sng">
                <a:solidFill>
                  <a:schemeClr val="hlink"/>
                </a:solidFill>
                <a:hlinkClick r:id="rId4"/>
              </a:rPr>
              <a:t>https://musictherapyontario.com/find-a-therapist/</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The Academy of Neurologic Music Therapy: </a:t>
            </a:r>
            <a:r>
              <a:rPr lang="en" u="sng">
                <a:solidFill>
                  <a:schemeClr val="hlink"/>
                </a:solidFill>
                <a:hlinkClick r:id="rId5"/>
              </a:rPr>
              <a:t>https://nmtacademy.co/find-an-nmt/</a:t>
            </a: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Take Out and Take Aways…Next Steps</a:t>
            </a:r>
            <a:endParaRPr/>
          </a:p>
        </p:txBody>
      </p:sp>
      <p:sp>
        <p:nvSpPr>
          <p:cNvPr id="452" name="Google Shape;452;p5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0D0D0D"/>
              </a:buClr>
              <a:buSzPts val="1900"/>
              <a:buChar char="●"/>
            </a:pPr>
            <a:r>
              <a:rPr lang="en" sz="1900">
                <a:solidFill>
                  <a:srgbClr val="0D0D0D"/>
                </a:solidFill>
              </a:rPr>
              <a:t>Collaboration enhances client’s ability to progress towards or achieve the client’s goals</a:t>
            </a:r>
            <a:endParaRPr sz="1900">
              <a:solidFill>
                <a:srgbClr val="0D0D0D"/>
              </a:solidFill>
            </a:endParaRPr>
          </a:p>
          <a:p>
            <a:pPr marL="457200" lvl="0" indent="-349250" algn="l" rtl="0">
              <a:spcBef>
                <a:spcPts val="0"/>
              </a:spcBef>
              <a:spcAft>
                <a:spcPts val="0"/>
              </a:spcAft>
              <a:buClr>
                <a:srgbClr val="0D0D0D"/>
              </a:buClr>
              <a:buSzPts val="1900"/>
              <a:buChar char="●"/>
            </a:pPr>
            <a:r>
              <a:rPr lang="en" sz="1900">
                <a:solidFill>
                  <a:srgbClr val="0D0D0D"/>
                </a:solidFill>
              </a:rPr>
              <a:t>Diversified programming for clients in our organization</a:t>
            </a:r>
            <a:endParaRPr sz="1900">
              <a:solidFill>
                <a:srgbClr val="0D0D0D"/>
              </a:solidFill>
            </a:endParaRPr>
          </a:p>
          <a:p>
            <a:pPr marL="457200" lvl="0" indent="-349250" algn="l" rtl="0">
              <a:spcBef>
                <a:spcPts val="0"/>
              </a:spcBef>
              <a:spcAft>
                <a:spcPts val="0"/>
              </a:spcAft>
              <a:buClr>
                <a:srgbClr val="0D0D0D"/>
              </a:buClr>
              <a:buSzPts val="1900"/>
              <a:buChar char="●"/>
            </a:pPr>
            <a:r>
              <a:rPr lang="en" sz="1900">
                <a:solidFill>
                  <a:srgbClr val="0D0D0D"/>
                </a:solidFill>
              </a:rPr>
              <a:t>The sum is greater than it’s parts!</a:t>
            </a:r>
            <a:endParaRPr sz="1900">
              <a:solidFill>
                <a:srgbClr val="0D0D0D"/>
              </a:solidFill>
            </a:endParaRPr>
          </a:p>
          <a:p>
            <a:pPr marL="457200" lvl="0" indent="-349250" algn="l" rtl="0">
              <a:spcBef>
                <a:spcPts val="0"/>
              </a:spcBef>
              <a:spcAft>
                <a:spcPts val="0"/>
              </a:spcAft>
              <a:buClr>
                <a:srgbClr val="0D0D0D"/>
              </a:buClr>
              <a:buSzPts val="1900"/>
              <a:buChar char="●"/>
            </a:pPr>
            <a:r>
              <a:rPr lang="en" sz="1900">
                <a:solidFill>
                  <a:srgbClr val="0D0D0D"/>
                </a:solidFill>
              </a:rPr>
              <a:t>Collaboration enhances:</a:t>
            </a:r>
            <a:endParaRPr sz="1900">
              <a:solidFill>
                <a:srgbClr val="0D0D0D"/>
              </a:solidFill>
            </a:endParaRPr>
          </a:p>
          <a:p>
            <a:pPr marL="914400" lvl="1" indent="-336550" algn="l" rtl="0">
              <a:spcBef>
                <a:spcPts val="0"/>
              </a:spcBef>
              <a:spcAft>
                <a:spcPts val="0"/>
              </a:spcAft>
              <a:buClr>
                <a:srgbClr val="0D0D0D"/>
              </a:buClr>
              <a:buSzPts val="1700"/>
              <a:buChar char="○"/>
            </a:pPr>
            <a:r>
              <a:rPr lang="en" sz="1700">
                <a:solidFill>
                  <a:srgbClr val="0D0D0D"/>
                </a:solidFill>
              </a:rPr>
              <a:t>communication and inclusivity</a:t>
            </a:r>
            <a:endParaRPr sz="1700">
              <a:solidFill>
                <a:srgbClr val="0D0D0D"/>
              </a:solidFill>
            </a:endParaRPr>
          </a:p>
          <a:p>
            <a:pPr marL="914400" lvl="1" indent="-336550" algn="l" rtl="0">
              <a:spcBef>
                <a:spcPts val="0"/>
              </a:spcBef>
              <a:spcAft>
                <a:spcPts val="0"/>
              </a:spcAft>
              <a:buClr>
                <a:srgbClr val="0D0D0D"/>
              </a:buClr>
              <a:buSzPts val="1700"/>
              <a:buChar char="○"/>
            </a:pPr>
            <a:r>
              <a:rPr lang="en" sz="1700">
                <a:solidFill>
                  <a:srgbClr val="0D0D0D"/>
                </a:solidFill>
              </a:rPr>
              <a:t>boosts productivity and efficiency and </a:t>
            </a:r>
            <a:endParaRPr sz="1700">
              <a:solidFill>
                <a:srgbClr val="0D0D0D"/>
              </a:solidFill>
            </a:endParaRPr>
          </a:p>
          <a:p>
            <a:pPr marL="914400" lvl="1" indent="-336550" algn="l" rtl="0">
              <a:spcBef>
                <a:spcPts val="0"/>
              </a:spcBef>
              <a:spcAft>
                <a:spcPts val="0"/>
              </a:spcAft>
              <a:buClr>
                <a:srgbClr val="0D0D0D"/>
              </a:buClr>
              <a:buSzPts val="1700"/>
              <a:buChar char="○"/>
            </a:pPr>
            <a:r>
              <a:rPr lang="en" sz="1700">
                <a:solidFill>
                  <a:srgbClr val="0D0D0D"/>
                </a:solidFill>
              </a:rPr>
              <a:t>allows for innovation and problem solving</a:t>
            </a:r>
            <a:endParaRPr sz="1700">
              <a:solidFill>
                <a:srgbClr val="0D0D0D"/>
              </a:solidFill>
            </a:endParaRPr>
          </a:p>
        </p:txBody>
      </p:sp>
      <p:pic>
        <p:nvPicPr>
          <p:cNvPr id="453" name="Google Shape;453;p59"/>
          <p:cNvPicPr preferRelativeResize="0"/>
          <p:nvPr/>
        </p:nvPicPr>
        <p:blipFill>
          <a:blip r:embed="rId3">
            <a:alphaModFix/>
          </a:blip>
          <a:stretch>
            <a:fillRect/>
          </a:stretch>
        </p:blipFill>
        <p:spPr>
          <a:xfrm>
            <a:off x="8181250" y="4541375"/>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xEl>
                                              <p:pRg st="0" end="0"/>
                                            </p:txEl>
                                          </p:spTgt>
                                        </p:tgtEl>
                                        <p:attrNameLst>
                                          <p:attrName>style.visibility</p:attrName>
                                        </p:attrNameLst>
                                      </p:cBhvr>
                                      <p:to>
                                        <p:strVal val="visible"/>
                                      </p:to>
                                    </p:set>
                                    <p:animEffect transition="in" filter="fade">
                                      <p:cBhvr>
                                        <p:cTn id="7" dur="1000"/>
                                        <p:tgtEl>
                                          <p:spTgt spid="4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2">
                                            <p:txEl>
                                              <p:pRg st="1" end="1"/>
                                            </p:txEl>
                                          </p:spTgt>
                                        </p:tgtEl>
                                        <p:attrNameLst>
                                          <p:attrName>style.visibility</p:attrName>
                                        </p:attrNameLst>
                                      </p:cBhvr>
                                      <p:to>
                                        <p:strVal val="visible"/>
                                      </p:to>
                                    </p:set>
                                    <p:animEffect transition="in" filter="fade">
                                      <p:cBhvr>
                                        <p:cTn id="12" dur="1000"/>
                                        <p:tgtEl>
                                          <p:spTgt spid="4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2">
                                            <p:txEl>
                                              <p:pRg st="2" end="2"/>
                                            </p:txEl>
                                          </p:spTgt>
                                        </p:tgtEl>
                                        <p:attrNameLst>
                                          <p:attrName>style.visibility</p:attrName>
                                        </p:attrNameLst>
                                      </p:cBhvr>
                                      <p:to>
                                        <p:strVal val="visible"/>
                                      </p:to>
                                    </p:set>
                                    <p:animEffect transition="in" filter="fade">
                                      <p:cBhvr>
                                        <p:cTn id="17" dur="1000"/>
                                        <p:tgtEl>
                                          <p:spTgt spid="4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2">
                                            <p:txEl>
                                              <p:pRg st="3" end="3"/>
                                            </p:txEl>
                                          </p:spTgt>
                                        </p:tgtEl>
                                        <p:attrNameLst>
                                          <p:attrName>style.visibility</p:attrName>
                                        </p:attrNameLst>
                                      </p:cBhvr>
                                      <p:to>
                                        <p:strVal val="visible"/>
                                      </p:to>
                                    </p:set>
                                    <p:animEffect transition="in" filter="fade">
                                      <p:cBhvr>
                                        <p:cTn id="22" dur="1000"/>
                                        <p:tgtEl>
                                          <p:spTgt spid="4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2">
                                            <p:txEl>
                                              <p:pRg st="4" end="4"/>
                                            </p:txEl>
                                          </p:spTgt>
                                        </p:tgtEl>
                                        <p:attrNameLst>
                                          <p:attrName>style.visibility</p:attrName>
                                        </p:attrNameLst>
                                      </p:cBhvr>
                                      <p:to>
                                        <p:strVal val="visible"/>
                                      </p:to>
                                    </p:set>
                                    <p:animEffect transition="in" filter="fade">
                                      <p:cBhvr>
                                        <p:cTn id="27" dur="1000"/>
                                        <p:tgtEl>
                                          <p:spTgt spid="4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2">
                                            <p:txEl>
                                              <p:pRg st="5" end="5"/>
                                            </p:txEl>
                                          </p:spTgt>
                                        </p:tgtEl>
                                        <p:attrNameLst>
                                          <p:attrName>style.visibility</p:attrName>
                                        </p:attrNameLst>
                                      </p:cBhvr>
                                      <p:to>
                                        <p:strVal val="visible"/>
                                      </p:to>
                                    </p:set>
                                    <p:animEffect transition="in" filter="fade">
                                      <p:cBhvr>
                                        <p:cTn id="32" dur="1000"/>
                                        <p:tgtEl>
                                          <p:spTgt spid="4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2">
                                            <p:txEl>
                                              <p:pRg st="6" end="6"/>
                                            </p:txEl>
                                          </p:spTgt>
                                        </p:tgtEl>
                                        <p:attrNameLst>
                                          <p:attrName>style.visibility</p:attrName>
                                        </p:attrNameLst>
                                      </p:cBhvr>
                                      <p:to>
                                        <p:strVal val="visible"/>
                                      </p:to>
                                    </p:set>
                                    <p:animEffect transition="in" filter="fade">
                                      <p:cBhvr>
                                        <p:cTn id="37" dur="1000"/>
                                        <p:tgtEl>
                                          <p:spTgt spid="4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60"/>
          <p:cNvPicPr preferRelativeResize="0"/>
          <p:nvPr/>
        </p:nvPicPr>
        <p:blipFill>
          <a:blip r:embed="rId3">
            <a:alphaModFix/>
          </a:blip>
          <a:stretch>
            <a:fillRect/>
          </a:stretch>
        </p:blipFill>
        <p:spPr>
          <a:xfrm>
            <a:off x="8181250" y="4541375"/>
            <a:ext cx="770150" cy="476449"/>
          </a:xfrm>
          <a:prstGeom prst="rect">
            <a:avLst/>
          </a:prstGeom>
          <a:noFill/>
          <a:ln>
            <a:noFill/>
          </a:ln>
        </p:spPr>
      </p:pic>
      <p:sp>
        <p:nvSpPr>
          <p:cNvPr id="460" name="Google Shape;460;p60"/>
          <p:cNvSpPr txBox="1">
            <a:spLocks noGrp="1"/>
          </p:cNvSpPr>
          <p:nvPr>
            <p:ph type="title"/>
          </p:nvPr>
        </p:nvSpPr>
        <p:spPr>
          <a:xfrm>
            <a:off x="881900" y="669225"/>
            <a:ext cx="2587800" cy="28644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a:t>“It’s worth it.”</a:t>
            </a:r>
            <a:endParaRPr/>
          </a:p>
          <a:p>
            <a:pPr marL="0" lvl="0" indent="0" algn="r" rtl="0">
              <a:spcBef>
                <a:spcPts val="0"/>
              </a:spcBef>
              <a:spcAft>
                <a:spcPts val="0"/>
              </a:spcAft>
              <a:buNone/>
            </a:pPr>
            <a:endParaRPr/>
          </a:p>
          <a:p>
            <a:pPr marL="0" lvl="0" indent="0" algn="r" rtl="0">
              <a:spcBef>
                <a:spcPts val="0"/>
              </a:spcBef>
              <a:spcAft>
                <a:spcPts val="0"/>
              </a:spcAft>
              <a:buNone/>
            </a:pPr>
            <a:r>
              <a:rPr lang="en"/>
              <a:t>-Tom</a:t>
            </a:r>
            <a:endParaRPr/>
          </a:p>
        </p:txBody>
      </p:sp>
      <p:pic>
        <p:nvPicPr>
          <p:cNvPr id="461" name="Google Shape;461;p60" title="Shoes Images | Free Photos, PNG Stickers, Wallpapers &amp; Backgrounds ..."/>
          <p:cNvPicPr preferRelativeResize="0"/>
          <p:nvPr/>
        </p:nvPicPr>
        <p:blipFill>
          <a:blip r:embed="rId4">
            <a:alphaModFix amt="90000"/>
          </a:blip>
          <a:stretch>
            <a:fillRect/>
          </a:stretch>
        </p:blipFill>
        <p:spPr>
          <a:xfrm>
            <a:off x="673625" y="1959075"/>
            <a:ext cx="1651350" cy="1651350"/>
          </a:xfrm>
          <a:prstGeom prst="rect">
            <a:avLst/>
          </a:prstGeom>
          <a:noFill/>
          <a:ln>
            <a:noFill/>
          </a:ln>
        </p:spPr>
      </p:pic>
      <p:sp>
        <p:nvSpPr>
          <p:cNvPr id="6" name="Google Shape;315;p41"/>
          <p:cNvSpPr txBox="1">
            <a:spLocks/>
          </p:cNvSpPr>
          <p:nvPr/>
        </p:nvSpPr>
        <p:spPr>
          <a:xfrm>
            <a:off x="4353923" y="2093064"/>
            <a:ext cx="4100400" cy="64491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136878" indent="0">
              <a:lnSpc>
                <a:spcPct val="115000"/>
              </a:lnSpc>
              <a:buClr>
                <a:srgbClr val="262626"/>
              </a:buClr>
              <a:buSzPct val="100000"/>
            </a:pPr>
            <a:r>
              <a:rPr lang="en-US" i="1" dirty="0" smtClean="0">
                <a:solidFill>
                  <a:srgbClr val="262626"/>
                </a:solidFill>
              </a:rPr>
              <a:t>Video recording remove</a:t>
            </a:r>
            <a:endParaRPr lang="en-US" i="1" dirty="0">
              <a:solidFill>
                <a:srgbClr val="26262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1000"/>
                                        <p:tgtEl>
                                          <p:spTgt spid="4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1"/>
                                        </p:tgtEl>
                                        <p:attrNameLst>
                                          <p:attrName>style.visibility</p:attrName>
                                        </p:attrNameLst>
                                      </p:cBhvr>
                                      <p:to>
                                        <p:strVal val="visible"/>
                                      </p:to>
                                    </p:set>
                                    <p:animEffect transition="in" filter="fade">
                                      <p:cBhvr>
                                        <p:cTn id="12" dur="1700"/>
                                        <p:tgtEl>
                                          <p:spTgt spid="4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61" title="Free Images : question, mark, answer, solution, sign, hand, help ..."/>
          <p:cNvPicPr preferRelativeResize="0"/>
          <p:nvPr/>
        </p:nvPicPr>
        <p:blipFill>
          <a:blip r:embed="rId3">
            <a:alphaModFix/>
          </a:blip>
          <a:stretch>
            <a:fillRect/>
          </a:stretch>
        </p:blipFill>
        <p:spPr>
          <a:xfrm>
            <a:off x="295450" y="302563"/>
            <a:ext cx="8553098" cy="4538375"/>
          </a:xfrm>
          <a:prstGeom prst="rect">
            <a:avLst/>
          </a:prstGeom>
          <a:noFill/>
          <a:ln>
            <a:noFill/>
          </a:ln>
        </p:spPr>
      </p:pic>
      <p:sp>
        <p:nvSpPr>
          <p:cNvPr id="467" name="Google Shape;467;p61"/>
          <p:cNvSpPr txBox="1">
            <a:spLocks noGrp="1"/>
          </p:cNvSpPr>
          <p:nvPr>
            <p:ph type="title"/>
          </p:nvPr>
        </p:nvSpPr>
        <p:spPr>
          <a:xfrm>
            <a:off x="3326550" y="1491550"/>
            <a:ext cx="2490900" cy="1508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900" b="1">
                <a:solidFill>
                  <a:schemeClr val="accent2"/>
                </a:solidFill>
              </a:rPr>
              <a:t>Q &amp; Eh!</a:t>
            </a:r>
            <a:endParaRPr sz="6700">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87600" y="372675"/>
            <a:ext cx="3111000" cy="7389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rgbClr val="FF9900"/>
                </a:solidFill>
              </a:rPr>
              <a:t>Introductions</a:t>
            </a:r>
            <a:endParaRPr>
              <a:solidFill>
                <a:srgbClr val="FF9900"/>
              </a:solidFill>
            </a:endParaRPr>
          </a:p>
        </p:txBody>
      </p:sp>
      <p:sp>
        <p:nvSpPr>
          <p:cNvPr id="97" name="Google Shape;97;p17"/>
          <p:cNvSpPr txBox="1"/>
          <p:nvPr/>
        </p:nvSpPr>
        <p:spPr>
          <a:xfrm>
            <a:off x="5352002" y="290155"/>
            <a:ext cx="3054000" cy="645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900" b="1">
                <a:solidFill>
                  <a:srgbClr val="FEFEFE"/>
                </a:solidFill>
                <a:latin typeface="Century Gothic"/>
                <a:ea typeface="Century Gothic"/>
                <a:cs typeface="Century Gothic"/>
                <a:sym typeface="Century Gothic"/>
              </a:rPr>
              <a:t>Mary</a:t>
            </a:r>
            <a:endParaRPr sz="2900" b="1">
              <a:solidFill>
                <a:srgbClr val="FEFEFE"/>
              </a:solidFill>
              <a:latin typeface="Century Gothic"/>
              <a:ea typeface="Century Gothic"/>
              <a:cs typeface="Century Gothic"/>
              <a:sym typeface="Century Gothic"/>
            </a:endParaRPr>
          </a:p>
        </p:txBody>
      </p:sp>
      <p:sp>
        <p:nvSpPr>
          <p:cNvPr id="98" name="Google Shape;98;p17"/>
          <p:cNvSpPr txBox="1"/>
          <p:nvPr/>
        </p:nvSpPr>
        <p:spPr>
          <a:xfrm>
            <a:off x="4886702" y="936050"/>
            <a:ext cx="3984600" cy="1391700"/>
          </a:xfrm>
          <a:prstGeom prst="rect">
            <a:avLst/>
          </a:prstGeom>
          <a:noFill/>
          <a:ln>
            <a:noFill/>
          </a:ln>
        </p:spPr>
        <p:txBody>
          <a:bodyPr spcFirstLastPara="1" wrap="square" lIns="91425" tIns="45700" rIns="91425" bIns="45700" anchor="t" anchorCtr="0">
            <a:noAutofit/>
          </a:bodyPr>
          <a:lstStyle/>
          <a:p>
            <a:pPr marL="285750" lvl="0" indent="-266700" algn="l" rtl="0">
              <a:lnSpc>
                <a:spcPct val="80000"/>
              </a:lnSpc>
              <a:spcBef>
                <a:spcPts val="0"/>
              </a:spcBef>
              <a:spcAft>
                <a:spcPts val="0"/>
              </a:spcAft>
              <a:buClr>
                <a:schemeClr val="dk2"/>
              </a:buClr>
              <a:buSzPts val="2437"/>
              <a:buFont typeface="Century Gothic"/>
              <a:buChar char="❖"/>
            </a:pPr>
            <a:r>
              <a:rPr lang="en" sz="2080">
                <a:solidFill>
                  <a:schemeClr val="dk2"/>
                </a:solidFill>
                <a:latin typeface="Century Gothic"/>
                <a:ea typeface="Century Gothic"/>
                <a:cs typeface="Century Gothic"/>
                <a:sym typeface="Century Gothic"/>
              </a:rPr>
              <a:t>Recreation Therapist - Grand River Hospital (GRH) Freeport</a:t>
            </a:r>
            <a:endParaRPr sz="1500">
              <a:solidFill>
                <a:schemeClr val="dk2"/>
              </a:solidFill>
              <a:latin typeface="Century Gothic"/>
              <a:ea typeface="Century Gothic"/>
              <a:cs typeface="Century Gothic"/>
              <a:sym typeface="Century Gothic"/>
            </a:endParaRPr>
          </a:p>
          <a:p>
            <a:pPr marL="285750" lvl="0" indent="-266700" algn="l" rtl="0">
              <a:lnSpc>
                <a:spcPct val="80000"/>
              </a:lnSpc>
              <a:spcBef>
                <a:spcPts val="1076"/>
              </a:spcBef>
              <a:spcAft>
                <a:spcPts val="0"/>
              </a:spcAft>
              <a:buClr>
                <a:schemeClr val="dk2"/>
              </a:buClr>
              <a:buSzPts val="2437"/>
              <a:buFont typeface="Century Gothic"/>
              <a:buChar char="❖"/>
            </a:pPr>
            <a:r>
              <a:rPr lang="en" sz="2080">
                <a:solidFill>
                  <a:schemeClr val="dk2"/>
                </a:solidFill>
                <a:latin typeface="Century Gothic"/>
                <a:ea typeface="Century Gothic"/>
                <a:cs typeface="Century Gothic"/>
                <a:sym typeface="Century Gothic"/>
              </a:rPr>
              <a:t>BA Therapeutic Recreation</a:t>
            </a:r>
            <a:endParaRPr sz="2080">
              <a:solidFill>
                <a:schemeClr val="dk2"/>
              </a:solidFill>
              <a:latin typeface="Century Gothic"/>
              <a:ea typeface="Century Gothic"/>
              <a:cs typeface="Century Gothic"/>
              <a:sym typeface="Century Gothic"/>
            </a:endParaRPr>
          </a:p>
          <a:p>
            <a:pPr marL="285750" lvl="0" indent="-266700" algn="l" rtl="0">
              <a:lnSpc>
                <a:spcPct val="80000"/>
              </a:lnSpc>
              <a:spcBef>
                <a:spcPts val="1076"/>
              </a:spcBef>
              <a:spcAft>
                <a:spcPts val="0"/>
              </a:spcAft>
              <a:buClr>
                <a:schemeClr val="dk2"/>
              </a:buClr>
              <a:buSzPts val="2437"/>
              <a:buFont typeface="Century Gothic"/>
              <a:buChar char="❖"/>
            </a:pPr>
            <a:r>
              <a:rPr lang="en" sz="2080">
                <a:solidFill>
                  <a:schemeClr val="dk2"/>
                </a:solidFill>
                <a:latin typeface="Century Gothic"/>
                <a:ea typeface="Century Gothic"/>
                <a:cs typeface="Century Gothic"/>
                <a:sym typeface="Century Gothic"/>
              </a:rPr>
              <a:t>MA Recreation &amp; Leisure Studies </a:t>
            </a:r>
            <a:endParaRPr sz="2080">
              <a:solidFill>
                <a:schemeClr val="dk2"/>
              </a:solidFill>
              <a:latin typeface="Century Gothic"/>
              <a:ea typeface="Century Gothic"/>
              <a:cs typeface="Century Gothic"/>
              <a:sym typeface="Century Gothic"/>
            </a:endParaRPr>
          </a:p>
          <a:p>
            <a:pPr marL="285750" lvl="0" indent="-266700" algn="l" rtl="0">
              <a:lnSpc>
                <a:spcPct val="80000"/>
              </a:lnSpc>
              <a:spcBef>
                <a:spcPts val="1076"/>
              </a:spcBef>
              <a:spcAft>
                <a:spcPts val="0"/>
              </a:spcAft>
              <a:buClr>
                <a:schemeClr val="dk2"/>
              </a:buClr>
              <a:buSzPts val="2437"/>
              <a:buFont typeface="Century Gothic"/>
              <a:buChar char="❖"/>
            </a:pPr>
            <a:r>
              <a:rPr lang="en" sz="2080">
                <a:solidFill>
                  <a:schemeClr val="dk2"/>
                </a:solidFill>
                <a:latin typeface="Century Gothic"/>
                <a:ea typeface="Century Gothic"/>
                <a:cs typeface="Century Gothic"/>
                <a:sym typeface="Century Gothic"/>
              </a:rPr>
              <a:t>R/TRO: 15+ years of TR practice </a:t>
            </a:r>
            <a:endParaRPr sz="2080">
              <a:solidFill>
                <a:schemeClr val="dk2"/>
              </a:solidFill>
              <a:latin typeface="Century Gothic"/>
              <a:ea typeface="Century Gothic"/>
              <a:cs typeface="Century Gothic"/>
              <a:sym typeface="Century Gothic"/>
            </a:endParaRPr>
          </a:p>
          <a:p>
            <a:pPr marL="285750" lvl="0" indent="-266700" algn="l" rtl="0">
              <a:lnSpc>
                <a:spcPct val="80000"/>
              </a:lnSpc>
              <a:spcBef>
                <a:spcPts val="1076"/>
              </a:spcBef>
              <a:spcAft>
                <a:spcPts val="0"/>
              </a:spcAft>
              <a:buClr>
                <a:schemeClr val="dk2"/>
              </a:buClr>
              <a:buSzPts val="2437"/>
              <a:buFont typeface="Century Gothic"/>
              <a:buChar char="❖"/>
            </a:pPr>
            <a:r>
              <a:rPr lang="en" sz="2080">
                <a:solidFill>
                  <a:schemeClr val="dk2"/>
                </a:solidFill>
                <a:latin typeface="Century Gothic"/>
                <a:ea typeface="Century Gothic"/>
                <a:cs typeface="Century Gothic"/>
                <a:sym typeface="Century Gothic"/>
              </a:rPr>
              <a:t>Focus: Mental Health and Alternative Level of Care</a:t>
            </a:r>
            <a:endParaRPr sz="1500">
              <a:solidFill>
                <a:schemeClr val="dk2"/>
              </a:solidFill>
              <a:latin typeface="Century Gothic"/>
              <a:ea typeface="Century Gothic"/>
              <a:cs typeface="Century Gothic"/>
              <a:sym typeface="Century Gothic"/>
            </a:endParaRPr>
          </a:p>
        </p:txBody>
      </p:sp>
      <p:pic>
        <p:nvPicPr>
          <p:cNvPr id="99" name="Google Shape;99;p17" title="IMG_5406.jpg"/>
          <p:cNvPicPr preferRelativeResize="0"/>
          <p:nvPr/>
        </p:nvPicPr>
        <p:blipFill>
          <a:blip r:embed="rId3">
            <a:alphaModFix/>
          </a:blip>
          <a:stretch>
            <a:fillRect/>
          </a:stretch>
        </p:blipFill>
        <p:spPr>
          <a:xfrm>
            <a:off x="764100" y="1168800"/>
            <a:ext cx="2358000" cy="3139901"/>
          </a:xfrm>
          <a:prstGeom prst="rect">
            <a:avLst/>
          </a:prstGeom>
          <a:noFill/>
          <a:ln w="57150" cap="flat" cmpd="thickThin">
            <a:solidFill>
              <a:srgbClr val="7F7F7F"/>
            </a:solidFill>
            <a:prstDash val="solid"/>
            <a:miter lim="8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8">
                                            <p:txEl>
                                              <p:pRg st="0" end="0"/>
                                            </p:txEl>
                                          </p:spTgt>
                                        </p:tgtEl>
                                        <p:attrNameLst>
                                          <p:attrName>style.visibility</p:attrName>
                                        </p:attrNameLst>
                                      </p:cBhvr>
                                      <p:to>
                                        <p:strVal val="visible"/>
                                      </p:to>
                                    </p:set>
                                    <p:animEffect transition="in" filter="fade">
                                      <p:cBhvr>
                                        <p:cTn id="11" dur="1000"/>
                                        <p:tgtEl>
                                          <p:spTgt spid="9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8">
                                            <p:txEl>
                                              <p:pRg st="1" end="1"/>
                                            </p:txEl>
                                          </p:spTgt>
                                        </p:tgtEl>
                                        <p:attrNameLst>
                                          <p:attrName>style.visibility</p:attrName>
                                        </p:attrNameLst>
                                      </p:cBhvr>
                                      <p:to>
                                        <p:strVal val="visible"/>
                                      </p:to>
                                    </p:set>
                                    <p:animEffect transition="in" filter="fade">
                                      <p:cBhvr>
                                        <p:cTn id="16" dur="1000"/>
                                        <p:tgtEl>
                                          <p:spTgt spid="9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8">
                                            <p:txEl>
                                              <p:pRg st="2" end="2"/>
                                            </p:txEl>
                                          </p:spTgt>
                                        </p:tgtEl>
                                        <p:attrNameLst>
                                          <p:attrName>style.visibility</p:attrName>
                                        </p:attrNameLst>
                                      </p:cBhvr>
                                      <p:to>
                                        <p:strVal val="visible"/>
                                      </p:to>
                                    </p:set>
                                    <p:animEffect transition="in" filter="fade">
                                      <p:cBhvr>
                                        <p:cTn id="21" dur="1000"/>
                                        <p:tgtEl>
                                          <p:spTgt spid="9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8">
                                            <p:txEl>
                                              <p:pRg st="3" end="3"/>
                                            </p:txEl>
                                          </p:spTgt>
                                        </p:tgtEl>
                                        <p:attrNameLst>
                                          <p:attrName>style.visibility</p:attrName>
                                        </p:attrNameLst>
                                      </p:cBhvr>
                                      <p:to>
                                        <p:strVal val="visible"/>
                                      </p:to>
                                    </p:set>
                                    <p:animEffect transition="in" filter="fade">
                                      <p:cBhvr>
                                        <p:cTn id="26" dur="1000"/>
                                        <p:tgtEl>
                                          <p:spTgt spid="9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8">
                                            <p:txEl>
                                              <p:pRg st="4" end="4"/>
                                            </p:txEl>
                                          </p:spTgt>
                                        </p:tgtEl>
                                        <p:attrNameLst>
                                          <p:attrName>style.visibility</p:attrName>
                                        </p:attrNameLst>
                                      </p:cBhvr>
                                      <p:to>
                                        <p:strVal val="visible"/>
                                      </p:to>
                                    </p:set>
                                    <p:animEffect transition="in" filter="fade">
                                      <p:cBhvr>
                                        <p:cTn id="31" dur="1000"/>
                                        <p:tgtEl>
                                          <p:spTgt spid="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2"/>
          <p:cNvSpPr txBox="1">
            <a:spLocks noGrp="1"/>
          </p:cNvSpPr>
          <p:nvPr>
            <p:ph type="title"/>
          </p:nvPr>
        </p:nvSpPr>
        <p:spPr>
          <a:xfrm>
            <a:off x="90613" y="782450"/>
            <a:ext cx="3774900" cy="1304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Thank You!</a:t>
            </a:r>
            <a:endParaRPr/>
          </a:p>
          <a:p>
            <a:pPr marL="0" lvl="0" indent="0" algn="ctr" rtl="0">
              <a:spcBef>
                <a:spcPts val="0"/>
              </a:spcBef>
              <a:spcAft>
                <a:spcPts val="0"/>
              </a:spcAft>
              <a:buNone/>
            </a:pPr>
            <a:r>
              <a:rPr lang="en"/>
              <a:t>That’s all folks!</a:t>
            </a:r>
            <a:endParaRPr/>
          </a:p>
        </p:txBody>
      </p:sp>
      <p:sp>
        <p:nvSpPr>
          <p:cNvPr id="473" name="Google Shape;473;p62"/>
          <p:cNvSpPr txBox="1"/>
          <p:nvPr/>
        </p:nvSpPr>
        <p:spPr>
          <a:xfrm>
            <a:off x="4912825" y="2180213"/>
            <a:ext cx="3409500" cy="20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latin typeface="Open Sans"/>
              <a:ea typeface="Open Sans"/>
              <a:cs typeface="Open Sans"/>
              <a:sym typeface="Open Sans"/>
            </a:endParaRPr>
          </a:p>
        </p:txBody>
      </p:sp>
      <p:pic>
        <p:nvPicPr>
          <p:cNvPr id="474" name="Google Shape;474;p62"/>
          <p:cNvPicPr preferRelativeResize="0"/>
          <p:nvPr/>
        </p:nvPicPr>
        <p:blipFill>
          <a:blip r:embed="rId3">
            <a:alphaModFix/>
          </a:blip>
          <a:stretch>
            <a:fillRect/>
          </a:stretch>
        </p:blipFill>
        <p:spPr>
          <a:xfrm rot="429044">
            <a:off x="3914167" y="446332"/>
            <a:ext cx="4719014" cy="4250814"/>
          </a:xfrm>
          <a:prstGeom prst="rect">
            <a:avLst/>
          </a:prstGeom>
          <a:noFill/>
          <a:ln>
            <a:noFill/>
          </a:ln>
        </p:spPr>
      </p:pic>
      <p:sp>
        <p:nvSpPr>
          <p:cNvPr id="475" name="Google Shape;475;p62"/>
          <p:cNvSpPr txBox="1"/>
          <p:nvPr/>
        </p:nvSpPr>
        <p:spPr>
          <a:xfrm rot="476638">
            <a:off x="4647824" y="1336342"/>
            <a:ext cx="3251704" cy="27685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Amatic SC"/>
              <a:ea typeface="Amatic SC"/>
              <a:cs typeface="Amatic SC"/>
              <a:sym typeface="Amatic SC"/>
            </a:endParaRPr>
          </a:p>
          <a:p>
            <a:pPr marL="0" lvl="0" indent="0" algn="l" rtl="0">
              <a:spcBef>
                <a:spcPts val="0"/>
              </a:spcBef>
              <a:spcAft>
                <a:spcPts val="0"/>
              </a:spcAft>
              <a:buNone/>
            </a:pPr>
            <a:r>
              <a:rPr lang="en" sz="1800" b="1">
                <a:latin typeface="Amatic SC"/>
                <a:ea typeface="Amatic SC"/>
                <a:cs typeface="Amatic SC"/>
                <a:sym typeface="Amatic SC"/>
              </a:rPr>
              <a:t>Grand River Hospital - Freeport, Kitchener, ON</a:t>
            </a:r>
            <a:endParaRPr sz="1800" b="1">
              <a:latin typeface="Amatic SC"/>
              <a:ea typeface="Amatic SC"/>
              <a:cs typeface="Amatic SC"/>
              <a:sym typeface="Amatic SC"/>
            </a:endParaRPr>
          </a:p>
          <a:p>
            <a:pPr marL="0" lvl="0" indent="0" algn="l" rtl="0">
              <a:spcBef>
                <a:spcPts val="0"/>
              </a:spcBef>
              <a:spcAft>
                <a:spcPts val="0"/>
              </a:spcAft>
              <a:buNone/>
            </a:pPr>
            <a:r>
              <a:rPr lang="en" sz="1800" b="1">
                <a:latin typeface="Amatic SC"/>
                <a:ea typeface="Amatic SC"/>
                <a:cs typeface="Amatic SC"/>
                <a:sym typeface="Amatic SC"/>
              </a:rPr>
              <a:t>519-749-4300</a:t>
            </a:r>
            <a:endParaRPr sz="1800" b="1">
              <a:latin typeface="Amatic SC"/>
              <a:ea typeface="Amatic SC"/>
              <a:cs typeface="Amatic SC"/>
              <a:sym typeface="Amatic SC"/>
            </a:endParaRPr>
          </a:p>
          <a:p>
            <a:pPr marL="0" lvl="0" indent="0" algn="l" rtl="0">
              <a:spcBef>
                <a:spcPts val="0"/>
              </a:spcBef>
              <a:spcAft>
                <a:spcPts val="0"/>
              </a:spcAft>
              <a:buNone/>
            </a:pPr>
            <a:r>
              <a:rPr lang="en" sz="1800" b="1">
                <a:latin typeface="Amatic SC"/>
                <a:ea typeface="Amatic SC"/>
                <a:cs typeface="Amatic SC"/>
                <a:sym typeface="Amatic SC"/>
              </a:rPr>
              <a:t>Mary Afable, x7842</a:t>
            </a:r>
            <a:endParaRPr sz="1800" b="1">
              <a:latin typeface="Amatic SC"/>
              <a:ea typeface="Amatic SC"/>
              <a:cs typeface="Amatic SC"/>
              <a:sym typeface="Amatic SC"/>
            </a:endParaRPr>
          </a:p>
          <a:p>
            <a:pPr marL="0" lvl="0" indent="0" algn="l" rtl="0">
              <a:spcBef>
                <a:spcPts val="0"/>
              </a:spcBef>
              <a:spcAft>
                <a:spcPts val="0"/>
              </a:spcAft>
              <a:buNone/>
            </a:pPr>
            <a:r>
              <a:rPr lang="en" sz="1800" b="1" u="sng">
                <a:solidFill>
                  <a:schemeClr val="hlink"/>
                </a:solidFill>
                <a:latin typeface="Amatic SC"/>
                <a:ea typeface="Amatic SC"/>
                <a:cs typeface="Amatic SC"/>
                <a:sym typeface="Amatic SC"/>
                <a:hlinkClick r:id="rId4"/>
              </a:rPr>
              <a:t>Mary.afable@grhosp.on.ca</a:t>
            </a:r>
            <a:endParaRPr sz="1800" b="1">
              <a:latin typeface="Amatic SC"/>
              <a:ea typeface="Amatic SC"/>
              <a:cs typeface="Amatic SC"/>
              <a:sym typeface="Amatic SC"/>
            </a:endParaRPr>
          </a:p>
          <a:p>
            <a:pPr marL="0" lvl="0" indent="0" algn="l" rtl="0">
              <a:spcBef>
                <a:spcPts val="0"/>
              </a:spcBef>
              <a:spcAft>
                <a:spcPts val="0"/>
              </a:spcAft>
              <a:buNone/>
            </a:pPr>
            <a:r>
              <a:rPr lang="en" sz="1800" b="1">
                <a:latin typeface="Amatic SC"/>
                <a:ea typeface="Amatic SC"/>
                <a:cs typeface="Amatic SC"/>
                <a:sym typeface="Amatic SC"/>
              </a:rPr>
              <a:t>Sophia Christopher, x7008</a:t>
            </a:r>
            <a:endParaRPr sz="1800" b="1">
              <a:latin typeface="Amatic SC"/>
              <a:ea typeface="Amatic SC"/>
              <a:cs typeface="Amatic SC"/>
              <a:sym typeface="Amatic SC"/>
            </a:endParaRPr>
          </a:p>
          <a:p>
            <a:pPr marL="0" lvl="0" indent="0" algn="l" rtl="0">
              <a:spcBef>
                <a:spcPts val="0"/>
              </a:spcBef>
              <a:spcAft>
                <a:spcPts val="0"/>
              </a:spcAft>
              <a:buNone/>
            </a:pPr>
            <a:r>
              <a:rPr lang="en" sz="1800" b="1" u="sng">
                <a:solidFill>
                  <a:schemeClr val="accent5"/>
                </a:solidFill>
                <a:latin typeface="Amatic SC"/>
                <a:ea typeface="Amatic SC"/>
                <a:cs typeface="Amatic SC"/>
                <a:sym typeface="Amatic S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sophia.christopher@grhosp.on.ca</a:t>
            </a:r>
            <a:endParaRPr sz="1800" b="1">
              <a:latin typeface="Amatic SC"/>
              <a:ea typeface="Amatic SC"/>
              <a:cs typeface="Amatic SC"/>
              <a:sym typeface="Amatic SC"/>
            </a:endParaRPr>
          </a:p>
          <a:p>
            <a:pPr marL="0" lvl="0" indent="0" algn="l" rtl="0">
              <a:spcBef>
                <a:spcPts val="0"/>
              </a:spcBef>
              <a:spcAft>
                <a:spcPts val="0"/>
              </a:spcAft>
              <a:buNone/>
            </a:pPr>
            <a:r>
              <a:rPr lang="en" sz="1800" b="1">
                <a:latin typeface="Amatic SC"/>
                <a:ea typeface="Amatic SC"/>
                <a:cs typeface="Amatic SC"/>
                <a:sym typeface="Amatic SC"/>
              </a:rPr>
              <a:t>Melissa Tennant, x7277</a:t>
            </a:r>
            <a:endParaRPr sz="1800" b="1">
              <a:latin typeface="Amatic SC"/>
              <a:ea typeface="Amatic SC"/>
              <a:cs typeface="Amatic SC"/>
              <a:sym typeface="Amatic SC"/>
            </a:endParaRPr>
          </a:p>
          <a:p>
            <a:pPr marL="0" lvl="0" indent="0" algn="l" rtl="0">
              <a:spcBef>
                <a:spcPts val="0"/>
              </a:spcBef>
              <a:spcAft>
                <a:spcPts val="0"/>
              </a:spcAft>
              <a:buNone/>
            </a:pPr>
            <a:r>
              <a:rPr lang="en" sz="1800" b="1" u="sng">
                <a:solidFill>
                  <a:schemeClr val="hlink"/>
                </a:solidFill>
                <a:latin typeface="Amatic SC"/>
                <a:ea typeface="Amatic SC"/>
                <a:cs typeface="Amatic SC"/>
                <a:sym typeface="Amatic SC"/>
                <a:hlinkClick r:id="rId6"/>
              </a:rPr>
              <a:t>melissa.tennant@grhosp.on.ca</a:t>
            </a:r>
            <a:endParaRPr sz="1800" b="1">
              <a:latin typeface="Amatic SC"/>
              <a:ea typeface="Amatic SC"/>
              <a:cs typeface="Amatic SC"/>
              <a:sym typeface="Amatic SC"/>
            </a:endParaRPr>
          </a:p>
        </p:txBody>
      </p:sp>
      <p:pic>
        <p:nvPicPr>
          <p:cNvPr id="476" name="Google Shape;476;p62" title="Classic guitar vector image | Free SVG"/>
          <p:cNvPicPr preferRelativeResize="0"/>
          <p:nvPr/>
        </p:nvPicPr>
        <p:blipFill>
          <a:blip r:embed="rId7">
            <a:alphaModFix/>
          </a:blip>
          <a:stretch>
            <a:fillRect/>
          </a:stretch>
        </p:blipFill>
        <p:spPr>
          <a:xfrm>
            <a:off x="668800" y="2180213"/>
            <a:ext cx="2409075" cy="2409075"/>
          </a:xfrm>
          <a:prstGeom prst="rect">
            <a:avLst/>
          </a:prstGeom>
          <a:noFill/>
          <a:ln>
            <a:noFill/>
          </a:ln>
        </p:spPr>
      </p:pic>
      <p:pic>
        <p:nvPicPr>
          <p:cNvPr id="477" name="Google Shape;477;p62"/>
          <p:cNvPicPr preferRelativeResize="0"/>
          <p:nvPr/>
        </p:nvPicPr>
        <p:blipFill>
          <a:blip r:embed="rId8">
            <a:alphaModFix/>
          </a:blip>
          <a:stretch>
            <a:fillRect/>
          </a:stretch>
        </p:blipFill>
        <p:spPr>
          <a:xfrm>
            <a:off x="7817650" y="403500"/>
            <a:ext cx="770150" cy="47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5"/>
                                        </p:tgtEl>
                                        <p:attrNameLst>
                                          <p:attrName>style.visibility</p:attrName>
                                        </p:attrNameLst>
                                      </p:cBhvr>
                                      <p:to>
                                        <p:strVal val="visible"/>
                                      </p:to>
                                    </p:set>
                                    <p:animEffect transition="in" filter="fade">
                                      <p:cBhvr>
                                        <p:cTn id="7" dur="1000"/>
                                        <p:tgtEl>
                                          <p:spTgt spid="475"/>
                                        </p:tgtEl>
                                      </p:cBhvr>
                                    </p:animEffect>
                                  </p:childTnLst>
                                </p:cTn>
                              </p:par>
                              <p:par>
                                <p:cTn id="8" presetID="10" presetClass="entr" presetSubtype="0" fill="hold" nodeType="withEffect">
                                  <p:stCondLst>
                                    <p:cond delay="0"/>
                                  </p:stCondLst>
                                  <p:childTnLst>
                                    <p:set>
                                      <p:cBhvr>
                                        <p:cTn id="9" dur="1" fill="hold">
                                          <p:stCondLst>
                                            <p:cond delay="0"/>
                                          </p:stCondLst>
                                        </p:cTn>
                                        <p:tgtEl>
                                          <p:spTgt spid="476"/>
                                        </p:tgtEl>
                                        <p:attrNameLst>
                                          <p:attrName>style.visibility</p:attrName>
                                        </p:attrNameLst>
                                      </p:cBhvr>
                                      <p:to>
                                        <p:strVal val="visible"/>
                                      </p:to>
                                    </p:set>
                                    <p:animEffect transition="in" filter="fade">
                                      <p:cBhvr>
                                        <p:cTn id="10" dur="1000"/>
                                        <p:tgtEl>
                                          <p:spTgt spid="476"/>
                                        </p:tgtEl>
                                      </p:cBhvr>
                                    </p:animEffect>
                                  </p:childTnLst>
                                </p:cTn>
                              </p:par>
                              <p:par>
                                <p:cTn id="11" presetID="10" presetClass="entr" presetSubtype="0" fill="hold" nodeType="withEffect">
                                  <p:stCondLst>
                                    <p:cond delay="0"/>
                                  </p:stCondLst>
                                  <p:childTnLst>
                                    <p:set>
                                      <p:cBhvr>
                                        <p:cTn id="12" dur="1" fill="hold">
                                          <p:stCondLst>
                                            <p:cond delay="0"/>
                                          </p:stCondLst>
                                        </p:cTn>
                                        <p:tgtEl>
                                          <p:spTgt spid="474"/>
                                        </p:tgtEl>
                                        <p:attrNameLst>
                                          <p:attrName>style.visibility</p:attrName>
                                        </p:attrNameLst>
                                      </p:cBhvr>
                                      <p:to>
                                        <p:strVal val="visible"/>
                                      </p:to>
                                    </p:set>
                                    <p:animEffect transition="in" filter="fade">
                                      <p:cBhvr>
                                        <p:cTn id="13" dur="1000"/>
                                        <p:tgtEl>
                                          <p:spTgt spid="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3"/>
          <p:cNvSpPr txBox="1">
            <a:spLocks noGrp="1"/>
          </p:cNvSpPr>
          <p:nvPr>
            <p:ph type="title"/>
          </p:nvPr>
        </p:nvSpPr>
        <p:spPr>
          <a:xfrm>
            <a:off x="311700" y="3403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&amp; Resources</a:t>
            </a:r>
            <a:endParaRPr/>
          </a:p>
        </p:txBody>
      </p:sp>
      <p:sp>
        <p:nvSpPr>
          <p:cNvPr id="483" name="Google Shape;483;p63"/>
          <p:cNvSpPr txBox="1">
            <a:spLocks noGrp="1"/>
          </p:cNvSpPr>
          <p:nvPr>
            <p:ph type="body" idx="1"/>
          </p:nvPr>
        </p:nvSpPr>
        <p:spPr>
          <a:xfrm>
            <a:off x="311700" y="1047700"/>
            <a:ext cx="8520600" cy="3843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1220">
                <a:solidFill>
                  <a:srgbClr val="212121"/>
                </a:solidFill>
                <a:highlight>
                  <a:srgbClr val="FFFFFF"/>
                </a:highlight>
                <a:latin typeface="Roboto"/>
                <a:ea typeface="Roboto"/>
                <a:cs typeface="Roboto"/>
                <a:sym typeface="Roboto"/>
              </a:rPr>
              <a:t>Grahn JA, Brett M. Rhythm and beat perception in motor areas of the brain. J Cogn Neurosci. 2007 May;19(5):893-906. doi: 10.1162/jocn.2007.19.5.893. PMID: 17488212.</a:t>
            </a:r>
            <a:endParaRPr sz="1220">
              <a:solidFill>
                <a:srgbClr val="212121"/>
              </a:solidFill>
              <a:highlight>
                <a:srgbClr val="FFFFFF"/>
              </a:highlight>
              <a:latin typeface="Roboto"/>
              <a:ea typeface="Roboto"/>
              <a:cs typeface="Roboto"/>
              <a:sym typeface="Roboto"/>
            </a:endParaRPr>
          </a:p>
          <a:p>
            <a:pPr marL="0" lvl="0" indent="0" algn="l" rtl="0">
              <a:lnSpc>
                <a:spcPct val="95000"/>
              </a:lnSpc>
              <a:spcBef>
                <a:spcPts val="1200"/>
              </a:spcBef>
              <a:spcAft>
                <a:spcPts val="0"/>
              </a:spcAft>
              <a:buSzPts val="935"/>
              <a:buNone/>
            </a:pPr>
            <a:r>
              <a:rPr lang="en" sz="1220">
                <a:solidFill>
                  <a:srgbClr val="0D0D0D"/>
                </a:solidFill>
                <a:highlight>
                  <a:srgbClr val="FFFFFF"/>
                </a:highlight>
                <a:latin typeface="Roboto"/>
                <a:ea typeface="Roboto"/>
                <a:cs typeface="Roboto"/>
                <a:sym typeface="Roboto"/>
              </a:rPr>
              <a:t>Stephan, K. M., Thaut, M. H., Wunderlich, G., Schicks, W., Tian, B., Tellmann, L., Schmitz, T., Herzog, H., McIntosh, G. C., Seitz, R. J., &amp; Hömberg, V. (2002). Conscious and subconscious sensorimotor synchronization—Prefrontal cortex and the influence of awareness. </a:t>
            </a:r>
            <a:r>
              <a:rPr lang="en" sz="1220" i="1">
                <a:solidFill>
                  <a:srgbClr val="0D0D0D"/>
                </a:solidFill>
                <a:highlight>
                  <a:srgbClr val="FFFFFF"/>
                </a:highlight>
                <a:latin typeface="Roboto"/>
                <a:ea typeface="Roboto"/>
                <a:cs typeface="Roboto"/>
                <a:sym typeface="Roboto"/>
              </a:rPr>
              <a:t>NeuroImage, 15</a:t>
            </a:r>
            <a:r>
              <a:rPr lang="en" sz="1220">
                <a:solidFill>
                  <a:srgbClr val="0D0D0D"/>
                </a:solidFill>
                <a:highlight>
                  <a:srgbClr val="FFFFFF"/>
                </a:highlight>
                <a:latin typeface="Roboto"/>
                <a:ea typeface="Roboto"/>
                <a:cs typeface="Roboto"/>
                <a:sym typeface="Roboto"/>
              </a:rPr>
              <a:t>(2), 345-352.</a:t>
            </a:r>
            <a:r>
              <a:rPr lang="en" sz="1220">
                <a:solidFill>
                  <a:srgbClr val="0D0D0D"/>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220">
                <a:solidFill>
                  <a:schemeClr val="hlink"/>
                </a:solidFill>
                <a:highlight>
                  <a:srgbClr val="FFFFFF"/>
                </a:highlight>
                <a:uFill>
                  <a:noFill/>
                </a:uFill>
                <a:latin typeface="Roboto"/>
                <a:ea typeface="Roboto"/>
                <a:cs typeface="Roboto"/>
                <a:sym typeface="Roboto"/>
                <a:hlinkClick r:id="rId3"/>
              </a:rPr>
              <a:t>https://doi.org/10.1006/nimg.2001.0929</a:t>
            </a:r>
            <a:endParaRPr sz="1220">
              <a:solidFill>
                <a:srgbClr val="212121"/>
              </a:solidFill>
              <a:highlight>
                <a:srgbClr val="FFFFFF"/>
              </a:highlight>
              <a:latin typeface="Roboto"/>
              <a:ea typeface="Roboto"/>
              <a:cs typeface="Roboto"/>
              <a:sym typeface="Roboto"/>
            </a:endParaRPr>
          </a:p>
          <a:p>
            <a:pPr marL="0" lvl="0" indent="0" algn="l" rtl="0">
              <a:lnSpc>
                <a:spcPct val="95000"/>
              </a:lnSpc>
              <a:spcBef>
                <a:spcPts val="1200"/>
              </a:spcBef>
              <a:spcAft>
                <a:spcPts val="0"/>
              </a:spcAft>
              <a:buSzPts val="935"/>
              <a:buNone/>
            </a:pPr>
            <a:r>
              <a:rPr lang="en" sz="1475">
                <a:solidFill>
                  <a:srgbClr val="040C28"/>
                </a:solidFill>
                <a:highlight>
                  <a:srgbClr val="FFFFFF"/>
                </a:highlight>
                <a:latin typeface="Arial"/>
                <a:ea typeface="Arial"/>
                <a:cs typeface="Arial"/>
                <a:sym typeface="Arial"/>
              </a:rPr>
              <a:t>Thaut, M. H., &amp; Hoemberg, V.</a:t>
            </a:r>
            <a:r>
              <a:rPr lang="en" sz="1475">
                <a:solidFill>
                  <a:srgbClr val="202124"/>
                </a:solidFill>
                <a:highlight>
                  <a:srgbClr val="FFFFFF"/>
                </a:highlight>
                <a:latin typeface="Arial"/>
                <a:ea typeface="Arial"/>
                <a:cs typeface="Arial"/>
                <a:sym typeface="Arial"/>
              </a:rPr>
              <a:t> </a:t>
            </a:r>
            <a:r>
              <a:rPr lang="en" sz="1475">
                <a:solidFill>
                  <a:srgbClr val="040C28"/>
                </a:solidFill>
                <a:highlight>
                  <a:srgbClr val="FFFFFF"/>
                </a:highlight>
                <a:latin typeface="Arial"/>
                <a:ea typeface="Arial"/>
                <a:cs typeface="Arial"/>
                <a:sym typeface="Arial"/>
              </a:rPr>
              <a:t>(Eds.).</a:t>
            </a:r>
            <a:r>
              <a:rPr lang="en" sz="1475">
                <a:solidFill>
                  <a:srgbClr val="202124"/>
                </a:solidFill>
                <a:highlight>
                  <a:srgbClr val="FFFFFF"/>
                </a:highlight>
                <a:latin typeface="Arial"/>
                <a:ea typeface="Arial"/>
                <a:cs typeface="Arial"/>
                <a:sym typeface="Arial"/>
              </a:rPr>
              <a:t> </a:t>
            </a:r>
            <a:r>
              <a:rPr lang="en" sz="1475">
                <a:solidFill>
                  <a:srgbClr val="040C28"/>
                </a:solidFill>
                <a:highlight>
                  <a:srgbClr val="FFFFFF"/>
                </a:highlight>
                <a:latin typeface="Arial"/>
                <a:ea typeface="Arial"/>
                <a:cs typeface="Arial"/>
                <a:sym typeface="Arial"/>
              </a:rPr>
              <a:t>(2014).</a:t>
            </a:r>
            <a:r>
              <a:rPr lang="en" sz="1475">
                <a:solidFill>
                  <a:srgbClr val="202124"/>
                </a:solidFill>
                <a:highlight>
                  <a:srgbClr val="FFFFFF"/>
                </a:highlight>
                <a:latin typeface="Arial"/>
                <a:ea typeface="Arial"/>
                <a:cs typeface="Arial"/>
                <a:sym typeface="Arial"/>
              </a:rPr>
              <a:t> </a:t>
            </a:r>
            <a:r>
              <a:rPr lang="en" sz="1475">
                <a:solidFill>
                  <a:srgbClr val="040C28"/>
                </a:solidFill>
                <a:highlight>
                  <a:srgbClr val="FFFFFF"/>
                </a:highlight>
                <a:latin typeface="Arial"/>
                <a:ea typeface="Arial"/>
                <a:cs typeface="Arial"/>
                <a:sym typeface="Arial"/>
              </a:rPr>
              <a:t>Handbook of neurologic music therapy.</a:t>
            </a:r>
            <a:endParaRPr sz="1475">
              <a:solidFill>
                <a:srgbClr val="040C28"/>
              </a:solidFill>
              <a:highlight>
                <a:srgbClr val="FFFFFF"/>
              </a:highlight>
              <a:latin typeface="Arial"/>
              <a:ea typeface="Arial"/>
              <a:cs typeface="Arial"/>
              <a:sym typeface="Arial"/>
            </a:endParaRPr>
          </a:p>
          <a:p>
            <a:pPr marL="0" lvl="0" indent="0" algn="l" rtl="0">
              <a:lnSpc>
                <a:spcPct val="95000"/>
              </a:lnSpc>
              <a:spcBef>
                <a:spcPts val="1200"/>
              </a:spcBef>
              <a:spcAft>
                <a:spcPts val="0"/>
              </a:spcAft>
              <a:buSzPts val="935"/>
              <a:buNone/>
            </a:pPr>
            <a:r>
              <a:rPr lang="en" sz="1475">
                <a:solidFill>
                  <a:srgbClr val="040C28"/>
                </a:solidFill>
                <a:highlight>
                  <a:srgbClr val="FFFFFF"/>
                </a:highlight>
                <a:latin typeface="Arial"/>
                <a:ea typeface="Arial"/>
                <a:cs typeface="Arial"/>
                <a:sym typeface="Arial"/>
              </a:rPr>
              <a:t>Thaut, Michael.</a:t>
            </a:r>
            <a:r>
              <a:rPr lang="en" sz="1475">
                <a:solidFill>
                  <a:srgbClr val="202124"/>
                </a:solidFill>
                <a:highlight>
                  <a:srgbClr val="FFFFFF"/>
                </a:highlight>
                <a:latin typeface="Arial"/>
                <a:ea typeface="Arial"/>
                <a:cs typeface="Arial"/>
                <a:sym typeface="Arial"/>
              </a:rPr>
              <a:t> Rhythm, Music, and the Brain. 1st ed. Taylor and Francis, 2013.</a:t>
            </a:r>
            <a:endParaRPr sz="1475">
              <a:solidFill>
                <a:srgbClr val="202124"/>
              </a:solidFill>
              <a:highlight>
                <a:srgbClr val="FFFFFF"/>
              </a:highlight>
              <a:latin typeface="Arial"/>
              <a:ea typeface="Arial"/>
              <a:cs typeface="Arial"/>
              <a:sym typeface="Arial"/>
            </a:endParaRPr>
          </a:p>
          <a:p>
            <a:pPr marL="0" lvl="0" indent="0" algn="l" rtl="0">
              <a:lnSpc>
                <a:spcPct val="95000"/>
              </a:lnSpc>
              <a:spcBef>
                <a:spcPts val="1200"/>
              </a:spcBef>
              <a:spcAft>
                <a:spcPts val="0"/>
              </a:spcAft>
              <a:buSzPts val="935"/>
              <a:buNone/>
            </a:pPr>
            <a:r>
              <a:rPr lang="en" sz="1220">
                <a:solidFill>
                  <a:srgbClr val="0D0D0D"/>
                </a:solidFill>
                <a:highlight>
                  <a:srgbClr val="FFFFFF"/>
                </a:highlight>
                <a:latin typeface="Roboto"/>
                <a:ea typeface="Roboto"/>
                <a:cs typeface="Roboto"/>
                <a:sym typeface="Roboto"/>
              </a:rPr>
              <a:t>Healthline. (n.d.). Music for dementia: How does it work? </a:t>
            </a:r>
            <a:r>
              <a:rPr lang="en" sz="1220" i="1">
                <a:solidFill>
                  <a:srgbClr val="0D0D0D"/>
                </a:solidFill>
                <a:highlight>
                  <a:srgbClr val="FFFFFF"/>
                </a:highlight>
                <a:latin typeface="Roboto"/>
                <a:ea typeface="Roboto"/>
                <a:cs typeface="Roboto"/>
                <a:sym typeface="Roboto"/>
              </a:rPr>
              <a:t>Healthline</a:t>
            </a:r>
            <a:r>
              <a:rPr lang="en" sz="1220">
                <a:solidFill>
                  <a:srgbClr val="0D0D0D"/>
                </a:solidFill>
                <a:highlight>
                  <a:srgbClr val="FFFFFF"/>
                </a:highlight>
                <a:latin typeface="Roboto"/>
                <a:ea typeface="Roboto"/>
                <a:cs typeface="Roboto"/>
                <a:sym typeface="Roboto"/>
              </a:rPr>
              <a:t>. Retrieved June 3, 2024, from</a:t>
            </a:r>
            <a:r>
              <a:rPr lang="en" sz="1220">
                <a:solidFill>
                  <a:srgbClr val="0D0D0D"/>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220">
                <a:solidFill>
                  <a:schemeClr val="hlink"/>
                </a:solidFill>
                <a:highlight>
                  <a:srgbClr val="FFFFFF"/>
                </a:highlight>
                <a:uFill>
                  <a:noFill/>
                </a:uFill>
                <a:latin typeface="Roboto"/>
                <a:ea typeface="Roboto"/>
                <a:cs typeface="Roboto"/>
                <a:sym typeface="Roboto"/>
                <a:hlinkClick r:id="rId4"/>
              </a:rPr>
              <a:t>https://www.healthline.com/health/dementia/music-for-dementia#how-does-it-work</a:t>
            </a:r>
            <a:endParaRPr sz="1475">
              <a:solidFill>
                <a:srgbClr val="202124"/>
              </a:solidFill>
              <a:highlight>
                <a:srgbClr val="FFFFFF"/>
              </a:highlight>
              <a:latin typeface="Arial"/>
              <a:ea typeface="Arial"/>
              <a:cs typeface="Arial"/>
              <a:sym typeface="Arial"/>
            </a:endParaRPr>
          </a:p>
          <a:p>
            <a:pPr marL="0" lvl="0" indent="0" algn="l" rtl="0">
              <a:lnSpc>
                <a:spcPct val="95000"/>
              </a:lnSpc>
              <a:spcBef>
                <a:spcPts val="1200"/>
              </a:spcBef>
              <a:spcAft>
                <a:spcPts val="0"/>
              </a:spcAft>
              <a:buSzPts val="935"/>
              <a:buNone/>
            </a:pPr>
            <a:r>
              <a:rPr lang="en" sz="1220">
                <a:solidFill>
                  <a:srgbClr val="0D0D0D"/>
                </a:solidFill>
                <a:highlight>
                  <a:srgbClr val="FFFFFF"/>
                </a:highlight>
                <a:latin typeface="Roboto"/>
                <a:ea typeface="Roboto"/>
                <a:cs typeface="Roboto"/>
                <a:sym typeface="Roboto"/>
              </a:rPr>
              <a:t>American Music Therapy Association. (2021). </a:t>
            </a:r>
            <a:r>
              <a:rPr lang="en" sz="1220" i="1">
                <a:solidFill>
                  <a:srgbClr val="0D0D0D"/>
                </a:solidFill>
                <a:highlight>
                  <a:srgbClr val="FFFFFF"/>
                </a:highlight>
                <a:latin typeface="Roboto"/>
                <a:ea typeface="Roboto"/>
                <a:cs typeface="Roboto"/>
                <a:sym typeface="Roboto"/>
              </a:rPr>
              <a:t>Music therapy and dementia care: Fact sheet</a:t>
            </a:r>
            <a:r>
              <a:rPr lang="en" sz="1220">
                <a:solidFill>
                  <a:srgbClr val="0D0D0D"/>
                </a:solidFill>
                <a:highlight>
                  <a:srgbClr val="FFFFFF"/>
                </a:highlight>
                <a:latin typeface="Roboto"/>
                <a:ea typeface="Roboto"/>
                <a:cs typeface="Roboto"/>
                <a:sym typeface="Roboto"/>
              </a:rPr>
              <a:t>. American Music Therapy Association.</a:t>
            </a:r>
            <a:r>
              <a:rPr lang="en" sz="1220">
                <a:solidFill>
                  <a:srgbClr val="0D0D0D"/>
                </a:solidFill>
                <a:highlight>
                  <a:srgbClr val="FFFFFF"/>
                </a:highlight>
                <a:uFill>
                  <a:noFill/>
                </a:uFill>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220">
                <a:solidFill>
                  <a:schemeClr val="hlink"/>
                </a:solidFill>
                <a:highlight>
                  <a:srgbClr val="FFFFFF"/>
                </a:highlight>
                <a:uFill>
                  <a:noFill/>
                </a:uFill>
                <a:latin typeface="Roboto"/>
                <a:ea typeface="Roboto"/>
                <a:cs typeface="Roboto"/>
                <a:sym typeface="Roboto"/>
                <a:hlinkClick r:id="rId5"/>
              </a:rPr>
              <a:t>https://www.musictherapy.org/assets/1/7/factsheet_music_therapy_and_dementia_care_2021.pdf</a:t>
            </a:r>
            <a:r>
              <a:rPr lang="en" sz="1220">
                <a:solidFill>
                  <a:srgbClr val="0D0D0D"/>
                </a:solidFill>
                <a:highlight>
                  <a:srgbClr val="FFFFFF"/>
                </a:highlight>
                <a:latin typeface="Roboto"/>
                <a:ea typeface="Roboto"/>
                <a:cs typeface="Roboto"/>
                <a:sym typeface="Roboto"/>
              </a:rPr>
              <a:t> ​</a:t>
            </a:r>
            <a:endParaRPr sz="1220">
              <a:solidFill>
                <a:srgbClr val="0D0D0D"/>
              </a:solidFill>
              <a:highlight>
                <a:srgbClr val="FFFFFF"/>
              </a:highlight>
              <a:latin typeface="Roboto"/>
              <a:ea typeface="Roboto"/>
              <a:cs typeface="Roboto"/>
              <a:sym typeface="Roboto"/>
            </a:endParaRPr>
          </a:p>
          <a:p>
            <a:pPr marL="0" lvl="0" indent="0" algn="l" rtl="0">
              <a:lnSpc>
                <a:spcPct val="95000"/>
              </a:lnSpc>
              <a:spcBef>
                <a:spcPts val="1200"/>
              </a:spcBef>
              <a:spcAft>
                <a:spcPts val="1200"/>
              </a:spcAft>
              <a:buSzPts val="935"/>
              <a:buNone/>
            </a:pPr>
            <a:r>
              <a:rPr lang="en" sz="1220">
                <a:solidFill>
                  <a:srgbClr val="0D0D0D"/>
                </a:solidFill>
                <a:highlight>
                  <a:srgbClr val="FFFFFF"/>
                </a:highlight>
                <a:latin typeface="Roboto"/>
                <a:ea typeface="Roboto"/>
                <a:cs typeface="Roboto"/>
                <a:sym typeface="Roboto"/>
              </a:rPr>
              <a:t>American Music Therapy Association. (2021). </a:t>
            </a:r>
            <a:r>
              <a:rPr lang="en" sz="1220" i="1">
                <a:solidFill>
                  <a:srgbClr val="0D0D0D"/>
                </a:solidFill>
                <a:highlight>
                  <a:srgbClr val="FFFFFF"/>
                </a:highlight>
                <a:latin typeface="Roboto"/>
                <a:ea typeface="Roboto"/>
                <a:cs typeface="Roboto"/>
                <a:sym typeface="Roboto"/>
              </a:rPr>
              <a:t>Music therapy for adults with mental health and substance use conditions: Fact sheet</a:t>
            </a:r>
            <a:r>
              <a:rPr lang="en" sz="1220">
                <a:solidFill>
                  <a:srgbClr val="0D0D0D"/>
                </a:solidFill>
                <a:highlight>
                  <a:srgbClr val="FFFFFF"/>
                </a:highlight>
                <a:latin typeface="Roboto"/>
                <a:ea typeface="Roboto"/>
                <a:cs typeface="Roboto"/>
                <a:sym typeface="Roboto"/>
              </a:rPr>
              <a:t>. American Music Therapy Association.</a:t>
            </a:r>
            <a:r>
              <a:rPr lang="en" sz="1220">
                <a:solidFill>
                  <a:srgbClr val="0D0D0D"/>
                </a:solidFill>
                <a:highlight>
                  <a:srgbClr val="FFFFFF"/>
                </a:highlight>
                <a:uFill>
                  <a:noFill/>
                </a:uFill>
                <a:latin typeface="Roboto"/>
                <a:ea typeface="Roboto"/>
                <a:cs typeface="Roboto"/>
                <a:sym typeface="Robo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220">
                <a:solidFill>
                  <a:schemeClr val="hlink"/>
                </a:solidFill>
                <a:highlight>
                  <a:srgbClr val="FFFFFF"/>
                </a:highlight>
                <a:uFill>
                  <a:noFill/>
                </a:uFill>
                <a:latin typeface="Roboto"/>
                <a:ea typeface="Roboto"/>
                <a:cs typeface="Roboto"/>
                <a:sym typeface="Roboto"/>
                <a:hlinkClick r:id="rId6"/>
              </a:rPr>
              <a:t>https://www.musictherapy.org/assets/1/7/FactSheet_Music_Therapy_for_Adults_with_Mental_Health_and_Substance_Use_Conditions_2021.pdf</a:t>
            </a:r>
            <a:endParaRPr sz="1220">
              <a:solidFill>
                <a:srgbClr val="0D0D0D"/>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190625" y="314500"/>
            <a:ext cx="3111000" cy="7389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rgbClr val="FF9900"/>
                </a:solidFill>
              </a:rPr>
              <a:t>Introductions</a:t>
            </a:r>
            <a:endParaRPr>
              <a:solidFill>
                <a:srgbClr val="FF9900"/>
              </a:solidFill>
            </a:endParaRPr>
          </a:p>
        </p:txBody>
      </p:sp>
      <p:sp>
        <p:nvSpPr>
          <p:cNvPr id="105" name="Google Shape;105;p18"/>
          <p:cNvSpPr txBox="1"/>
          <p:nvPr/>
        </p:nvSpPr>
        <p:spPr>
          <a:xfrm>
            <a:off x="4263980" y="178909"/>
            <a:ext cx="5031300" cy="1391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900" b="1">
                <a:solidFill>
                  <a:srgbClr val="FEFEFE"/>
                </a:solidFill>
                <a:latin typeface="Century Gothic"/>
                <a:ea typeface="Century Gothic"/>
                <a:cs typeface="Century Gothic"/>
                <a:sym typeface="Century Gothic"/>
              </a:rPr>
              <a:t>Melissa</a:t>
            </a:r>
            <a:endParaRPr sz="2900" b="1">
              <a:solidFill>
                <a:srgbClr val="FEFEFE"/>
              </a:solidFill>
              <a:latin typeface="Century Gothic"/>
              <a:ea typeface="Century Gothic"/>
              <a:cs typeface="Century Gothic"/>
              <a:sym typeface="Century Gothic"/>
            </a:endParaRPr>
          </a:p>
        </p:txBody>
      </p:sp>
      <p:sp>
        <p:nvSpPr>
          <p:cNvPr id="106" name="Google Shape;106;p18"/>
          <p:cNvSpPr txBox="1"/>
          <p:nvPr/>
        </p:nvSpPr>
        <p:spPr>
          <a:xfrm>
            <a:off x="4787325" y="1341350"/>
            <a:ext cx="3984600" cy="3209400"/>
          </a:xfrm>
          <a:prstGeom prst="rect">
            <a:avLst/>
          </a:prstGeom>
          <a:noFill/>
          <a:ln>
            <a:noFill/>
          </a:ln>
        </p:spPr>
        <p:txBody>
          <a:bodyPr spcFirstLastPara="1" wrap="square" lIns="91425" tIns="45700" rIns="91425" bIns="45700" anchor="t" anchorCtr="0">
            <a:noAutofit/>
          </a:bodyPr>
          <a:lstStyle/>
          <a:p>
            <a:pPr marL="457200" lvl="0" indent="-355600" algn="l" rtl="0">
              <a:lnSpc>
                <a:spcPct val="80000"/>
              </a:lnSpc>
              <a:spcBef>
                <a:spcPts val="0"/>
              </a:spcBef>
              <a:spcAft>
                <a:spcPts val="0"/>
              </a:spcAft>
              <a:buClr>
                <a:schemeClr val="dk2"/>
              </a:buClr>
              <a:buSzPts val="2000"/>
              <a:buFont typeface="Century Gothic"/>
              <a:buChar char="❖"/>
            </a:pPr>
            <a:r>
              <a:rPr lang="en" sz="2000">
                <a:solidFill>
                  <a:schemeClr val="dk2"/>
                </a:solidFill>
                <a:latin typeface="Century Gothic"/>
                <a:ea typeface="Century Gothic"/>
                <a:cs typeface="Century Gothic"/>
                <a:sym typeface="Century Gothic"/>
              </a:rPr>
              <a:t>Recreation Therapist- GRH-Freeport</a:t>
            </a:r>
            <a:endParaRPr sz="2000">
              <a:solidFill>
                <a:schemeClr val="dk2"/>
              </a:solidFill>
              <a:latin typeface="Century Gothic"/>
              <a:ea typeface="Century Gothic"/>
              <a:cs typeface="Century Gothic"/>
              <a:sym typeface="Century Gothic"/>
            </a:endParaRPr>
          </a:p>
          <a:p>
            <a:pPr marL="457200" lvl="0" indent="0" algn="l" rtl="0">
              <a:lnSpc>
                <a:spcPct val="80000"/>
              </a:lnSpc>
              <a:spcBef>
                <a:spcPts val="0"/>
              </a:spcBef>
              <a:spcAft>
                <a:spcPts val="0"/>
              </a:spcAft>
              <a:buNone/>
            </a:pPr>
            <a:endParaRPr sz="2000">
              <a:solidFill>
                <a:schemeClr val="dk2"/>
              </a:solidFill>
              <a:latin typeface="Century Gothic"/>
              <a:ea typeface="Century Gothic"/>
              <a:cs typeface="Century Gothic"/>
              <a:sym typeface="Century Gothic"/>
            </a:endParaRPr>
          </a:p>
          <a:p>
            <a:pPr marL="457200" lvl="0" indent="-355600" algn="l" rtl="0">
              <a:lnSpc>
                <a:spcPct val="80000"/>
              </a:lnSpc>
              <a:spcBef>
                <a:spcPts val="0"/>
              </a:spcBef>
              <a:spcAft>
                <a:spcPts val="0"/>
              </a:spcAft>
              <a:buClr>
                <a:schemeClr val="dk2"/>
              </a:buClr>
              <a:buSzPts val="2000"/>
              <a:buFont typeface="Century Gothic"/>
              <a:buChar char="❖"/>
            </a:pPr>
            <a:r>
              <a:rPr lang="en" sz="2000">
                <a:solidFill>
                  <a:schemeClr val="dk2"/>
                </a:solidFill>
                <a:latin typeface="Century Gothic"/>
                <a:ea typeface="Century Gothic"/>
                <a:cs typeface="Century Gothic"/>
                <a:sym typeface="Century Gothic"/>
              </a:rPr>
              <a:t>R/TRO: 8 years TR experience</a:t>
            </a:r>
            <a:endParaRPr sz="2000">
              <a:solidFill>
                <a:schemeClr val="dk2"/>
              </a:solidFill>
              <a:latin typeface="Century Gothic"/>
              <a:ea typeface="Century Gothic"/>
              <a:cs typeface="Century Gothic"/>
              <a:sym typeface="Century Gothic"/>
            </a:endParaRPr>
          </a:p>
          <a:p>
            <a:pPr marL="457200" lvl="0" indent="0" algn="l" rtl="0">
              <a:lnSpc>
                <a:spcPct val="80000"/>
              </a:lnSpc>
              <a:spcBef>
                <a:spcPts val="0"/>
              </a:spcBef>
              <a:spcAft>
                <a:spcPts val="0"/>
              </a:spcAft>
              <a:buNone/>
            </a:pPr>
            <a:endParaRPr sz="2000">
              <a:solidFill>
                <a:schemeClr val="dk2"/>
              </a:solidFill>
              <a:latin typeface="Century Gothic"/>
              <a:ea typeface="Century Gothic"/>
              <a:cs typeface="Century Gothic"/>
              <a:sym typeface="Century Gothic"/>
            </a:endParaRPr>
          </a:p>
          <a:p>
            <a:pPr marL="457200" lvl="0" indent="-355600" algn="l" rtl="0">
              <a:lnSpc>
                <a:spcPct val="80000"/>
              </a:lnSpc>
              <a:spcBef>
                <a:spcPts val="0"/>
              </a:spcBef>
              <a:spcAft>
                <a:spcPts val="0"/>
              </a:spcAft>
              <a:buClr>
                <a:schemeClr val="dk2"/>
              </a:buClr>
              <a:buSzPts val="2000"/>
              <a:buFont typeface="Century Gothic"/>
              <a:buChar char="❖"/>
            </a:pPr>
            <a:r>
              <a:rPr lang="en" sz="2000">
                <a:solidFill>
                  <a:schemeClr val="dk2"/>
                </a:solidFill>
                <a:latin typeface="Century Gothic"/>
                <a:ea typeface="Century Gothic"/>
                <a:cs typeface="Century Gothic"/>
                <a:sym typeface="Century Gothic"/>
              </a:rPr>
              <a:t>M.A Interdisc. Health</a:t>
            </a:r>
            <a:endParaRPr sz="2000">
              <a:solidFill>
                <a:schemeClr val="dk2"/>
              </a:solidFill>
              <a:latin typeface="Century Gothic"/>
              <a:ea typeface="Century Gothic"/>
              <a:cs typeface="Century Gothic"/>
              <a:sym typeface="Century Gothic"/>
            </a:endParaRPr>
          </a:p>
          <a:p>
            <a:pPr marL="457200" lvl="0" indent="0" algn="l" rtl="0">
              <a:lnSpc>
                <a:spcPct val="80000"/>
              </a:lnSpc>
              <a:spcBef>
                <a:spcPts val="0"/>
              </a:spcBef>
              <a:spcAft>
                <a:spcPts val="0"/>
              </a:spcAft>
              <a:buNone/>
            </a:pPr>
            <a:endParaRPr sz="2000">
              <a:solidFill>
                <a:schemeClr val="dk2"/>
              </a:solidFill>
              <a:latin typeface="Century Gothic"/>
              <a:ea typeface="Century Gothic"/>
              <a:cs typeface="Century Gothic"/>
              <a:sym typeface="Century Gothic"/>
            </a:endParaRPr>
          </a:p>
          <a:p>
            <a:pPr marL="457200" lvl="0" indent="-355600" algn="l" rtl="0">
              <a:lnSpc>
                <a:spcPct val="80000"/>
              </a:lnSpc>
              <a:spcBef>
                <a:spcPts val="0"/>
              </a:spcBef>
              <a:spcAft>
                <a:spcPts val="0"/>
              </a:spcAft>
              <a:buClr>
                <a:schemeClr val="dk2"/>
              </a:buClr>
              <a:buSzPts val="2000"/>
              <a:buFont typeface="Century Gothic"/>
              <a:buChar char="❖"/>
            </a:pPr>
            <a:r>
              <a:rPr lang="en" sz="2000">
                <a:solidFill>
                  <a:schemeClr val="dk2"/>
                </a:solidFill>
                <a:latin typeface="Century Gothic"/>
                <a:ea typeface="Century Gothic"/>
                <a:cs typeface="Century Gothic"/>
                <a:sym typeface="Century Gothic"/>
              </a:rPr>
              <a:t>Focus: inpatient and outpatient rehab and CCC</a:t>
            </a:r>
            <a:endParaRPr sz="2000">
              <a:solidFill>
                <a:schemeClr val="dk2"/>
              </a:solidFill>
              <a:latin typeface="Century Gothic"/>
              <a:ea typeface="Century Gothic"/>
              <a:cs typeface="Century Gothic"/>
              <a:sym typeface="Century Gothic"/>
            </a:endParaRPr>
          </a:p>
          <a:p>
            <a:pPr marL="0" lvl="0" indent="0" algn="l" rtl="0">
              <a:lnSpc>
                <a:spcPct val="80000"/>
              </a:lnSpc>
              <a:spcBef>
                <a:spcPts val="1076"/>
              </a:spcBef>
              <a:spcAft>
                <a:spcPts val="0"/>
              </a:spcAft>
              <a:buNone/>
            </a:pPr>
            <a:endParaRPr sz="1800">
              <a:solidFill>
                <a:srgbClr val="262626"/>
              </a:solidFill>
              <a:latin typeface="Century Gothic"/>
              <a:ea typeface="Century Gothic"/>
              <a:cs typeface="Century Gothic"/>
              <a:sym typeface="Century Gothic"/>
            </a:endParaRPr>
          </a:p>
        </p:txBody>
      </p:sp>
      <p:pic>
        <p:nvPicPr>
          <p:cNvPr id="107" name="Google Shape;107;p18"/>
          <p:cNvPicPr preferRelativeResize="0"/>
          <p:nvPr/>
        </p:nvPicPr>
        <p:blipFill>
          <a:blip r:embed="rId3">
            <a:alphaModFix/>
          </a:blip>
          <a:stretch>
            <a:fillRect/>
          </a:stretch>
        </p:blipFill>
        <p:spPr>
          <a:xfrm>
            <a:off x="502275" y="1053400"/>
            <a:ext cx="2872249" cy="3785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animEffect transition="in" filter="fade">
                                      <p:cBhvr>
                                        <p:cTn id="11" dur="1000"/>
                                        <p:tgtEl>
                                          <p:spTgt spid="10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6">
                                            <p:txEl>
                                              <p:pRg st="1" end="1"/>
                                            </p:txEl>
                                          </p:spTgt>
                                        </p:tgtEl>
                                        <p:attrNameLst>
                                          <p:attrName>style.visibility</p:attrName>
                                        </p:attrNameLst>
                                      </p:cBhvr>
                                      <p:to>
                                        <p:strVal val="visible"/>
                                      </p:to>
                                    </p:set>
                                    <p:animEffect transition="in" filter="fade">
                                      <p:cBhvr>
                                        <p:cTn id="16" dur="1000"/>
                                        <p:tgtEl>
                                          <p:spTgt spid="10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6">
                                            <p:txEl>
                                              <p:pRg st="2" end="2"/>
                                            </p:txEl>
                                          </p:spTgt>
                                        </p:tgtEl>
                                        <p:attrNameLst>
                                          <p:attrName>style.visibility</p:attrName>
                                        </p:attrNameLst>
                                      </p:cBhvr>
                                      <p:to>
                                        <p:strVal val="visible"/>
                                      </p:to>
                                    </p:set>
                                    <p:animEffect transition="in" filter="fade">
                                      <p:cBhvr>
                                        <p:cTn id="21" dur="1000"/>
                                        <p:tgtEl>
                                          <p:spTgt spid="10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6">
                                            <p:txEl>
                                              <p:pRg st="3" end="3"/>
                                            </p:txEl>
                                          </p:spTgt>
                                        </p:tgtEl>
                                        <p:attrNameLst>
                                          <p:attrName>style.visibility</p:attrName>
                                        </p:attrNameLst>
                                      </p:cBhvr>
                                      <p:to>
                                        <p:strVal val="visible"/>
                                      </p:to>
                                    </p:set>
                                    <p:animEffect transition="in" filter="fade">
                                      <p:cBhvr>
                                        <p:cTn id="26" dur="1000"/>
                                        <p:tgtEl>
                                          <p:spTgt spid="10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6">
                                            <p:txEl>
                                              <p:pRg st="4" end="4"/>
                                            </p:txEl>
                                          </p:spTgt>
                                        </p:tgtEl>
                                        <p:attrNameLst>
                                          <p:attrName>style.visibility</p:attrName>
                                        </p:attrNameLst>
                                      </p:cBhvr>
                                      <p:to>
                                        <p:strVal val="visible"/>
                                      </p:to>
                                    </p:set>
                                    <p:animEffect transition="in" filter="fade">
                                      <p:cBhvr>
                                        <p:cTn id="31" dur="1000"/>
                                        <p:tgtEl>
                                          <p:spTgt spid="10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6">
                                            <p:txEl>
                                              <p:pRg st="5" end="5"/>
                                            </p:txEl>
                                          </p:spTgt>
                                        </p:tgtEl>
                                        <p:attrNameLst>
                                          <p:attrName>style.visibility</p:attrName>
                                        </p:attrNameLst>
                                      </p:cBhvr>
                                      <p:to>
                                        <p:strVal val="visible"/>
                                      </p:to>
                                    </p:set>
                                    <p:animEffect transition="in" filter="fade">
                                      <p:cBhvr>
                                        <p:cTn id="36" dur="1000"/>
                                        <p:tgtEl>
                                          <p:spTgt spid="10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6">
                                            <p:txEl>
                                              <p:pRg st="6" end="6"/>
                                            </p:txEl>
                                          </p:spTgt>
                                        </p:tgtEl>
                                        <p:attrNameLst>
                                          <p:attrName>style.visibility</p:attrName>
                                        </p:attrNameLst>
                                      </p:cBhvr>
                                      <p:to>
                                        <p:strVal val="visible"/>
                                      </p:to>
                                    </p:set>
                                    <p:animEffect transition="in" filter="fade">
                                      <p:cBhvr>
                                        <p:cTn id="41" dur="1000"/>
                                        <p:tgtEl>
                                          <p:spTgt spid="10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6">
                                            <p:txEl>
                                              <p:pRg st="7" end="7"/>
                                            </p:txEl>
                                          </p:spTgt>
                                        </p:tgtEl>
                                        <p:attrNameLst>
                                          <p:attrName>style.visibility</p:attrName>
                                        </p:attrNameLst>
                                      </p:cBhvr>
                                      <p:to>
                                        <p:strVal val="visible"/>
                                      </p:to>
                                    </p:set>
                                    <p:animEffect transition="in" filter="fade">
                                      <p:cBhvr>
                                        <p:cTn id="46" dur="1000"/>
                                        <p:tgtEl>
                                          <p:spTgt spid="1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750763" y="530775"/>
            <a:ext cx="3111000" cy="7389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rgbClr val="FF9900"/>
                </a:solidFill>
              </a:rPr>
              <a:t>Introductions</a:t>
            </a:r>
            <a:endParaRPr>
              <a:solidFill>
                <a:srgbClr val="FF9900"/>
              </a:solidFill>
            </a:endParaRPr>
          </a:p>
        </p:txBody>
      </p:sp>
      <p:sp>
        <p:nvSpPr>
          <p:cNvPr id="113" name="Google Shape;113;p19"/>
          <p:cNvSpPr txBox="1"/>
          <p:nvPr/>
        </p:nvSpPr>
        <p:spPr>
          <a:xfrm>
            <a:off x="4240730" y="124209"/>
            <a:ext cx="5031300" cy="1391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900" b="1">
                <a:solidFill>
                  <a:srgbClr val="FEFEFE"/>
                </a:solidFill>
                <a:latin typeface="Century Gothic"/>
                <a:ea typeface="Century Gothic"/>
                <a:cs typeface="Century Gothic"/>
                <a:sym typeface="Century Gothic"/>
              </a:rPr>
              <a:t>Sophia</a:t>
            </a:r>
            <a:endParaRPr sz="2900" b="1">
              <a:solidFill>
                <a:srgbClr val="FEFEFE"/>
              </a:solidFill>
              <a:latin typeface="Century Gothic"/>
              <a:ea typeface="Century Gothic"/>
              <a:cs typeface="Century Gothic"/>
              <a:sym typeface="Century Gothic"/>
            </a:endParaRPr>
          </a:p>
        </p:txBody>
      </p:sp>
      <p:sp>
        <p:nvSpPr>
          <p:cNvPr id="114" name="Google Shape;114;p19"/>
          <p:cNvSpPr txBox="1"/>
          <p:nvPr/>
        </p:nvSpPr>
        <p:spPr>
          <a:xfrm>
            <a:off x="4965525" y="1180050"/>
            <a:ext cx="3581700" cy="3257700"/>
          </a:xfrm>
          <a:prstGeom prst="rect">
            <a:avLst/>
          </a:prstGeom>
          <a:noFill/>
          <a:ln>
            <a:noFill/>
          </a:ln>
        </p:spPr>
        <p:txBody>
          <a:bodyPr spcFirstLastPara="1" wrap="square" lIns="91425" tIns="45700" rIns="91425" bIns="45700" anchor="t" anchorCtr="0">
            <a:noAutofit/>
          </a:bodyPr>
          <a:lstStyle/>
          <a:p>
            <a:pPr marL="285750" lvl="0" indent="-245300" algn="l" rtl="0">
              <a:lnSpc>
                <a:spcPct val="80000"/>
              </a:lnSpc>
              <a:spcBef>
                <a:spcPts val="0"/>
              </a:spcBef>
              <a:spcAft>
                <a:spcPts val="0"/>
              </a:spcAft>
              <a:buClr>
                <a:schemeClr val="dk2"/>
              </a:buClr>
              <a:buSzPts val="2100"/>
              <a:buFont typeface="Century Gothic"/>
              <a:buChar char="❖"/>
            </a:pPr>
            <a:r>
              <a:rPr lang="en" sz="2100">
                <a:solidFill>
                  <a:schemeClr val="dk2"/>
                </a:solidFill>
                <a:latin typeface="Century Gothic"/>
                <a:ea typeface="Century Gothic"/>
                <a:cs typeface="Century Gothic"/>
                <a:sym typeface="Century Gothic"/>
              </a:rPr>
              <a:t>Music Therapist - GRH Freeport</a:t>
            </a:r>
            <a:endParaRPr sz="2100">
              <a:solidFill>
                <a:schemeClr val="dk2"/>
              </a:solidFill>
              <a:latin typeface="Century Gothic"/>
              <a:ea typeface="Century Gothic"/>
              <a:cs typeface="Century Gothic"/>
              <a:sym typeface="Century Gothic"/>
            </a:endParaRPr>
          </a:p>
          <a:p>
            <a:pPr marL="285750" lvl="0" indent="-245300" algn="l" rtl="0">
              <a:lnSpc>
                <a:spcPct val="80000"/>
              </a:lnSpc>
              <a:spcBef>
                <a:spcPts val="1076"/>
              </a:spcBef>
              <a:spcAft>
                <a:spcPts val="0"/>
              </a:spcAft>
              <a:buClr>
                <a:schemeClr val="dk2"/>
              </a:buClr>
              <a:buSzPts val="2100"/>
              <a:buFont typeface="Century Gothic"/>
              <a:buChar char="❖"/>
            </a:pPr>
            <a:r>
              <a:rPr lang="en" sz="2100">
                <a:solidFill>
                  <a:schemeClr val="dk2"/>
                </a:solidFill>
                <a:latin typeface="Century Gothic"/>
                <a:ea typeface="Century Gothic"/>
                <a:cs typeface="Century Gothic"/>
                <a:sym typeface="Century Gothic"/>
              </a:rPr>
              <a:t>Registered Psychotherapist</a:t>
            </a:r>
            <a:endParaRPr sz="2100">
              <a:solidFill>
                <a:schemeClr val="dk2"/>
              </a:solidFill>
              <a:latin typeface="Century Gothic"/>
              <a:ea typeface="Century Gothic"/>
              <a:cs typeface="Century Gothic"/>
              <a:sym typeface="Century Gothic"/>
            </a:endParaRPr>
          </a:p>
          <a:p>
            <a:pPr marL="285750" lvl="0" indent="-245300" algn="l" rtl="0">
              <a:lnSpc>
                <a:spcPct val="80000"/>
              </a:lnSpc>
              <a:spcBef>
                <a:spcPts val="1076"/>
              </a:spcBef>
              <a:spcAft>
                <a:spcPts val="0"/>
              </a:spcAft>
              <a:buClr>
                <a:schemeClr val="dk2"/>
              </a:buClr>
              <a:buSzPts val="2100"/>
              <a:buFont typeface="Century Gothic"/>
              <a:buChar char="❖"/>
            </a:pPr>
            <a:r>
              <a:rPr lang="en" sz="2100">
                <a:solidFill>
                  <a:schemeClr val="dk2"/>
                </a:solidFill>
                <a:latin typeface="Century Gothic"/>
                <a:ea typeface="Century Gothic"/>
                <a:cs typeface="Century Gothic"/>
                <a:sym typeface="Century Gothic"/>
              </a:rPr>
              <a:t>Neurologic Music Therapy Fellow</a:t>
            </a:r>
            <a:endParaRPr sz="2100">
              <a:solidFill>
                <a:schemeClr val="dk2"/>
              </a:solidFill>
              <a:latin typeface="Century Gothic"/>
              <a:ea typeface="Century Gothic"/>
              <a:cs typeface="Century Gothic"/>
              <a:sym typeface="Century Gothic"/>
            </a:endParaRPr>
          </a:p>
          <a:p>
            <a:pPr marL="285750" lvl="0" indent="-245300" algn="l" rtl="0">
              <a:lnSpc>
                <a:spcPct val="80000"/>
              </a:lnSpc>
              <a:spcBef>
                <a:spcPts val="1076"/>
              </a:spcBef>
              <a:spcAft>
                <a:spcPts val="0"/>
              </a:spcAft>
              <a:buClr>
                <a:schemeClr val="dk2"/>
              </a:buClr>
              <a:buSzPts val="2100"/>
              <a:buFont typeface="Century Gothic"/>
              <a:buChar char="❖"/>
            </a:pPr>
            <a:r>
              <a:rPr lang="en" sz="2100">
                <a:solidFill>
                  <a:schemeClr val="dk2"/>
                </a:solidFill>
                <a:latin typeface="Century Gothic"/>
                <a:ea typeface="Century Gothic"/>
                <a:cs typeface="Century Gothic"/>
                <a:sym typeface="Century Gothic"/>
              </a:rPr>
              <a:t>Focus: Neurorehabilitation and neurodegenerative diseases</a:t>
            </a:r>
            <a:endParaRPr sz="2100">
              <a:solidFill>
                <a:schemeClr val="dk2"/>
              </a:solidFill>
              <a:latin typeface="Century Gothic"/>
              <a:ea typeface="Century Gothic"/>
              <a:cs typeface="Century Gothic"/>
              <a:sym typeface="Century Gothic"/>
            </a:endParaRPr>
          </a:p>
        </p:txBody>
      </p:sp>
      <p:pic>
        <p:nvPicPr>
          <p:cNvPr id="115" name="Google Shape;115;p19"/>
          <p:cNvPicPr preferRelativeResize="0"/>
          <p:nvPr/>
        </p:nvPicPr>
        <p:blipFill rotWithShape="1">
          <a:blip r:embed="rId3">
            <a:alphaModFix/>
          </a:blip>
          <a:srcRect b="18300"/>
          <a:stretch/>
        </p:blipFill>
        <p:spPr>
          <a:xfrm>
            <a:off x="952050" y="1324450"/>
            <a:ext cx="2708450" cy="33174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000"/>
                                        <p:tgtEl>
                                          <p:spTgt spid="1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Today’s Learning Objectives</a:t>
            </a:r>
            <a:endParaRPr/>
          </a:p>
        </p:txBody>
      </p:sp>
      <p:sp>
        <p:nvSpPr>
          <p:cNvPr id="121" name="Google Shape;121;p20"/>
          <p:cNvSpPr txBox="1">
            <a:spLocks noGrp="1"/>
          </p:cNvSpPr>
          <p:nvPr>
            <p:ph type="body" idx="1"/>
          </p:nvPr>
        </p:nvSpPr>
        <p:spPr>
          <a:xfrm>
            <a:off x="311700" y="1266325"/>
            <a:ext cx="8520600" cy="3302700"/>
          </a:xfrm>
          <a:prstGeom prst="rect">
            <a:avLst/>
          </a:prstGeom>
          <a:solidFill>
            <a:schemeClr val="lt1"/>
          </a:solidFill>
        </p:spPr>
        <p:txBody>
          <a:bodyPr spcFirstLastPara="1" wrap="square" lIns="91425" tIns="91425" rIns="91425" bIns="91425" anchor="t" anchorCtr="0">
            <a:normAutofit fontScale="92500" lnSpcReduction="10000"/>
          </a:bodyPr>
          <a:lstStyle/>
          <a:p>
            <a:pPr marL="457200" lvl="0" indent="-342900" algn="l" rtl="0">
              <a:spcBef>
                <a:spcPts val="1000"/>
              </a:spcBef>
              <a:spcAft>
                <a:spcPts val="0"/>
              </a:spcAft>
              <a:buClr>
                <a:srgbClr val="262626"/>
              </a:buClr>
              <a:buSzPts val="1800"/>
              <a:buAutoNum type="arabicPeriod"/>
            </a:pPr>
            <a:r>
              <a:rPr lang="en">
                <a:solidFill>
                  <a:srgbClr val="262626"/>
                </a:solidFill>
              </a:rPr>
              <a:t>Identify </a:t>
            </a:r>
            <a:r>
              <a:rPr lang="en" b="1" i="1">
                <a:solidFill>
                  <a:srgbClr val="262626"/>
                </a:solidFill>
              </a:rPr>
              <a:t>3 ways</a:t>
            </a:r>
            <a:r>
              <a:rPr lang="en">
                <a:solidFill>
                  <a:srgbClr val="262626"/>
                </a:solidFill>
              </a:rPr>
              <a:t> in which a collaborative program was developed between Recreation Therapy and Music Therapy within </a:t>
            </a:r>
            <a:r>
              <a:rPr lang="en" b="1">
                <a:solidFill>
                  <a:srgbClr val="262626"/>
                </a:solidFill>
              </a:rPr>
              <a:t>Complex Continuing Care (CCC)</a:t>
            </a:r>
            <a:r>
              <a:rPr lang="en">
                <a:solidFill>
                  <a:srgbClr val="262626"/>
                </a:solidFill>
              </a:rPr>
              <a:t>, </a:t>
            </a:r>
            <a:r>
              <a:rPr lang="en" b="1">
                <a:solidFill>
                  <a:srgbClr val="262626"/>
                </a:solidFill>
              </a:rPr>
              <a:t>Rehabilitation (Rehab) </a:t>
            </a:r>
            <a:r>
              <a:rPr lang="en">
                <a:solidFill>
                  <a:srgbClr val="262626"/>
                </a:solidFill>
              </a:rPr>
              <a:t>and/or </a:t>
            </a:r>
            <a:r>
              <a:rPr lang="en" b="1">
                <a:solidFill>
                  <a:srgbClr val="262626"/>
                </a:solidFill>
              </a:rPr>
              <a:t>Transitional Care (TCU)</a:t>
            </a:r>
            <a:r>
              <a:rPr lang="en">
                <a:solidFill>
                  <a:srgbClr val="262626"/>
                </a:solidFill>
              </a:rPr>
              <a:t>. </a:t>
            </a:r>
            <a:endParaRPr>
              <a:solidFill>
                <a:srgbClr val="262626"/>
              </a:solidFill>
            </a:endParaRPr>
          </a:p>
          <a:p>
            <a:pPr marL="457200" lvl="0" indent="-342900" algn="l" rtl="0">
              <a:spcBef>
                <a:spcPts val="1200"/>
              </a:spcBef>
              <a:spcAft>
                <a:spcPts val="0"/>
              </a:spcAft>
              <a:buClr>
                <a:srgbClr val="262626"/>
              </a:buClr>
              <a:buSzPts val="1800"/>
              <a:buAutoNum type="arabicPeriod"/>
            </a:pPr>
            <a:r>
              <a:rPr lang="en">
                <a:solidFill>
                  <a:srgbClr val="262626"/>
                </a:solidFill>
              </a:rPr>
              <a:t>Participants will be able to explain </a:t>
            </a:r>
            <a:r>
              <a:rPr lang="en">
                <a:solidFill>
                  <a:srgbClr val="262626"/>
                </a:solidFill>
                <a:highlight>
                  <a:schemeClr val="lt1"/>
                </a:highlight>
              </a:rPr>
              <a:t>100% of </a:t>
            </a:r>
            <a:r>
              <a:rPr lang="en" b="1" i="1">
                <a:solidFill>
                  <a:srgbClr val="262626"/>
                </a:solidFill>
              </a:rPr>
              <a:t>the steps in developing</a:t>
            </a:r>
            <a:r>
              <a:rPr lang="en">
                <a:solidFill>
                  <a:srgbClr val="262626"/>
                </a:solidFill>
              </a:rPr>
              <a:t> </a:t>
            </a:r>
            <a:r>
              <a:rPr lang="en" b="1" i="1">
                <a:solidFill>
                  <a:srgbClr val="262626"/>
                </a:solidFill>
              </a:rPr>
              <a:t>collaborative programs between Recreation Therapy and Music Therapy Departments at GRH</a:t>
            </a:r>
            <a:endParaRPr b="1" i="1">
              <a:solidFill>
                <a:srgbClr val="262626"/>
              </a:solidFill>
            </a:endParaRPr>
          </a:p>
          <a:p>
            <a:pPr marL="457200" lvl="0" indent="-342900" algn="l" rtl="0">
              <a:spcBef>
                <a:spcPts val="1000"/>
              </a:spcBef>
              <a:spcAft>
                <a:spcPts val="1200"/>
              </a:spcAft>
              <a:buClr>
                <a:srgbClr val="262626"/>
              </a:buClr>
              <a:buSzPts val="1800"/>
              <a:buAutoNum type="arabicPeriod"/>
            </a:pPr>
            <a:r>
              <a:rPr lang="en">
                <a:solidFill>
                  <a:srgbClr val="262626"/>
                </a:solidFill>
              </a:rPr>
              <a:t>Identify </a:t>
            </a:r>
            <a:r>
              <a:rPr lang="en" b="1" i="1">
                <a:solidFill>
                  <a:srgbClr val="262626"/>
                </a:solidFill>
              </a:rPr>
              <a:t>3 techniques and/or adaptations to apply to clients </a:t>
            </a:r>
            <a:r>
              <a:rPr lang="en">
                <a:solidFill>
                  <a:srgbClr val="262626"/>
                </a:solidFill>
              </a:rPr>
              <a:t>when facilitating a collaborative recreation and music therapy program within GRH-Freeport campus (CCC, Rehab and/or TCU)</a:t>
            </a:r>
            <a:endParaRPr>
              <a:solidFill>
                <a:srgbClr val="262626"/>
              </a:solidFill>
            </a:endParaRPr>
          </a:p>
        </p:txBody>
      </p:sp>
      <p:pic>
        <p:nvPicPr>
          <p:cNvPr id="122" name="Google Shape;122;p20"/>
          <p:cNvPicPr preferRelativeResize="0"/>
          <p:nvPr/>
        </p:nvPicPr>
        <p:blipFill>
          <a:blip r:embed="rId3">
            <a:alphaModFix/>
          </a:blip>
          <a:stretch>
            <a:fillRect/>
          </a:stretch>
        </p:blipFill>
        <p:spPr>
          <a:xfrm>
            <a:off x="7878474" y="4363451"/>
            <a:ext cx="953825" cy="5900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10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1" end="1"/>
                                            </p:txEl>
                                          </p:spTgt>
                                        </p:tgtEl>
                                        <p:attrNameLst>
                                          <p:attrName>style.visibility</p:attrName>
                                        </p:attrNameLst>
                                      </p:cBhvr>
                                      <p:to>
                                        <p:strVal val="visible"/>
                                      </p:to>
                                    </p:set>
                                    <p:animEffect transition="in" filter="fade">
                                      <p:cBhvr>
                                        <p:cTn id="12" dur="1000"/>
                                        <p:tgtEl>
                                          <p:spTgt spid="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2" end="2"/>
                                            </p:txEl>
                                          </p:spTgt>
                                        </p:tgtEl>
                                        <p:attrNameLst>
                                          <p:attrName>style.visibility</p:attrName>
                                        </p:attrNameLst>
                                      </p:cBhvr>
                                      <p:to>
                                        <p:strVal val="visible"/>
                                      </p:to>
                                    </p:set>
                                    <p:animEffect transition="in" filter="fade">
                                      <p:cBhvr>
                                        <p:cTn id="17" dur="1000"/>
                                        <p:tgtEl>
                                          <p:spTgt spid="1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Learning Outcomes</a:t>
            </a:r>
            <a:endParaRPr/>
          </a:p>
        </p:txBody>
      </p:sp>
      <p:sp>
        <p:nvSpPr>
          <p:cNvPr id="128" name="Google Shape;128;p21"/>
          <p:cNvSpPr txBox="1">
            <a:spLocks noGrp="1"/>
          </p:cNvSpPr>
          <p:nvPr>
            <p:ph type="body" idx="1"/>
          </p:nvPr>
        </p:nvSpPr>
        <p:spPr>
          <a:xfrm>
            <a:off x="311700" y="1219775"/>
            <a:ext cx="8520600" cy="3302700"/>
          </a:xfrm>
          <a:prstGeom prst="rect">
            <a:avLst/>
          </a:prstGeom>
        </p:spPr>
        <p:txBody>
          <a:bodyPr spcFirstLastPara="1" wrap="square" lIns="91425" tIns="91425" rIns="91425" bIns="91425" anchor="t" anchorCtr="0">
            <a:normAutofit lnSpcReduction="10000"/>
          </a:bodyPr>
          <a:lstStyle/>
          <a:p>
            <a:pPr marL="457200" lvl="0" indent="-355600" algn="l" rtl="0">
              <a:spcBef>
                <a:spcPts val="1000"/>
              </a:spcBef>
              <a:spcAft>
                <a:spcPts val="0"/>
              </a:spcAft>
              <a:buClr>
                <a:srgbClr val="262626"/>
              </a:buClr>
              <a:buSzPts val="2000"/>
              <a:buAutoNum type="arabicPeriod"/>
            </a:pPr>
            <a:r>
              <a:rPr lang="en" sz="2000">
                <a:solidFill>
                  <a:srgbClr val="262626"/>
                </a:solidFill>
                <a:highlight>
                  <a:schemeClr val="lt1"/>
                </a:highlight>
              </a:rPr>
              <a:t>Understand the </a:t>
            </a:r>
            <a:r>
              <a:rPr lang="en" sz="2000" b="1">
                <a:solidFill>
                  <a:srgbClr val="262626"/>
                </a:solidFill>
                <a:highlight>
                  <a:schemeClr val="lt1"/>
                </a:highlight>
              </a:rPr>
              <a:t>importance of music therapy interventions</a:t>
            </a:r>
            <a:r>
              <a:rPr lang="en" sz="2000">
                <a:solidFill>
                  <a:srgbClr val="262626"/>
                </a:solidFill>
                <a:highlight>
                  <a:schemeClr val="lt1"/>
                </a:highlight>
              </a:rPr>
              <a:t> within the context of this</a:t>
            </a:r>
            <a:r>
              <a:rPr lang="en" sz="2000" b="1" i="1">
                <a:solidFill>
                  <a:srgbClr val="262626"/>
                </a:solidFill>
                <a:highlight>
                  <a:schemeClr val="lt1"/>
                </a:highlight>
              </a:rPr>
              <a:t> </a:t>
            </a:r>
            <a:r>
              <a:rPr lang="en" sz="2000">
                <a:solidFill>
                  <a:srgbClr val="262626"/>
                </a:solidFill>
                <a:highlight>
                  <a:schemeClr val="lt1"/>
                </a:highlight>
              </a:rPr>
              <a:t>hospital/organizational setting</a:t>
            </a:r>
            <a:endParaRPr sz="2000">
              <a:solidFill>
                <a:srgbClr val="262626"/>
              </a:solidFill>
              <a:highlight>
                <a:schemeClr val="lt1"/>
              </a:highlight>
            </a:endParaRPr>
          </a:p>
          <a:p>
            <a:pPr marL="457200" lvl="0" indent="-355600" algn="l" rtl="0">
              <a:spcBef>
                <a:spcPts val="1200"/>
              </a:spcBef>
              <a:spcAft>
                <a:spcPts val="0"/>
              </a:spcAft>
              <a:buClr>
                <a:srgbClr val="262626"/>
              </a:buClr>
              <a:buSzPts val="2000"/>
              <a:buAutoNum type="arabicPeriod"/>
            </a:pPr>
            <a:r>
              <a:rPr lang="en" sz="2000">
                <a:solidFill>
                  <a:srgbClr val="262626"/>
                </a:solidFill>
                <a:highlight>
                  <a:schemeClr val="lt1"/>
                </a:highlight>
              </a:rPr>
              <a:t>Understand the </a:t>
            </a:r>
            <a:r>
              <a:rPr lang="en" sz="2000" b="1">
                <a:solidFill>
                  <a:srgbClr val="262626"/>
                </a:solidFill>
                <a:highlight>
                  <a:schemeClr val="lt1"/>
                </a:highlight>
              </a:rPr>
              <a:t>importance of effective collaboration between music therapy and recreation therapy</a:t>
            </a:r>
            <a:r>
              <a:rPr lang="en" sz="2000">
                <a:solidFill>
                  <a:srgbClr val="262626"/>
                </a:solidFill>
                <a:highlight>
                  <a:schemeClr val="lt1"/>
                </a:highlight>
              </a:rPr>
              <a:t> in assisting with patients’/clients’ quality of life (QOL)</a:t>
            </a:r>
            <a:endParaRPr sz="2000">
              <a:solidFill>
                <a:srgbClr val="262626"/>
              </a:solidFill>
              <a:highlight>
                <a:schemeClr val="lt1"/>
              </a:highlight>
            </a:endParaRPr>
          </a:p>
          <a:p>
            <a:pPr marL="457200" lvl="0" indent="-355600" algn="l" rtl="0">
              <a:spcBef>
                <a:spcPts val="1000"/>
              </a:spcBef>
              <a:spcAft>
                <a:spcPts val="1200"/>
              </a:spcAft>
              <a:buClr>
                <a:srgbClr val="000000"/>
              </a:buClr>
              <a:buSzPts val="2000"/>
              <a:buAutoNum type="arabicPeriod"/>
            </a:pPr>
            <a:r>
              <a:rPr lang="en" sz="2000">
                <a:solidFill>
                  <a:srgbClr val="000000"/>
                </a:solidFill>
              </a:rPr>
              <a:t>Understand and identify the </a:t>
            </a:r>
            <a:r>
              <a:rPr lang="en" sz="2000" b="1">
                <a:solidFill>
                  <a:srgbClr val="000000"/>
                </a:solidFill>
              </a:rPr>
              <a:t>difference between implementing music activities vs. the therapeutic use of music </a:t>
            </a:r>
            <a:r>
              <a:rPr lang="en" sz="2000">
                <a:solidFill>
                  <a:srgbClr val="000000"/>
                </a:solidFill>
              </a:rPr>
              <a:t>within dementia care, rehabilitation and mental health settings.</a:t>
            </a:r>
            <a:endParaRPr sz="2700">
              <a:solidFill>
                <a:srgbClr val="262626"/>
              </a:solidFill>
              <a:highlight>
                <a:schemeClr val="lt1"/>
              </a:highlight>
            </a:endParaRPr>
          </a:p>
        </p:txBody>
      </p:sp>
      <p:pic>
        <p:nvPicPr>
          <p:cNvPr id="129" name="Google Shape;129;p21"/>
          <p:cNvPicPr preferRelativeResize="0"/>
          <p:nvPr/>
        </p:nvPicPr>
        <p:blipFill>
          <a:blip r:embed="rId3">
            <a:alphaModFix/>
          </a:blip>
          <a:stretch>
            <a:fillRect/>
          </a:stretch>
        </p:blipFill>
        <p:spPr>
          <a:xfrm>
            <a:off x="7878474" y="4363451"/>
            <a:ext cx="953825" cy="5900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10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1000"/>
                                        <p:tgtEl>
                                          <p:spTgt spid="1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7182</Words>
  <Application>Microsoft Office PowerPoint</Application>
  <PresentationFormat>On-screen Show (16:9)</PresentationFormat>
  <Paragraphs>530</Paragraphs>
  <Slides>51</Slides>
  <Notes>51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Century Gothic</vt:lpstr>
      <vt:lpstr>Calibri</vt:lpstr>
      <vt:lpstr>Amatic SC</vt:lpstr>
      <vt:lpstr>PT Sans Narrow</vt:lpstr>
      <vt:lpstr>Source Code Pro</vt:lpstr>
      <vt:lpstr>Arial</vt:lpstr>
      <vt:lpstr>Roboto</vt:lpstr>
      <vt:lpstr>Open Sans</vt:lpstr>
      <vt:lpstr>Tropic</vt:lpstr>
      <vt:lpstr>Harmony in Collaboration</vt:lpstr>
      <vt:lpstr>Welcome &amp; Acknowledgements</vt:lpstr>
      <vt:lpstr>Welcome &amp; Acknowledgements</vt:lpstr>
      <vt:lpstr>Welcome &amp; Acknowledgements</vt:lpstr>
      <vt:lpstr>Introductions</vt:lpstr>
      <vt:lpstr>Introductions</vt:lpstr>
      <vt:lpstr>Introductions</vt:lpstr>
      <vt:lpstr>Today’s Learning Objectives</vt:lpstr>
      <vt:lpstr>Learning Outcomes</vt:lpstr>
      <vt:lpstr>History of Music Therapy and Rec Therapy at GRH - Kitchener-Waterloo (KW) Site</vt:lpstr>
      <vt:lpstr>History of Music Therapy and Rec Therapy at GRH-Freeport </vt:lpstr>
      <vt:lpstr>Let’s Begin and take a Listen…</vt:lpstr>
      <vt:lpstr>What is Music Therapy (MT)</vt:lpstr>
      <vt:lpstr>Music Therapy Education </vt:lpstr>
      <vt:lpstr>Specialities within Music Therapy </vt:lpstr>
      <vt:lpstr>Music Therapy within GRH</vt:lpstr>
      <vt:lpstr>Music Therapy vs Musical Experiences</vt:lpstr>
      <vt:lpstr>Clinical Process of Music Therapy &amp; Recreation Therapy</vt:lpstr>
      <vt:lpstr>Shared Music Therapy (MT) and Recreation Therapy (RecT) Goals</vt:lpstr>
      <vt:lpstr>Shared Music Therapy (MT) and Recreation Therapy (RecT) Goals</vt:lpstr>
      <vt:lpstr>Purpose and Relevance in GRH - Freeport population</vt:lpstr>
      <vt:lpstr>Let’s Think - Activity #1</vt:lpstr>
      <vt:lpstr>Role of Music Therapy in Dementia Care</vt:lpstr>
      <vt:lpstr>Why it works - Music &amp; The Brain</vt:lpstr>
      <vt:lpstr>Recreation Therapy &amp; Music Therapy In Dementia Care</vt:lpstr>
      <vt:lpstr>Music Therapy &amp; Recreation Therapy Programs @ Freeport</vt:lpstr>
      <vt:lpstr>Example of the benefits - Musical Executive Function Training</vt:lpstr>
      <vt:lpstr>Will You Move to this? - Activity #2</vt:lpstr>
      <vt:lpstr>Role of Music Therapy in  Rehab Care</vt:lpstr>
      <vt:lpstr>Working Mechanisms</vt:lpstr>
      <vt:lpstr>What is Neurologic Music Therapy?</vt:lpstr>
      <vt:lpstr>The Power of Rhythm</vt:lpstr>
      <vt:lpstr>Example of Neurorehabilitation Goals</vt:lpstr>
      <vt:lpstr>Meet Tom </vt:lpstr>
      <vt:lpstr>Client Example - Tom  </vt:lpstr>
      <vt:lpstr>Recreation Therapy &amp; Music Therapy in Rehab</vt:lpstr>
      <vt:lpstr>PowerPoint Presentation</vt:lpstr>
      <vt:lpstr>Can You Feel It? - Activity #3</vt:lpstr>
      <vt:lpstr>Role of Music Therapy in Mental Health</vt:lpstr>
      <vt:lpstr>Music Psychotherapy Education</vt:lpstr>
      <vt:lpstr>Music Therapy in Mental Health</vt:lpstr>
      <vt:lpstr>Recreation Therapy &amp; Music Therapy in Mental Health</vt:lpstr>
      <vt:lpstr>Applications of Music - Iso Principle Playlist</vt:lpstr>
      <vt:lpstr>Applications of Music - Iso Principle Playlist</vt:lpstr>
      <vt:lpstr>Ideas to developing collaborative programs</vt:lpstr>
      <vt:lpstr>How to find a music therapist</vt:lpstr>
      <vt:lpstr>Take Out and Take Aways…Next Steps</vt:lpstr>
      <vt:lpstr>“It’s worth it.”  -Tom</vt:lpstr>
      <vt:lpstr>Q &amp; Eh!</vt:lpstr>
      <vt:lpstr>Thank You! That’s all folks!</vt:lpstr>
      <vt:lpstr>References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Harmony in Collaboration</dc:title>
  <dc:creator>Sophia Christopher</dc:creator>
  <cp:lastModifiedBy>Sophia Christopher</cp:lastModifiedBy>
  <cp:revision>3</cp:revision>
  <dcterms:modified xsi:type="dcterms:W3CDTF">2024-06-04T13:25:32Z</dcterms:modified>
</cp:coreProperties>
</file>