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68" r:id="rId3"/>
    <p:sldId id="258" r:id="rId4"/>
    <p:sldId id="266" r:id="rId5"/>
    <p:sldId id="257" r:id="rId6"/>
    <p:sldId id="261" r:id="rId7"/>
    <p:sldId id="313" r:id="rId8"/>
    <p:sldId id="260" r:id="rId9"/>
    <p:sldId id="263" r:id="rId10"/>
    <p:sldId id="262" r:id="rId11"/>
    <p:sldId id="272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45D74A-2B89-41DB-99CC-EBF1A2000DE7}">
  <a:tblStyle styleId="{3045D74A-2B89-41DB-99CC-EBF1A2000D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71"/>
    <p:restoredTop sz="79119"/>
  </p:normalViewPr>
  <p:slideViewPr>
    <p:cSldViewPr snapToGrid="0">
      <p:cViewPr varScale="1">
        <p:scale>
          <a:sx n="115" d="100"/>
          <a:sy n="115" d="100"/>
        </p:scale>
        <p:origin x="11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Let’s talk about these resources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End the Death Café with a quote*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e272ac838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e272ac838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e272ac8382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e272ac8382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e272ac838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e272ac838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https://</a:t>
            </a:r>
            <a:r>
              <a:rPr lang="en-CA" dirty="0" err="1"/>
              <a:t>www.youtube.com</a:t>
            </a:r>
            <a:r>
              <a:rPr lang="en-CA" dirty="0"/>
              <a:t>/</a:t>
            </a:r>
            <a:r>
              <a:rPr lang="en-CA" dirty="0" err="1"/>
              <a:t>watch?v</a:t>
            </a:r>
            <a:r>
              <a:rPr lang="en-CA" dirty="0"/>
              <a:t>=S1zb6LKVg6o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Link for Above Video (approx. 3 minutes)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https://</a:t>
            </a:r>
            <a:r>
              <a:rPr lang="en-CA" dirty="0" err="1"/>
              <a:t>www.youtube.com</a:t>
            </a:r>
            <a:r>
              <a:rPr lang="en-CA" dirty="0"/>
              <a:t>/</a:t>
            </a:r>
            <a:r>
              <a:rPr lang="en-CA" dirty="0" err="1"/>
              <a:t>watch?v</a:t>
            </a:r>
            <a:r>
              <a:rPr lang="en-CA" dirty="0"/>
              <a:t>=</a:t>
            </a:r>
            <a:r>
              <a:rPr lang="en-CA" dirty="0" err="1"/>
              <a:t>uebxlIrosiM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Link to Ted Talk above.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Reflective Exercise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39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Here we can initiate the “Death café Conversation” starter questions!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501650"/>
            <a:ext cx="4681500" cy="21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962975" y="2212500"/>
            <a:ext cx="2467800" cy="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13" name="Google Shape;13;p2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2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2">
            <a:off x="164896" y="4039272"/>
            <a:ext cx="1284536" cy="17495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40098" y="-583775"/>
            <a:ext cx="1463799" cy="1822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" name="Google Shape;2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77">
            <a:off x="4961497" y="-306378"/>
            <a:ext cx="930878" cy="12678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" name="Google Shape;2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3061" y="3137525"/>
            <a:ext cx="1614877" cy="2205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17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257" name="Google Shape;257;p17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68" name="Google Shape;2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33200" flipH="1">
            <a:off x="8039394" y="3969024"/>
            <a:ext cx="1206027" cy="1642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9" name="Google Shape;2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875" flipH="1">
            <a:off x="19215" y="2798640"/>
            <a:ext cx="746325" cy="25953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1_1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23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362" name="Google Shape;362;p23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23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73" name="Google Shape;3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57436" flipH="1">
            <a:off x="-344777" y="3558600"/>
            <a:ext cx="1679150" cy="209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4" name="Google Shape;3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30774">
            <a:off x="8461396" y="-166689"/>
            <a:ext cx="872141" cy="21889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75" name="Google Shape;375;p23"/>
          <p:cNvSpPr txBox="1">
            <a:spLocks noGrp="1"/>
          </p:cNvSpPr>
          <p:nvPr>
            <p:ph type="body" idx="1"/>
          </p:nvPr>
        </p:nvSpPr>
        <p:spPr>
          <a:xfrm>
            <a:off x="720000" y="1804125"/>
            <a:ext cx="4491600" cy="20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EB Garamond"/>
              <a:buAutoNum type="arabicPeriod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6" name="Google Shape;376;p23"/>
          <p:cNvSpPr>
            <a:spLocks noGrp="1"/>
          </p:cNvSpPr>
          <p:nvPr>
            <p:ph type="pic" idx="2"/>
          </p:nvPr>
        </p:nvSpPr>
        <p:spPr>
          <a:xfrm>
            <a:off x="5338800" y="1322175"/>
            <a:ext cx="3085200" cy="3019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4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24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380" name="Google Shape;380;p24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4"/>
          <p:cNvSpPr txBox="1">
            <a:spLocks noGrp="1"/>
          </p:cNvSpPr>
          <p:nvPr>
            <p:ph type="subTitle" idx="1"/>
          </p:nvPr>
        </p:nvSpPr>
        <p:spPr>
          <a:xfrm>
            <a:off x="4846877" y="1735600"/>
            <a:ext cx="3219600" cy="2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4"/>
          <p:cNvSpPr txBox="1">
            <a:spLocks noGrp="1"/>
          </p:cNvSpPr>
          <p:nvPr>
            <p:ph type="subTitle" idx="2"/>
          </p:nvPr>
        </p:nvSpPr>
        <p:spPr>
          <a:xfrm>
            <a:off x="1077523" y="1735600"/>
            <a:ext cx="3219600" cy="2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3" name="Google Shape;3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5">
            <a:off x="87588" y="3933559"/>
            <a:ext cx="1199643" cy="16338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4" name="Google Shape;3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722819">
            <a:off x="8451760" y="2202702"/>
            <a:ext cx="800151" cy="27824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34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34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615" name="Google Shape;615;p34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5" name="Google Shape;6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206564" y="-476925"/>
            <a:ext cx="1733376" cy="21583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6" name="Google Shape;62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5533" y="2213425"/>
            <a:ext cx="949551" cy="3302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7" name="Google Shape;62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6950725" y="3903175"/>
            <a:ext cx="1044101" cy="23088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8" name="Google Shape;62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99249">
            <a:off x="-42401" y="4303000"/>
            <a:ext cx="1031938" cy="140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9" name="Google Shape;62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899999">
            <a:off x="7818899" y="-566075"/>
            <a:ext cx="1031938" cy="140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3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" name="Google Shape;632;p35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633" name="Google Shape;633;p35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" name="Google Shape;6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4325" y="1349125"/>
            <a:ext cx="1137463" cy="2854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44" name="Google Shape;64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0974" y="1466375"/>
            <a:ext cx="1599600" cy="37467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45" name="Google Shape;6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2055">
            <a:off x="-527264" y="2982300"/>
            <a:ext cx="1749101" cy="23884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46" name="Google Shape;64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99249">
            <a:off x="8167799" y="4081650"/>
            <a:ext cx="1031938" cy="140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30" name="Google Shape;30;p3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3320473" y="1587713"/>
            <a:ext cx="4168200" cy="15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1655327" y="2150850"/>
            <a:ext cx="1515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3320473" y="3101588"/>
            <a:ext cx="41682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99998" flipH="1">
            <a:off x="277747" y="2389464"/>
            <a:ext cx="1306806" cy="30608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" name="Google Shape;4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76067">
            <a:off x="8270983" y="13606"/>
            <a:ext cx="1285965" cy="28436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4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4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48" name="Google Shape;48;p4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44703">
            <a:off x="-102173" y="1192175"/>
            <a:ext cx="755292" cy="18956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1" name="Google Shape;6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31304">
            <a:off x="7952116" y="2905863"/>
            <a:ext cx="1135126" cy="265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5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65" name="Google Shape;65;p5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4923135" y="25236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715263" y="25236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1715263" y="20360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4923138" y="20360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80" name="Google Shape;8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08360">
            <a:off x="7820626" y="-944558"/>
            <a:ext cx="1949301" cy="26618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1" name="Google Shape;8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44853">
            <a:off x="-251380" y="3045176"/>
            <a:ext cx="1152388" cy="25483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" name="Google Shape;8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9995">
            <a:off x="8195442" y="3952484"/>
            <a:ext cx="1199643" cy="16338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6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86" name="Google Shape;86;p6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09424">
            <a:off x="-186667" y="731583"/>
            <a:ext cx="983961" cy="21758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8" name="Google Shape;9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41280">
            <a:off x="-359076" y="108390"/>
            <a:ext cx="1006679" cy="13711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9" name="Google Shape;99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61447" flipH="1">
            <a:off x="8452929" y="2702052"/>
            <a:ext cx="1194432" cy="2797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7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103" name="Google Shape;103;p7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ubTitle" idx="1"/>
          </p:nvPr>
        </p:nvSpPr>
        <p:spPr>
          <a:xfrm>
            <a:off x="2269350" y="1770550"/>
            <a:ext cx="4605300" cy="19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115" name="Google Shape;11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3019" flipH="1">
            <a:off x="-475757" y="2474809"/>
            <a:ext cx="1199642" cy="16338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8000" y="3275901"/>
            <a:ext cx="1684124" cy="2096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7" name="Google Shape;11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66919" flipH="1">
            <a:off x="8349532" y="1860337"/>
            <a:ext cx="1055356" cy="2648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8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121" name="Google Shape;121;p8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968975" y="1682250"/>
            <a:ext cx="4252200" cy="17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32" name="Google Shape;13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36274">
            <a:off x="-129512" y="2502870"/>
            <a:ext cx="985094" cy="24723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3" name="Google Shape;13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57771">
            <a:off x="4006870" y="-714064"/>
            <a:ext cx="1493033" cy="20334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4" name="Google Shape;13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520412" flipH="1">
            <a:off x="7585525" y="699877"/>
            <a:ext cx="2049351" cy="25517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9"/>
          <p:cNvGrpSpPr/>
          <p:nvPr/>
        </p:nvGrpSpPr>
        <p:grpSpPr>
          <a:xfrm>
            <a:off x="-96108" y="-69599"/>
            <a:ext cx="9336216" cy="5282697"/>
            <a:chOff x="63150" y="736725"/>
            <a:chExt cx="7492950" cy="4239725"/>
          </a:xfrm>
        </p:grpSpPr>
        <p:sp>
          <p:nvSpPr>
            <p:cNvPr id="138" name="Google Shape;138;p9"/>
            <p:cNvSpPr/>
            <p:nvPr/>
          </p:nvSpPr>
          <p:spPr>
            <a:xfrm>
              <a:off x="378525" y="1052900"/>
              <a:ext cx="6865900" cy="3605000"/>
            </a:xfrm>
            <a:custGeom>
              <a:avLst/>
              <a:gdLst/>
              <a:ahLst/>
              <a:cxnLst/>
              <a:rect l="l" t="t" r="r" b="b"/>
              <a:pathLst>
                <a:path w="274636" h="144200" fill="none" extrusionOk="0">
                  <a:moveTo>
                    <a:pt x="0" y="0"/>
                  </a:moveTo>
                  <a:lnTo>
                    <a:pt x="274636" y="0"/>
                  </a:lnTo>
                  <a:lnTo>
                    <a:pt x="274636" y="144200"/>
                  </a:lnTo>
                  <a:lnTo>
                    <a:pt x="0" y="1442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378525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0" y="12647"/>
                  </a:moveTo>
                  <a:lnTo>
                    <a:pt x="8666" y="21314"/>
                  </a:lnTo>
                  <a:cubicBezTo>
                    <a:pt x="9920" y="22567"/>
                    <a:pt x="11998" y="22395"/>
                    <a:pt x="13012" y="20944"/>
                  </a:cubicBezTo>
                  <a:cubicBezTo>
                    <a:pt x="17616" y="14363"/>
                    <a:pt x="31776" y="1"/>
                    <a:pt x="62168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63150" y="1052900"/>
              <a:ext cx="564175" cy="1554225"/>
            </a:xfrm>
            <a:custGeom>
              <a:avLst/>
              <a:gdLst/>
              <a:ahLst/>
              <a:cxnLst/>
              <a:rect l="l" t="t" r="r" b="b"/>
              <a:pathLst>
                <a:path w="22567" h="62169" fill="none" extrusionOk="0">
                  <a:moveTo>
                    <a:pt x="12647" y="0"/>
                  </a:moveTo>
                  <a:lnTo>
                    <a:pt x="21314" y="8667"/>
                  </a:lnTo>
                  <a:cubicBezTo>
                    <a:pt x="22567" y="9920"/>
                    <a:pt x="22395" y="11996"/>
                    <a:pt x="20944" y="13013"/>
                  </a:cubicBezTo>
                  <a:cubicBezTo>
                    <a:pt x="14363" y="17616"/>
                    <a:pt x="1" y="31776"/>
                    <a:pt x="1264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5686500" y="736725"/>
              <a:ext cx="1554225" cy="564175"/>
            </a:xfrm>
            <a:custGeom>
              <a:avLst/>
              <a:gdLst/>
              <a:ahLst/>
              <a:cxnLst/>
              <a:rect l="l" t="t" r="r" b="b"/>
              <a:pathLst>
                <a:path w="62169" h="22567" fill="none" extrusionOk="0">
                  <a:moveTo>
                    <a:pt x="62169" y="12647"/>
                  </a:moveTo>
                  <a:lnTo>
                    <a:pt x="53502" y="21314"/>
                  </a:lnTo>
                  <a:cubicBezTo>
                    <a:pt x="52249" y="22567"/>
                    <a:pt x="50171" y="22395"/>
                    <a:pt x="49156" y="20944"/>
                  </a:cubicBezTo>
                  <a:cubicBezTo>
                    <a:pt x="44553" y="14363"/>
                    <a:pt x="30393" y="1"/>
                    <a:pt x="1" y="1264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6991975" y="1052900"/>
              <a:ext cx="564125" cy="1554225"/>
            </a:xfrm>
            <a:custGeom>
              <a:avLst/>
              <a:gdLst/>
              <a:ahLst/>
              <a:cxnLst/>
              <a:rect l="l" t="t" r="r" b="b"/>
              <a:pathLst>
                <a:path w="22565" h="62169" fill="none" extrusionOk="0">
                  <a:moveTo>
                    <a:pt x="9917" y="0"/>
                  </a:moveTo>
                  <a:lnTo>
                    <a:pt x="1253" y="8667"/>
                  </a:lnTo>
                  <a:cubicBezTo>
                    <a:pt x="0" y="9920"/>
                    <a:pt x="170" y="11996"/>
                    <a:pt x="1621" y="13013"/>
                  </a:cubicBezTo>
                  <a:cubicBezTo>
                    <a:pt x="8202" y="17616"/>
                    <a:pt x="22564" y="31776"/>
                    <a:pt x="9917" y="621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5686500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62169" y="9920"/>
                  </a:moveTo>
                  <a:lnTo>
                    <a:pt x="53502" y="1253"/>
                  </a:lnTo>
                  <a:cubicBezTo>
                    <a:pt x="52249" y="0"/>
                    <a:pt x="50171" y="170"/>
                    <a:pt x="49156" y="1623"/>
                  </a:cubicBezTo>
                  <a:cubicBezTo>
                    <a:pt x="44553" y="8204"/>
                    <a:pt x="30393" y="22564"/>
                    <a:pt x="1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991975" y="3106125"/>
              <a:ext cx="564125" cy="1554200"/>
            </a:xfrm>
            <a:custGeom>
              <a:avLst/>
              <a:gdLst/>
              <a:ahLst/>
              <a:cxnLst/>
              <a:rect l="l" t="t" r="r" b="b"/>
              <a:pathLst>
                <a:path w="22565" h="62168" fill="none" extrusionOk="0">
                  <a:moveTo>
                    <a:pt x="9917" y="62168"/>
                  </a:moveTo>
                  <a:lnTo>
                    <a:pt x="1253" y="53501"/>
                  </a:lnTo>
                  <a:cubicBezTo>
                    <a:pt x="0" y="52248"/>
                    <a:pt x="170" y="50170"/>
                    <a:pt x="1621" y="49153"/>
                  </a:cubicBezTo>
                  <a:cubicBezTo>
                    <a:pt x="8202" y="44552"/>
                    <a:pt x="22564" y="30392"/>
                    <a:pt x="99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378525" y="4412325"/>
              <a:ext cx="1554225" cy="564125"/>
            </a:xfrm>
            <a:custGeom>
              <a:avLst/>
              <a:gdLst/>
              <a:ahLst/>
              <a:cxnLst/>
              <a:rect l="l" t="t" r="r" b="b"/>
              <a:pathLst>
                <a:path w="62169" h="22565" fill="none" extrusionOk="0">
                  <a:moveTo>
                    <a:pt x="0" y="9920"/>
                  </a:moveTo>
                  <a:lnTo>
                    <a:pt x="8666" y="1253"/>
                  </a:lnTo>
                  <a:cubicBezTo>
                    <a:pt x="9920" y="0"/>
                    <a:pt x="11998" y="170"/>
                    <a:pt x="13012" y="1623"/>
                  </a:cubicBezTo>
                  <a:cubicBezTo>
                    <a:pt x="17616" y="8204"/>
                    <a:pt x="31776" y="22564"/>
                    <a:pt x="62168" y="99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63150" y="3106125"/>
              <a:ext cx="564175" cy="1554200"/>
            </a:xfrm>
            <a:custGeom>
              <a:avLst/>
              <a:gdLst/>
              <a:ahLst/>
              <a:cxnLst/>
              <a:rect l="l" t="t" r="r" b="b"/>
              <a:pathLst>
                <a:path w="22567" h="62168" fill="none" extrusionOk="0">
                  <a:moveTo>
                    <a:pt x="12647" y="62168"/>
                  </a:moveTo>
                  <a:lnTo>
                    <a:pt x="21314" y="53501"/>
                  </a:lnTo>
                  <a:cubicBezTo>
                    <a:pt x="22567" y="52248"/>
                    <a:pt x="22395" y="50170"/>
                    <a:pt x="20944" y="49153"/>
                  </a:cubicBezTo>
                  <a:cubicBezTo>
                    <a:pt x="14363" y="44552"/>
                    <a:pt x="1" y="30392"/>
                    <a:pt x="1264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452725" y="1131250"/>
              <a:ext cx="6698800" cy="3448325"/>
            </a:xfrm>
            <a:custGeom>
              <a:avLst/>
              <a:gdLst/>
              <a:ahLst/>
              <a:cxnLst/>
              <a:rect l="l" t="t" r="r" b="b"/>
              <a:pathLst>
                <a:path w="267952" h="137933" fill="none" extrusionOk="0">
                  <a:moveTo>
                    <a:pt x="1" y="0"/>
                  </a:moveTo>
                  <a:lnTo>
                    <a:pt x="267952" y="0"/>
                  </a:lnTo>
                  <a:lnTo>
                    <a:pt x="267952" y="137932"/>
                  </a:lnTo>
                  <a:lnTo>
                    <a:pt x="1" y="13793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713225" y="2117100"/>
            <a:ext cx="3087000" cy="9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4463375" y="2117100"/>
            <a:ext cx="3967200" cy="9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1112">
            <a:off x="190721" y="3373273"/>
            <a:ext cx="1627181" cy="20260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876616" flipH="1">
            <a:off x="4428684" y="-1524448"/>
            <a:ext cx="2198977" cy="30027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2" name="Google Shape;15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62264">
            <a:off x="8203347" y="3335443"/>
            <a:ext cx="1248469" cy="17003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anum Myeongjo"/>
              <a:buNone/>
              <a:defRPr sz="3000">
                <a:solidFill>
                  <a:schemeClr val="dk1"/>
                </a:solidFill>
                <a:latin typeface="NanumMyeongjo"/>
                <a:ea typeface="NanumMyeongjo"/>
                <a:cs typeface="NanumMyeongjo"/>
                <a:sym typeface="Nanum Myeongj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●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○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■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●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○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■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●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 Medium"/>
              <a:buChar char="○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B Garamond Medium"/>
              <a:buChar char="■"/>
              <a:defRPr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63" r:id="rId10"/>
    <p:sldLayoutId id="2147483669" r:id="rId11"/>
    <p:sldLayoutId id="2147483670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about:blank" TargetMode="External"/></Relationships>
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about:blank" TargetMode="External"/><Relationship Id="rId4" Type="http://schemas.openxmlformats.org/officeDocument/2006/relationships/image" Target="../media/image11.jpeg"/></Relationships>
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about:blank" TargetMode="External"/><Relationship Id="rId4" Type="http://schemas.openxmlformats.org/officeDocument/2006/relationships/image" Target="../media/image12.jpeg"/></Relationships>
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9"/>
          <p:cNvSpPr txBox="1">
            <a:spLocks noGrp="1"/>
          </p:cNvSpPr>
          <p:nvPr>
            <p:ph type="ctrTitle"/>
          </p:nvPr>
        </p:nvSpPr>
        <p:spPr>
          <a:xfrm>
            <a:off x="3381310" y="1475997"/>
            <a:ext cx="4681500" cy="1328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i="1" dirty="0">
                <a:latin typeface="Viner Hand ITC" panose="020F0502020204030204" pitchFamily="34" charset="0"/>
                <a:cs typeface="Viner Hand ITC" panose="020F0502020204030204" pitchFamily="34" charset="0"/>
              </a:rPr>
              <a:t>Death Cafe</a:t>
            </a:r>
            <a:endParaRPr sz="6500" i="1" dirty="0">
              <a:latin typeface="Viner Hand ITC" panose="020F0502020204030204" pitchFamily="34" charset="0"/>
              <a:cs typeface="Viner Hand ITC" panose="020F0502020204030204" pitchFamily="34" charset="0"/>
            </a:endParaRPr>
          </a:p>
        </p:txBody>
      </p:sp>
      <p:sp>
        <p:nvSpPr>
          <p:cNvPr id="658" name="Google Shape;658;p39"/>
          <p:cNvSpPr txBox="1">
            <a:spLocks noGrp="1"/>
          </p:cNvSpPr>
          <p:nvPr>
            <p:ph type="subTitle" idx="1"/>
          </p:nvPr>
        </p:nvSpPr>
        <p:spPr>
          <a:xfrm>
            <a:off x="3541222" y="2632444"/>
            <a:ext cx="3878888" cy="1981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sz="2800" dirty="0">
                <a:latin typeface="Times" pitchFamily="2" charset="0"/>
              </a:rPr>
              <a:t>Lyndsey Charles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" pitchFamily="2" charset="0"/>
              </a:rPr>
              <a:t>Janet Newbigging</a:t>
            </a:r>
            <a:br>
              <a:rPr lang="en" sz="2800" dirty="0">
                <a:latin typeface="Times" pitchFamily="2" charset="0"/>
              </a:rPr>
            </a:br>
            <a:r>
              <a:rPr lang="en" sz="2800" dirty="0">
                <a:latin typeface="Times" pitchFamily="2" charset="0"/>
              </a:rPr>
              <a:t>Olivia Rizzi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4BD0E3-31A7-3549-9AD8-464D8F09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91" y="1115726"/>
            <a:ext cx="2055476" cy="27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E6FBB-ACDE-C34C-BA43-2F0B2A54CF51}"/>
              </a:ext>
            </a:extLst>
          </p:cNvPr>
          <p:cNvSpPr txBox="1"/>
          <p:nvPr/>
        </p:nvSpPr>
        <p:spPr>
          <a:xfrm>
            <a:off x="6581670" y="315518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5"/>
          <p:cNvSpPr txBox="1">
            <a:spLocks noGrp="1"/>
          </p:cNvSpPr>
          <p:nvPr>
            <p:ph type="title"/>
          </p:nvPr>
        </p:nvSpPr>
        <p:spPr>
          <a:xfrm>
            <a:off x="639613" y="3738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Related Resources</a:t>
            </a:r>
            <a:endParaRPr dirty="0"/>
          </a:p>
        </p:txBody>
      </p:sp>
      <p:sp>
        <p:nvSpPr>
          <p:cNvPr id="708" name="Google Shape;708;p45"/>
          <p:cNvSpPr txBox="1">
            <a:spLocks noGrp="1"/>
          </p:cNvSpPr>
          <p:nvPr>
            <p:ph type="subTitle" idx="2"/>
          </p:nvPr>
        </p:nvSpPr>
        <p:spPr>
          <a:xfrm>
            <a:off x="3572009" y="2927519"/>
            <a:ext cx="1725967" cy="364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CA" dirty="0"/>
              <a:t>(Grief Refuge, </a:t>
            </a:r>
            <a:r>
              <a:rPr lang="en-CA" dirty="0" err="1"/>
              <a:t>n.d.</a:t>
            </a:r>
            <a:r>
              <a:rPr lang="en-CA" dirty="0"/>
              <a:t>)</a:t>
            </a:r>
            <a:endParaRPr lang="en-CA" dirty="0"/>
          </a:p>
        </p:txBody>
      </p:sp>
      <p:pic>
        <p:nvPicPr>
          <p:cNvPr id="1026" name="Picture 2" descr="Grief Support Resource: The Grief Refuge Podcast">
            <a:extLst>
              <a:ext uri="{FF2B5EF4-FFF2-40B4-BE49-F238E27FC236}">
                <a16:creationId xmlns:a16="http://schemas.microsoft.com/office/drawing/2014/main" id="{C688B082-F610-2D4E-87FA-02EFC7A6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01" y="1347333"/>
            <a:ext cx="1625181" cy="16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79564" y="1832876"/>
            <a:ext cx="2016899" cy="1021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dirty="0" smtClean="0">
                <a:solidFill>
                  <a:schemeClr val="tx1"/>
                </a:solidFill>
              </a:rPr>
              <a:t>100% Certainty Project</a:t>
            </a:r>
          </a:p>
          <a:p>
            <a:pPr lvl="0">
              <a:lnSpc>
                <a:spcPct val="150000"/>
              </a:lnSpc>
            </a:pPr>
            <a:r>
              <a:rPr lang="en-CA" dirty="0" smtClean="0">
                <a:solidFill>
                  <a:schemeClr val="tx1"/>
                </a:solidFill>
              </a:rPr>
              <a:t>talkaboutdeath.ca</a:t>
            </a:r>
          </a:p>
          <a:p>
            <a:pPr lvl="0">
              <a:lnSpc>
                <a:spcPct val="150000"/>
              </a:lnSpc>
            </a:pPr>
            <a:r>
              <a:rPr lang="en-CA" dirty="0" smtClean="0">
                <a:solidFill>
                  <a:schemeClr val="tx1"/>
                </a:solidFill>
              </a:rPr>
              <a:t>thedeathdeck.com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9856" y="1509710"/>
            <a:ext cx="1845377" cy="1668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dirty="0" smtClean="0">
                <a:solidFill>
                  <a:schemeClr val="tx1"/>
                </a:solidFill>
              </a:rPr>
              <a:t>Follow on Instagram:</a:t>
            </a:r>
          </a:p>
          <a:p>
            <a:pPr lvl="0">
              <a:lnSpc>
                <a:spcPct val="150000"/>
              </a:lnSpc>
            </a:pPr>
            <a:r>
              <a:rPr lang="en-CA" dirty="0" err="1" smtClean="0">
                <a:solidFill>
                  <a:schemeClr val="tx1"/>
                </a:solidFill>
              </a:rPr>
              <a:t>Celizabethdougherty</a:t>
            </a:r>
            <a:endParaRPr lang="en-CA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CA" dirty="0" err="1" smtClean="0">
                <a:solidFill>
                  <a:schemeClr val="tx1"/>
                </a:solidFill>
              </a:rPr>
              <a:t>Talkdeathdaily</a:t>
            </a:r>
            <a:endParaRPr lang="en-CA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CA" dirty="0" err="1" smtClean="0">
                <a:solidFill>
                  <a:schemeClr val="tx1"/>
                </a:solidFill>
              </a:rPr>
              <a:t>Agooddeathfilm</a:t>
            </a:r>
            <a:endParaRPr lang="en-CA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CA" dirty="0" err="1">
                <a:solidFill>
                  <a:schemeClr val="tx1"/>
                </a:solidFill>
              </a:rPr>
              <a:t>d</a:t>
            </a:r>
            <a:r>
              <a:rPr lang="en-CA" dirty="0" err="1" smtClean="0">
                <a:solidFill>
                  <a:schemeClr val="tx1"/>
                </a:solidFill>
              </a:rPr>
              <a:t>eath.ambassadors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6129" y="3993300"/>
            <a:ext cx="5596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u="sng" dirty="0">
                <a:solidFill>
                  <a:schemeClr val="tx1"/>
                </a:solidFill>
                <a:hlinkClick r:id="rId4"/>
              </a:rPr>
              <a:t>Home - ACP in Canada | PPS au Canada (advancecareplanning.ca)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5"/>
          <p:cNvSpPr txBox="1">
            <a:spLocks noGrp="1"/>
          </p:cNvSpPr>
          <p:nvPr>
            <p:ph type="title"/>
          </p:nvPr>
        </p:nvSpPr>
        <p:spPr>
          <a:xfrm>
            <a:off x="1828800" y="1005840"/>
            <a:ext cx="4216920" cy="3017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CA" sz="3000" i="1" dirty="0"/>
              <a:t>“Death is not the opposite of life, but a part of it.”</a:t>
            </a:r>
            <a:br>
              <a:rPr lang="en-CA" sz="3000" i="1" dirty="0"/>
            </a:br>
            <a:r>
              <a:rPr lang="en-CA" sz="3000" i="1" dirty="0"/>
              <a:t/>
            </a:r>
            <a:br>
              <a:rPr lang="en-CA" sz="3000" i="1" dirty="0"/>
            </a:br>
            <a:r>
              <a:rPr lang="en-CA" sz="3000" i="1" dirty="0"/>
              <a:t>- </a:t>
            </a:r>
            <a:r>
              <a:rPr lang="en-CA" sz="3000" dirty="0"/>
              <a:t>Haruki Murakami</a:t>
            </a:r>
            <a:endParaRPr sz="3000" dirty="0"/>
          </a:p>
        </p:txBody>
      </p:sp>
      <p:pic>
        <p:nvPicPr>
          <p:cNvPr id="856" name="Google Shape;8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66567" flipH="1">
            <a:off x="6436175" y="2115025"/>
            <a:ext cx="2527325" cy="34512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References</a:t>
            </a:r>
            <a:endParaRPr dirty="0"/>
          </a:p>
        </p:txBody>
      </p:sp>
      <p:sp>
        <p:nvSpPr>
          <p:cNvPr id="721" name="Google Shape;721;p47"/>
          <p:cNvSpPr txBox="1">
            <a:spLocks noGrp="1"/>
          </p:cNvSpPr>
          <p:nvPr>
            <p:ph type="subTitle" idx="2"/>
          </p:nvPr>
        </p:nvSpPr>
        <p:spPr>
          <a:xfrm>
            <a:off x="1077037" y="1185365"/>
            <a:ext cx="7837823" cy="2887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CA" sz="1200" dirty="0"/>
              <a:t>Death Café.  (2017, October 27). </a:t>
            </a:r>
            <a:r>
              <a:rPr lang="en-CA" sz="1200" i="1" dirty="0"/>
              <a:t>About death café  by founder, </a:t>
            </a:r>
            <a:r>
              <a:rPr lang="en-CA" sz="1200" i="1" dirty="0" err="1"/>
              <a:t>jon</a:t>
            </a:r>
            <a:r>
              <a:rPr lang="en-CA" sz="1200" i="1" dirty="0"/>
              <a:t> underwood.</a:t>
            </a:r>
            <a:r>
              <a:rPr lang="en-CA" sz="1200" dirty="0"/>
              <a:t> [Video]. </a:t>
            </a:r>
            <a:r>
              <a:rPr lang="en-CA" sz="1200" dirty="0" err="1"/>
              <a:t>Youtube</a:t>
            </a:r>
            <a:r>
              <a:rPr lang="en-CA" sz="1200" dirty="0"/>
              <a:t>.</a:t>
            </a:r>
            <a:br>
              <a:rPr lang="en-CA" sz="1200" dirty="0"/>
            </a:br>
            <a:r>
              <a:rPr lang="en-CA" sz="1200" dirty="0"/>
              <a:t>	https://www.youtube.com/watch?v=S1zb6LKVg6o</a:t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Grief Refuge. (n.d.). </a:t>
            </a:r>
            <a:r>
              <a:rPr lang="en-CA" sz="1200" i="1" dirty="0"/>
              <a:t>Peace and purpose after loss. </a:t>
            </a:r>
            <a:br>
              <a:rPr lang="en-CA" sz="1200" i="1" dirty="0"/>
            </a:br>
            <a:r>
              <a:rPr lang="en-CA" sz="1200" i="1" dirty="0"/>
              <a:t>	https://www.griefrefuge.com/ </a:t>
            </a:r>
            <a:br>
              <a:rPr lang="en-CA" sz="1200" i="1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St. Mary’s University. (2024). </a:t>
            </a:r>
            <a:r>
              <a:rPr lang="en-CA" sz="1200" i="1" dirty="0"/>
              <a:t>The art of dying well.</a:t>
            </a:r>
            <a:r>
              <a:rPr lang="en-CA" sz="1200" dirty="0"/>
              <a:t> </a:t>
            </a:r>
            <a:br>
              <a:rPr lang="en-CA" sz="1200" dirty="0"/>
            </a:br>
            <a:r>
              <a:rPr lang="en-CA" sz="1200" dirty="0"/>
              <a:t>	https://www.artofdyingwell.org/founder-death-cafe-died/</a:t>
            </a:r>
          </a:p>
          <a:p>
            <a:pPr marL="0" indent="0"/>
            <a:endParaRPr lang="en-CA" sz="1200" dirty="0"/>
          </a:p>
          <a:p>
            <a:pPr marL="0" indent="0"/>
            <a:r>
              <a:rPr lang="en-CA" sz="1200" dirty="0"/>
              <a:t>TED. (2012, September 4). </a:t>
            </a:r>
            <a:r>
              <a:rPr lang="en-CA" sz="1200" i="1" dirty="0"/>
              <a:t>Before </a:t>
            </a:r>
            <a:r>
              <a:rPr lang="en-CA" sz="1200" i="1" dirty="0" err="1"/>
              <a:t>i</a:t>
            </a:r>
            <a:r>
              <a:rPr lang="en-CA" sz="1200" i="1" dirty="0"/>
              <a:t> die </a:t>
            </a:r>
            <a:r>
              <a:rPr lang="en-CA" sz="1200" i="1" dirty="0" err="1"/>
              <a:t>i</a:t>
            </a:r>
            <a:r>
              <a:rPr lang="en-CA" sz="1200" i="1" dirty="0"/>
              <a:t> want to…</a:t>
            </a:r>
            <a:r>
              <a:rPr lang="en-CA" sz="1200" dirty="0"/>
              <a:t>[Video]. </a:t>
            </a:r>
            <a:r>
              <a:rPr lang="en-CA" sz="1200" dirty="0" err="1"/>
              <a:t>Youtube</a:t>
            </a:r>
            <a:r>
              <a:rPr lang="en-CA" sz="1200" dirty="0"/>
              <a:t>. 	https://www.youtube.com/watch?v=uebxlIrosiM </a:t>
            </a:r>
          </a:p>
          <a:p>
            <a:pPr marL="0" indent="0"/>
            <a:endParaRPr lang="en-CA" sz="1200" dirty="0"/>
          </a:p>
          <a:p>
            <a:pPr marL="0" indent="0"/>
            <a:r>
              <a:rPr lang="en-CA" sz="1200" dirty="0"/>
              <a:t>Impermanence. (2016). </a:t>
            </a:r>
            <a:r>
              <a:rPr lang="en-CA" sz="1200" i="1" dirty="0"/>
              <a:t>Death café.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>	https://</a:t>
            </a:r>
            <a:r>
              <a:rPr lang="en-CA" sz="1200" dirty="0" err="1"/>
              <a:t>deathcafe.com</a:t>
            </a:r>
            <a:r>
              <a:rPr lang="en-CA" sz="1200" dirty="0"/>
              <a:t>/gallery/resource/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1"/>
          <p:cNvSpPr txBox="1">
            <a:spLocks noGrp="1"/>
          </p:cNvSpPr>
          <p:nvPr>
            <p:ph type="title"/>
          </p:nvPr>
        </p:nvSpPr>
        <p:spPr>
          <a:xfrm>
            <a:off x="720000" y="6656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Lotus Bloom Resilience 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ACE2E-848D-AF47-A3C7-6FC2B9475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688" y="1585961"/>
            <a:ext cx="3994114" cy="3267578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1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Background</a:t>
            </a:r>
            <a:r>
              <a:rPr lang="en-CA" i="1" dirty="0"/>
              <a:t> </a:t>
            </a:r>
            <a:r>
              <a:rPr lang="en-CA" dirty="0"/>
              <a:t>History</a:t>
            </a:r>
            <a:endParaRPr dirty="0"/>
          </a:p>
        </p:txBody>
      </p:sp>
      <p:sp>
        <p:nvSpPr>
          <p:cNvPr id="673" name="Google Shape;673;p41"/>
          <p:cNvSpPr txBox="1">
            <a:spLocks noGrp="1"/>
          </p:cNvSpPr>
          <p:nvPr>
            <p:ph type="body" idx="1"/>
          </p:nvPr>
        </p:nvSpPr>
        <p:spPr>
          <a:xfrm>
            <a:off x="1000348" y="1155227"/>
            <a:ext cx="7609450" cy="2773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dirty="0"/>
              <a:t>Death Café  model was founded by Jon Underwood and also developed by Sue </a:t>
            </a:r>
            <a:r>
              <a:rPr lang="en-CA" dirty="0" err="1"/>
              <a:t>Barksy</a:t>
            </a:r>
            <a:r>
              <a:rPr lang="en-CA" dirty="0"/>
              <a:t> Reid.</a:t>
            </a:r>
            <a:br>
              <a:rPr lang="en-CA" dirty="0"/>
            </a:br>
            <a:endParaRPr lang="en-CA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dirty="0"/>
              <a:t>The model was inspired by sociologist Bernard </a:t>
            </a:r>
            <a:r>
              <a:rPr lang="en-CA" dirty="0" err="1"/>
              <a:t>Crettaz</a:t>
            </a:r>
            <a:r>
              <a:rPr lang="en-CA" dirty="0"/>
              <a:t> who facilitated Café </a:t>
            </a:r>
            <a:r>
              <a:rPr lang="en-CA" dirty="0" err="1"/>
              <a:t>Mortel</a:t>
            </a:r>
            <a:r>
              <a:rPr lang="en-CA" dirty="0"/>
              <a:t> events in France and Switzerland. </a:t>
            </a:r>
            <a:br>
              <a:rPr lang="en-CA" dirty="0"/>
            </a:br>
            <a:endParaRPr lang="en-CA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dirty="0"/>
              <a:t>Underwood’s objective was to host gatherings for people to openly speak about death with the ultimate objective of  </a:t>
            </a:r>
            <a:r>
              <a:rPr lang="en-CA" b="1" dirty="0"/>
              <a:t>“</a:t>
            </a:r>
            <a:r>
              <a:rPr lang="en-CA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'to increase awareness of death with a view to helping people make the most of their (finite) lives”.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dirty="0"/>
              <a:t> The first Death Café was hosted in September 2011 in Jon’s House in East London, UK.</a:t>
            </a:r>
            <a:br>
              <a:rPr lang="en-CA" dirty="0"/>
            </a:br>
            <a:endParaRPr lang="en-CA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dirty="0"/>
              <a:t>Since then, it has quickly spread across Europe, North America, Australia and Asia. </a:t>
            </a:r>
            <a:br>
              <a:rPr lang="en-CA" dirty="0"/>
            </a:br>
            <a:endParaRPr lang="en-CA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dirty="0"/>
              <a:t>There have been over 18,000 Death Café’s offered in over 89 countries since 2011.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400E3-970D-DD49-98E2-8A9057F9543B}"/>
              </a:ext>
            </a:extLst>
          </p:cNvPr>
          <p:cNvSpPr txBox="1"/>
          <p:nvPr/>
        </p:nvSpPr>
        <p:spPr>
          <a:xfrm>
            <a:off x="3405290" y="4866501"/>
            <a:ext cx="2045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(St. Mary’s University, 2024)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" dirty="0">
                <a:latin typeface="Viner Hand ITC" panose="03070502030502020203" pitchFamily="66" charset="77"/>
                <a:cs typeface="MV Boli" panose="020F0502020204030204" pitchFamily="34" charset="0"/>
              </a:rPr>
              <a:t>Death </a:t>
            </a:r>
            <a:r>
              <a:rPr lang="en" dirty="0" err="1">
                <a:latin typeface="Viner Hand ITC" panose="03070502030502020203" pitchFamily="66" charset="77"/>
                <a:cs typeface="MV Boli" panose="020F0502020204030204" pitchFamily="34" charset="0"/>
              </a:rPr>
              <a:t>Caf</a:t>
            </a:r>
            <a:r>
              <a:rPr lang="en-CA" dirty="0">
                <a:latin typeface="Viner Hand ITC" panose="03070502030502020203" pitchFamily="66" charset="77"/>
                <a:cs typeface="MV Boli" panose="020F0502020204030204" pitchFamily="34" charset="0"/>
              </a:rPr>
              <a:t>é</a:t>
            </a:r>
            <a:r>
              <a:rPr lang="en" dirty="0">
                <a:latin typeface="Viner Hand ITC" panose="03070502030502020203" pitchFamily="66" charset="77"/>
                <a:cs typeface="MV Boli" panose="020F0502020204030204" pitchFamily="34" charset="0"/>
              </a:rPr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Jon Underwood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About Death Cafe by founder, Jon Underwood">
            <a:hlinkClick r:id="" action="ppaction://media"/>
            <a:extLst>
              <a:ext uri="{FF2B5EF4-FFF2-40B4-BE49-F238E27FC236}">
                <a16:creationId xmlns:a16="http://schemas.microsoft.com/office/drawing/2014/main" id="{41D99BB9-A395-F847-A740-94E6882864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6294" y="1190178"/>
            <a:ext cx="5871411" cy="3317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EFA4E-D5A5-0D4E-8EBC-31A65C1698F9}"/>
              </a:ext>
            </a:extLst>
          </p:cNvPr>
          <p:cNvSpPr txBox="1"/>
          <p:nvPr/>
        </p:nvSpPr>
        <p:spPr>
          <a:xfrm>
            <a:off x="3272591" y="4835723"/>
            <a:ext cx="166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(Death Café,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0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Standard Rules of the </a:t>
            </a:r>
            <a:r>
              <a:rPr lang="en" dirty="0">
                <a:latin typeface="Viner Hand ITC" panose="03070502030502020203" pitchFamily="66" charset="77"/>
              </a:rPr>
              <a:t>Death Cafe</a:t>
            </a:r>
            <a:endParaRPr i="1" dirty="0">
              <a:latin typeface="Viner Hand ITC" panose="03070502030502020203" pitchFamily="66" charset="77"/>
            </a:endParaRPr>
          </a:p>
        </p:txBody>
      </p:sp>
      <p:sp>
        <p:nvSpPr>
          <p:cNvPr id="664" name="Google Shape;664;p40"/>
          <p:cNvSpPr txBox="1">
            <a:spLocks noGrp="1"/>
          </p:cNvSpPr>
          <p:nvPr>
            <p:ph type="body" idx="1"/>
          </p:nvPr>
        </p:nvSpPr>
        <p:spPr>
          <a:xfrm>
            <a:off x="786501" y="1225512"/>
            <a:ext cx="7704000" cy="3300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sz="2500" dirty="0"/>
              <a:t>Provided on a not-for-profit basis</a:t>
            </a:r>
          </a:p>
          <a:p>
            <a:pPr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sz="2500" dirty="0"/>
              <a:t>Do not lead people to any conclusion or course of action/no answers or any solutions</a:t>
            </a:r>
          </a:p>
          <a:p>
            <a:pPr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sz="2500" dirty="0"/>
              <a:t>Very respectful of other opinions and beliefs</a:t>
            </a:r>
          </a:p>
          <a:p>
            <a:pPr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pple Color Emoji" pitchFamily="2" charset="0"/>
              <a:buChar char="💀"/>
            </a:pPr>
            <a:r>
              <a:rPr lang="en-CA" sz="2500" dirty="0"/>
              <a:t>Always provide refreshments 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CA"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4"/>
          <p:cNvSpPr txBox="1">
            <a:spLocks noGrp="1"/>
          </p:cNvSpPr>
          <p:nvPr>
            <p:ph type="title"/>
          </p:nvPr>
        </p:nvSpPr>
        <p:spPr>
          <a:xfrm>
            <a:off x="1583474" y="528805"/>
            <a:ext cx="6573110" cy="8392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I die I want to . . .</a:t>
            </a:r>
            <a:endParaRPr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3F43BC-D5E9-1747-A6D8-F72B88143B68}"/>
              </a:ext>
            </a:extLst>
          </p:cNvPr>
          <p:cNvSpPr txBox="1"/>
          <p:nvPr/>
        </p:nvSpPr>
        <p:spPr>
          <a:xfrm>
            <a:off x="7384337" y="4306918"/>
            <a:ext cx="1318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(TED, 2012)</a:t>
            </a:r>
          </a:p>
        </p:txBody>
      </p:sp>
      <p:pic>
        <p:nvPicPr>
          <p:cNvPr id="16" name="Online Media 15" descr="Before I die I want to... | Candy Chang">
            <a:hlinkClick r:id="" action="ppaction://media"/>
            <a:extLst>
              <a:ext uri="{FF2B5EF4-FFF2-40B4-BE49-F238E27FC236}">
                <a16:creationId xmlns:a16="http://schemas.microsoft.com/office/drawing/2014/main" id="{A5A46FC1-770D-6140-96F0-7AF1FAF05A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89637" y="1429735"/>
            <a:ext cx="5364726" cy="303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4"/>
          <p:cNvSpPr txBox="1">
            <a:spLocks noGrp="1"/>
          </p:cNvSpPr>
          <p:nvPr>
            <p:ph type="title"/>
          </p:nvPr>
        </p:nvSpPr>
        <p:spPr>
          <a:xfrm>
            <a:off x="1572321" y="869794"/>
            <a:ext cx="6617715" cy="7722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I </a:t>
            </a:r>
            <a:r>
              <a:rPr lang="en" dirty="0">
                <a:latin typeface="Viner Hand ITC" panose="03070502030502020203" pitchFamily="66" charset="77"/>
              </a:rPr>
              <a:t>die </a:t>
            </a:r>
            <a:r>
              <a:rPr lang="en" dirty="0"/>
              <a:t>I want to . . .</a:t>
            </a:r>
            <a:endParaRPr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3F43BC-D5E9-1747-A6D8-F72B88143B68}"/>
              </a:ext>
            </a:extLst>
          </p:cNvPr>
          <p:cNvSpPr txBox="1"/>
          <p:nvPr/>
        </p:nvSpPr>
        <p:spPr>
          <a:xfrm>
            <a:off x="6949439" y="4306918"/>
            <a:ext cx="1318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(TED, 2012)</a:t>
            </a:r>
          </a:p>
        </p:txBody>
      </p:sp>
      <p:pic>
        <p:nvPicPr>
          <p:cNvPr id="4" name="Picture 3" descr="A yellow post-it note with a red push pin&#10;&#10;Description automatically generated">
            <a:extLst>
              <a:ext uri="{FF2B5EF4-FFF2-40B4-BE49-F238E27FC236}">
                <a16:creationId xmlns:a16="http://schemas.microsoft.com/office/drawing/2014/main" id="{745A54E4-7EC6-A040-B06A-C74E0F07F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389970" y="2042945"/>
            <a:ext cx="2571750" cy="257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87CC5-FE67-D746-9F45-F0480BE4465B}"/>
              </a:ext>
            </a:extLst>
          </p:cNvPr>
          <p:cNvSpPr txBox="1"/>
          <p:nvPr/>
        </p:nvSpPr>
        <p:spPr>
          <a:xfrm>
            <a:off x="2000250" y="514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sticky-note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9471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2656ED-C6C9-4BF9-564F-272DACA91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381" y="1315844"/>
            <a:ext cx="6182586" cy="2221716"/>
          </a:xfrm>
        </p:spPr>
        <p:txBody>
          <a:bodyPr/>
          <a:lstStyle/>
          <a:p>
            <a:pPr algn="ctr"/>
            <a:r>
              <a:rPr lang="en-US" sz="5000" dirty="0"/>
              <a:t>Talking about </a:t>
            </a:r>
            <a:r>
              <a:rPr lang="en-US" sz="5000" dirty="0">
                <a:latin typeface="Viner Hand ITC" panose="03070502030502020203" pitchFamily="66" charset="77"/>
              </a:rPr>
              <a:t>death</a:t>
            </a:r>
            <a:r>
              <a:rPr lang="en-US" sz="5000" dirty="0"/>
              <a:t> won’t kill you.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Book Recommendations</a:t>
            </a:r>
            <a:endParaRPr dirty="0"/>
          </a:p>
        </p:txBody>
      </p:sp>
      <p:pic>
        <p:nvPicPr>
          <p:cNvPr id="1032" name="Picture 8" descr="Hope for the Best, Plan for the Rest: 7 Keys for Navigating a Life-Changing  Diagnosis">
            <a:extLst>
              <a:ext uri="{FF2B5EF4-FFF2-40B4-BE49-F238E27FC236}">
                <a16:creationId xmlns:a16="http://schemas.microsoft.com/office/drawing/2014/main" id="{EBE2303C-8A98-8634-9E47-1A9264AE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41" y="1369028"/>
            <a:ext cx="1899227" cy="29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ve More Best Books on Death and Dying - Five Books Reader List">
            <a:extLst>
              <a:ext uri="{FF2B5EF4-FFF2-40B4-BE49-F238E27FC236}">
                <a16:creationId xmlns:a16="http://schemas.microsoft.com/office/drawing/2014/main" id="{E55CFACB-8559-50D6-76A4-84A5EFBB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0" y="1369028"/>
            <a:ext cx="1943627" cy="29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 Matter of Death and Life : Yalom, Irvin D, Yalom, Marilyn, Ward, Pam,  Frangione, Jim: Amazon.ca: Books">
            <a:extLst>
              <a:ext uri="{FF2B5EF4-FFF2-40B4-BE49-F238E27FC236}">
                <a16:creationId xmlns:a16="http://schemas.microsoft.com/office/drawing/2014/main" id="{963CA14E-9363-94D0-4473-FB6DD3A5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77" y="1369028"/>
            <a:ext cx="2802082" cy="28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ooting Victims Remembrance by Slidesgo">
  <a:themeElements>
    <a:clrScheme name="Simple Light">
      <a:dk1>
        <a:srgbClr val="FFFFFF"/>
      </a:dk1>
      <a:lt1>
        <a:srgbClr val="000000"/>
      </a:lt1>
      <a:dk2>
        <a:srgbClr val="666666"/>
      </a:dk2>
      <a:lt2>
        <a:srgbClr val="FCCD87"/>
      </a:lt2>
      <a:accent1>
        <a:srgbClr val="E5A148"/>
      </a:accent1>
      <a:accent2>
        <a:srgbClr val="C0C680"/>
      </a:accent2>
      <a:accent3>
        <a:srgbClr val="A7C485"/>
      </a:accent3>
      <a:accent4>
        <a:srgbClr val="99B3A5"/>
      </a:accent4>
      <a:accent5>
        <a:srgbClr val="45764E"/>
      </a:accent5>
      <a:accent6>
        <a:srgbClr val="4B5C38"/>
      </a:accent6>
      <a:hlink>
        <a:srgbClr val="FCCD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464</Words>
  <Application>Microsoft Office PowerPoint</Application>
  <PresentationFormat>On-screen Show (16:9)</PresentationFormat>
  <Paragraphs>53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Apple Color Emoji</vt:lpstr>
      <vt:lpstr>Arial</vt:lpstr>
      <vt:lpstr>Bebas Neue</vt:lpstr>
      <vt:lpstr>EB Garamond</vt:lpstr>
      <vt:lpstr>EB Garamond Medium</vt:lpstr>
      <vt:lpstr>MV Boli</vt:lpstr>
      <vt:lpstr>Nanum Myeongjo</vt:lpstr>
      <vt:lpstr>NanumMyeongjo</vt:lpstr>
      <vt:lpstr>Nunito Light</vt:lpstr>
      <vt:lpstr>Times</vt:lpstr>
      <vt:lpstr>Times New Roman</vt:lpstr>
      <vt:lpstr>Viner Hand ITC</vt:lpstr>
      <vt:lpstr>Shooting Victims Remembrance by Slidesgo</vt:lpstr>
      <vt:lpstr>Death Cafe</vt:lpstr>
      <vt:lpstr>Lotus Bloom Resilience Exercise</vt:lpstr>
      <vt:lpstr>Background History</vt:lpstr>
      <vt:lpstr>About Death Café from Jon Underwood</vt:lpstr>
      <vt:lpstr>Standard Rules of the Death Cafe</vt:lpstr>
      <vt:lpstr>Before I die I want to . . .</vt:lpstr>
      <vt:lpstr>Before I die I want to . . .</vt:lpstr>
      <vt:lpstr>PowerPoint Presentation</vt:lpstr>
      <vt:lpstr>Book Recommendations</vt:lpstr>
      <vt:lpstr>Related Resources</vt:lpstr>
      <vt:lpstr>“Death is not the opposite of life, but a part of it.”  - Haruki Murakami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Cafe</dc:title>
  <dc:creator>Charles Lyndsey</dc:creator>
  <cp:lastModifiedBy>Charles Lyndsey</cp:lastModifiedBy>
  <cp:revision>11</cp:revision>
  <dcterms:modified xsi:type="dcterms:W3CDTF">2024-05-10T20:44:53Z</dcterms:modified>
</cp:coreProperties>
</file>