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
      <p:font typeface="Open Sans Light"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460" autoAdjust="0"/>
  </p:normalViewPr>
  <p:slideViewPr>
    <p:cSldViewPr snapToGrid="0">
      <p:cViewPr varScale="1">
        <p:scale>
          <a:sx n="93" d="100"/>
          <a:sy n="93" d="100"/>
        </p:scale>
        <p:origin x="212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6734161c2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6734161c2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cd32acf2d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cd32acf2d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6736a87cdb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8" name="Google Shape;148;g26736a87cdb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6c3e41ca92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6c3e41ca9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
        <p:nvSpPr>
          <p:cNvPr id="162" name="Google Shape;1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d32acf2d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cd32acf2d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d32acf2d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cd32acf2d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cd32acf2d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cd32acf2d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cd32acf2d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cd32acf2d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cd32acf2d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cd32acf2d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b="1" i="1" dirty="0">
              <a:solidFill>
                <a:srgbClr val="053042"/>
              </a:solidFill>
              <a:latin typeface="Verdana"/>
              <a:ea typeface="Verdana"/>
              <a:cs typeface="Verdana"/>
              <a:sym typeface="Verdan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6734161c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6734161c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d32acf2d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cd32acf2d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c3e41ca92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6c3e41ca92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6d4822e753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6d4822e753_0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dk1"/>
              </a:buClr>
              <a:buSzPts val="1000"/>
              <a:buFont typeface="Calibri"/>
              <a:buChar char="■"/>
            </a:pPr>
            <a:endParaRPr sz="500" dirty="0"/>
          </a:p>
        </p:txBody>
      </p:sp>
      <p:sp>
        <p:nvSpPr>
          <p:cNvPr id="263" name="Google Shape;263;g26d4822e753_0_48:notes"/>
          <p:cNvSpPr txBox="1">
            <a:spLocks noGrp="1"/>
          </p:cNvSpPr>
          <p:nvPr>
            <p:ph type="sldNum" idx="12"/>
          </p:nvPr>
        </p:nvSpPr>
        <p:spPr>
          <a:xfrm>
            <a:off x="3884613" y="8685215"/>
            <a:ext cx="2971800" cy="45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1" name="Google Shape;2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6c3e41ca92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6c3e41ca92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6734161c2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6734161c2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3" name="Google Shape;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6736a87cdb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1" name="Google Shape;71;g26736a87cdb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6c3e41ca92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6c3e41ca92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6c3e41ca92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6c3e41ca92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c3e41ca9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6c3e41ca9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391363" lvl="0" indent="0" algn="l" rtl="0">
              <a:lnSpc>
                <a:spcPct val="101625"/>
              </a:lnSpc>
              <a:spcBef>
                <a:spcPts val="0"/>
              </a:spcBef>
              <a:spcAft>
                <a:spcPts val="0"/>
              </a:spcAft>
              <a:buNone/>
            </a:pP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6734161c2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6734161c2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p:nvPr/>
        </p:nvSpPr>
        <p:spPr>
          <a:xfrm>
            <a:off x="-3150" y="-9600"/>
            <a:ext cx="9150300" cy="941100"/>
          </a:xfrm>
          <a:prstGeom prst="rect">
            <a:avLst/>
          </a:prstGeom>
          <a:solidFill>
            <a:srgbClr val="053042"/>
          </a:solidFill>
          <a:ln>
            <a:noFill/>
          </a:ln>
        </p:spPr>
        <p:txBody>
          <a:bodyPr spcFirstLastPara="1" wrap="square" lIns="68575" tIns="68575" rIns="68575" bIns="68575" anchor="ctr" anchorCtr="0">
            <a:noAutofit/>
          </a:bodyPr>
          <a:lstStyle/>
          <a:p>
            <a:pPr marL="0" lvl="0" indent="0" algn="ctr" rtl="0">
              <a:spcBef>
                <a:spcPts val="0"/>
              </a:spcBef>
              <a:spcAft>
                <a:spcPts val="0"/>
              </a:spcAft>
              <a:buNone/>
            </a:pPr>
            <a:endParaRPr sz="1100">
              <a:latin typeface="Calibri"/>
              <a:ea typeface="Calibri"/>
              <a:cs typeface="Calibri"/>
              <a:sym typeface="Calibri"/>
            </a:endParaRPr>
          </a:p>
        </p:txBody>
      </p:sp>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rgbClr val="BD5527"/>
              </a:buClr>
              <a:buSzPts val="4500"/>
              <a:buFont typeface="Verdana"/>
              <a:buNone/>
              <a:defRPr sz="4500" b="0" i="0" u="none" strike="noStrike" cap="none">
                <a:solidFill>
                  <a:srgbClr val="BD5527"/>
                </a:solidFill>
                <a:latin typeface="Verdana"/>
                <a:ea typeface="Verdana"/>
                <a:cs typeface="Verdana"/>
                <a:sym typeface="Verdana"/>
              </a:defRPr>
            </a:lvl1pPr>
            <a:lvl2pPr lvl="1">
              <a:spcBef>
                <a:spcPts val="0"/>
              </a:spcBef>
              <a:spcAft>
                <a:spcPts val="0"/>
              </a:spcAft>
              <a:buClr>
                <a:srgbClr val="BD5527"/>
              </a:buClr>
              <a:buSzPts val="1100"/>
              <a:buNone/>
              <a:defRPr sz="1400">
                <a:solidFill>
                  <a:srgbClr val="BD5527"/>
                </a:solidFill>
              </a:defRPr>
            </a:lvl2pPr>
            <a:lvl3pPr lvl="2">
              <a:spcBef>
                <a:spcPts val="0"/>
              </a:spcBef>
              <a:spcAft>
                <a:spcPts val="0"/>
              </a:spcAft>
              <a:buClr>
                <a:srgbClr val="BD5527"/>
              </a:buClr>
              <a:buSzPts val="1100"/>
              <a:buNone/>
              <a:defRPr sz="1400">
                <a:solidFill>
                  <a:srgbClr val="BD5527"/>
                </a:solidFill>
              </a:defRPr>
            </a:lvl3pPr>
            <a:lvl4pPr lvl="3">
              <a:spcBef>
                <a:spcPts val="0"/>
              </a:spcBef>
              <a:spcAft>
                <a:spcPts val="0"/>
              </a:spcAft>
              <a:buClr>
                <a:srgbClr val="BD5527"/>
              </a:buClr>
              <a:buSzPts val="1100"/>
              <a:buNone/>
              <a:defRPr sz="1400">
                <a:solidFill>
                  <a:srgbClr val="BD5527"/>
                </a:solidFill>
              </a:defRPr>
            </a:lvl4pPr>
            <a:lvl5pPr lvl="4">
              <a:spcBef>
                <a:spcPts val="0"/>
              </a:spcBef>
              <a:spcAft>
                <a:spcPts val="0"/>
              </a:spcAft>
              <a:buClr>
                <a:srgbClr val="BD5527"/>
              </a:buClr>
              <a:buSzPts val="1100"/>
              <a:buNone/>
              <a:defRPr sz="1400">
                <a:solidFill>
                  <a:srgbClr val="BD5527"/>
                </a:solidFill>
              </a:defRPr>
            </a:lvl5pPr>
            <a:lvl6pPr lvl="5">
              <a:spcBef>
                <a:spcPts val="0"/>
              </a:spcBef>
              <a:spcAft>
                <a:spcPts val="0"/>
              </a:spcAft>
              <a:buClr>
                <a:srgbClr val="BD5527"/>
              </a:buClr>
              <a:buSzPts val="1100"/>
              <a:buNone/>
              <a:defRPr sz="1400">
                <a:solidFill>
                  <a:srgbClr val="BD5527"/>
                </a:solidFill>
              </a:defRPr>
            </a:lvl6pPr>
            <a:lvl7pPr lvl="6">
              <a:spcBef>
                <a:spcPts val="0"/>
              </a:spcBef>
              <a:spcAft>
                <a:spcPts val="0"/>
              </a:spcAft>
              <a:buClr>
                <a:srgbClr val="BD5527"/>
              </a:buClr>
              <a:buSzPts val="1100"/>
              <a:buNone/>
              <a:defRPr sz="1400">
                <a:solidFill>
                  <a:srgbClr val="BD5527"/>
                </a:solidFill>
              </a:defRPr>
            </a:lvl7pPr>
            <a:lvl8pPr lvl="7">
              <a:spcBef>
                <a:spcPts val="0"/>
              </a:spcBef>
              <a:spcAft>
                <a:spcPts val="0"/>
              </a:spcAft>
              <a:buClr>
                <a:srgbClr val="BD5527"/>
              </a:buClr>
              <a:buSzPts val="1100"/>
              <a:buNone/>
              <a:defRPr sz="1400">
                <a:solidFill>
                  <a:srgbClr val="BD5527"/>
                </a:solidFill>
              </a:defRPr>
            </a:lvl8pPr>
            <a:lvl9pPr lvl="8">
              <a:spcBef>
                <a:spcPts val="0"/>
              </a:spcBef>
              <a:spcAft>
                <a:spcPts val="0"/>
              </a:spcAft>
              <a:buClr>
                <a:srgbClr val="BD5527"/>
              </a:buClr>
              <a:buSzPts val="1100"/>
              <a:buNone/>
              <a:defRPr sz="1400">
                <a:solidFill>
                  <a:srgbClr val="BD5527"/>
                </a:solidFill>
              </a:defRPr>
            </a:lvl9pPr>
          </a:lstStyle>
          <a:p>
            <a:endParaRPr/>
          </a:p>
        </p:txBody>
      </p:sp>
      <p:sp>
        <p:nvSpPr>
          <p:cNvPr id="13" name="Google Shape;13;p2"/>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
        <p:cNvGrpSpPr/>
        <p:nvPr/>
      </p:nvGrpSpPr>
      <p:grpSpPr>
        <a:xfrm>
          <a:off x="0" y="0"/>
          <a:ext cx="0" cy="0"/>
          <a:chOff x="0" y="0"/>
          <a:chExt cx="0" cy="0"/>
        </a:xfrm>
      </p:grpSpPr>
      <p:cxnSp>
        <p:nvCxnSpPr>
          <p:cNvPr id="15" name="Google Shape;15;p3"/>
          <p:cNvCxnSpPr/>
          <p:nvPr/>
        </p:nvCxnSpPr>
        <p:spPr>
          <a:xfrm>
            <a:off x="414338" y="1089064"/>
            <a:ext cx="8095800" cy="0"/>
          </a:xfrm>
          <a:prstGeom prst="straightConnector1">
            <a:avLst/>
          </a:prstGeom>
          <a:noFill/>
          <a:ln w="19050" cap="flat" cmpd="sng">
            <a:solidFill>
              <a:srgbClr val="BD5527"/>
            </a:solidFill>
            <a:prstDash val="solid"/>
            <a:miter lim="800000"/>
            <a:headEnd type="none" w="sm" len="sm"/>
            <a:tailEnd type="none" w="sm" len="sm"/>
          </a:ln>
        </p:spPr>
      </p:cxnSp>
      <p:sp>
        <p:nvSpPr>
          <p:cNvPr id="16" name="Google Shape;16;p3"/>
          <p:cNvSpPr txBox="1">
            <a:spLocks noGrp="1"/>
          </p:cNvSpPr>
          <p:nvPr>
            <p:ph type="body" idx="1"/>
          </p:nvPr>
        </p:nvSpPr>
        <p:spPr>
          <a:xfrm>
            <a:off x="365525" y="677050"/>
            <a:ext cx="8426100" cy="303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0F2F42"/>
              </a:buClr>
              <a:buSzPts val="2700"/>
              <a:buNone/>
              <a:defRPr sz="2700">
                <a:solidFill>
                  <a:srgbClr val="0F2F42"/>
                </a:solidFill>
                <a:latin typeface="Verdana"/>
                <a:ea typeface="Verdana"/>
                <a:cs typeface="Verdana"/>
                <a:sym typeface="Verdana"/>
              </a:defRPr>
            </a:lvl1pPr>
            <a:lvl2pPr marL="914400" lvl="1" indent="-317500" algn="l">
              <a:lnSpc>
                <a:spcPct val="90000"/>
              </a:lnSpc>
              <a:spcBef>
                <a:spcPts val="400"/>
              </a:spcBef>
              <a:spcAft>
                <a:spcPts val="0"/>
              </a:spcAft>
              <a:buClr>
                <a:srgbClr val="0F2F42"/>
              </a:buClr>
              <a:buSzPts val="1400"/>
              <a:buChar char="•"/>
              <a:defRPr>
                <a:solidFill>
                  <a:srgbClr val="0F2F42"/>
                </a:solidFill>
              </a:defRPr>
            </a:lvl2pPr>
            <a:lvl3pPr marL="1371600" lvl="2" indent="-317500" algn="l">
              <a:lnSpc>
                <a:spcPct val="90000"/>
              </a:lnSpc>
              <a:spcBef>
                <a:spcPts val="400"/>
              </a:spcBef>
              <a:spcAft>
                <a:spcPts val="0"/>
              </a:spcAft>
              <a:buClr>
                <a:srgbClr val="0F2F42"/>
              </a:buClr>
              <a:buSzPts val="1400"/>
              <a:buChar char="•"/>
              <a:defRPr>
                <a:solidFill>
                  <a:srgbClr val="0F2F42"/>
                </a:solidFill>
              </a:defRPr>
            </a:lvl3pPr>
            <a:lvl4pPr marL="1828800" lvl="3" indent="-317500" algn="l">
              <a:lnSpc>
                <a:spcPct val="90000"/>
              </a:lnSpc>
              <a:spcBef>
                <a:spcPts val="400"/>
              </a:spcBef>
              <a:spcAft>
                <a:spcPts val="0"/>
              </a:spcAft>
              <a:buClr>
                <a:srgbClr val="0F2F42"/>
              </a:buClr>
              <a:buSzPts val="1400"/>
              <a:buChar char="•"/>
              <a:defRPr>
                <a:solidFill>
                  <a:srgbClr val="0F2F42"/>
                </a:solidFill>
              </a:defRPr>
            </a:lvl4pPr>
            <a:lvl5pPr marL="2286000" lvl="4" indent="-317500" algn="l">
              <a:lnSpc>
                <a:spcPct val="90000"/>
              </a:lnSpc>
              <a:spcBef>
                <a:spcPts val="400"/>
              </a:spcBef>
              <a:spcAft>
                <a:spcPts val="0"/>
              </a:spcAft>
              <a:buClr>
                <a:srgbClr val="0F2F42"/>
              </a:buClr>
              <a:buSzPts val="1400"/>
              <a:buChar char="•"/>
              <a:defRPr>
                <a:solidFill>
                  <a:srgbClr val="0F2F42"/>
                </a:solidFill>
              </a:defRPr>
            </a:lvl5pPr>
            <a:lvl6pPr marL="2743200" lvl="5" indent="-317500" algn="l">
              <a:lnSpc>
                <a:spcPct val="90000"/>
              </a:lnSpc>
              <a:spcBef>
                <a:spcPts val="400"/>
              </a:spcBef>
              <a:spcAft>
                <a:spcPts val="0"/>
              </a:spcAft>
              <a:buClr>
                <a:srgbClr val="0F2F42"/>
              </a:buClr>
              <a:buSzPts val="1400"/>
              <a:buChar char="•"/>
              <a:defRPr>
                <a:solidFill>
                  <a:srgbClr val="0F2F42"/>
                </a:solidFill>
              </a:defRPr>
            </a:lvl6pPr>
            <a:lvl7pPr marL="3200400" lvl="6" indent="-317500" algn="l">
              <a:lnSpc>
                <a:spcPct val="90000"/>
              </a:lnSpc>
              <a:spcBef>
                <a:spcPts val="400"/>
              </a:spcBef>
              <a:spcAft>
                <a:spcPts val="0"/>
              </a:spcAft>
              <a:buClr>
                <a:srgbClr val="0F2F42"/>
              </a:buClr>
              <a:buSzPts val="1400"/>
              <a:buChar char="•"/>
              <a:defRPr>
                <a:solidFill>
                  <a:srgbClr val="0F2F42"/>
                </a:solidFill>
              </a:defRPr>
            </a:lvl7pPr>
            <a:lvl8pPr marL="3657600" lvl="7" indent="-317500" algn="l">
              <a:lnSpc>
                <a:spcPct val="90000"/>
              </a:lnSpc>
              <a:spcBef>
                <a:spcPts val="400"/>
              </a:spcBef>
              <a:spcAft>
                <a:spcPts val="0"/>
              </a:spcAft>
              <a:buClr>
                <a:srgbClr val="0F2F42"/>
              </a:buClr>
              <a:buSzPts val="1400"/>
              <a:buChar char="•"/>
              <a:defRPr>
                <a:solidFill>
                  <a:srgbClr val="0F2F42"/>
                </a:solidFill>
              </a:defRPr>
            </a:lvl8pPr>
            <a:lvl9pPr marL="4114800" lvl="8" indent="-317500" algn="l">
              <a:lnSpc>
                <a:spcPct val="90000"/>
              </a:lnSpc>
              <a:spcBef>
                <a:spcPts val="400"/>
              </a:spcBef>
              <a:spcAft>
                <a:spcPts val="0"/>
              </a:spcAft>
              <a:buClr>
                <a:srgbClr val="0F2F42"/>
              </a:buClr>
              <a:buSzPts val="1400"/>
              <a:buChar char="•"/>
              <a:defRPr>
                <a:solidFill>
                  <a:srgbClr val="0F2F4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5745875" y="350831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
        <p:nvSpPr>
          <p:cNvPr id="19" name="Google Shape;19;p4"/>
          <p:cNvSpPr txBox="1">
            <a:spLocks noGrp="1"/>
          </p:cNvSpPr>
          <p:nvPr>
            <p:ph type="body" idx="1"/>
          </p:nvPr>
        </p:nvSpPr>
        <p:spPr>
          <a:xfrm>
            <a:off x="4700588" y="1143000"/>
            <a:ext cx="3998100" cy="3406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20" name="Google Shape;20;p4"/>
          <p:cNvCxnSpPr/>
          <p:nvPr/>
        </p:nvCxnSpPr>
        <p:spPr>
          <a:xfrm>
            <a:off x="414338" y="1089064"/>
            <a:ext cx="8095800" cy="0"/>
          </a:xfrm>
          <a:prstGeom prst="straightConnector1">
            <a:avLst/>
          </a:prstGeom>
          <a:noFill/>
          <a:ln w="19050" cap="flat" cmpd="sng">
            <a:solidFill>
              <a:srgbClr val="BD5527"/>
            </a:solidFill>
            <a:prstDash val="solid"/>
            <a:miter lim="800000"/>
            <a:headEnd type="none" w="sm" len="sm"/>
            <a:tailEnd type="none" w="sm" len="sm"/>
          </a:ln>
        </p:spPr>
      </p:cxnSp>
      <p:sp>
        <p:nvSpPr>
          <p:cNvPr id="21" name="Google Shape;21;p4"/>
          <p:cNvSpPr txBox="1">
            <a:spLocks noGrp="1"/>
          </p:cNvSpPr>
          <p:nvPr>
            <p:ph type="body" idx="2"/>
          </p:nvPr>
        </p:nvSpPr>
        <p:spPr>
          <a:xfrm>
            <a:off x="365525" y="677050"/>
            <a:ext cx="8426100" cy="303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0F2F42"/>
              </a:buClr>
              <a:buSzPts val="2700"/>
              <a:buNone/>
              <a:defRPr sz="2700">
                <a:solidFill>
                  <a:srgbClr val="0F2F42"/>
                </a:solidFill>
                <a:latin typeface="Verdana"/>
                <a:ea typeface="Verdana"/>
                <a:cs typeface="Verdana"/>
                <a:sym typeface="Verdana"/>
              </a:defRPr>
            </a:lvl1pPr>
            <a:lvl2pPr marL="914400" lvl="1" indent="-317500" algn="l" rtl="0">
              <a:lnSpc>
                <a:spcPct val="90000"/>
              </a:lnSpc>
              <a:spcBef>
                <a:spcPts val="400"/>
              </a:spcBef>
              <a:spcAft>
                <a:spcPts val="0"/>
              </a:spcAft>
              <a:buClr>
                <a:srgbClr val="0F2F42"/>
              </a:buClr>
              <a:buSzPts val="1400"/>
              <a:buChar char="•"/>
              <a:defRPr>
                <a:solidFill>
                  <a:srgbClr val="0F2F42"/>
                </a:solidFill>
              </a:defRPr>
            </a:lvl2pPr>
            <a:lvl3pPr marL="1371600" lvl="2" indent="-317500" algn="l" rtl="0">
              <a:lnSpc>
                <a:spcPct val="90000"/>
              </a:lnSpc>
              <a:spcBef>
                <a:spcPts val="400"/>
              </a:spcBef>
              <a:spcAft>
                <a:spcPts val="0"/>
              </a:spcAft>
              <a:buClr>
                <a:srgbClr val="0F2F42"/>
              </a:buClr>
              <a:buSzPts val="1400"/>
              <a:buChar char="•"/>
              <a:defRPr>
                <a:solidFill>
                  <a:srgbClr val="0F2F42"/>
                </a:solidFill>
              </a:defRPr>
            </a:lvl3pPr>
            <a:lvl4pPr marL="1828800" lvl="3" indent="-317500" algn="l" rtl="0">
              <a:lnSpc>
                <a:spcPct val="90000"/>
              </a:lnSpc>
              <a:spcBef>
                <a:spcPts val="400"/>
              </a:spcBef>
              <a:spcAft>
                <a:spcPts val="0"/>
              </a:spcAft>
              <a:buClr>
                <a:srgbClr val="0F2F42"/>
              </a:buClr>
              <a:buSzPts val="1400"/>
              <a:buChar char="•"/>
              <a:defRPr>
                <a:solidFill>
                  <a:srgbClr val="0F2F42"/>
                </a:solidFill>
              </a:defRPr>
            </a:lvl4pPr>
            <a:lvl5pPr marL="2286000" lvl="4" indent="-317500" algn="l" rtl="0">
              <a:lnSpc>
                <a:spcPct val="90000"/>
              </a:lnSpc>
              <a:spcBef>
                <a:spcPts val="400"/>
              </a:spcBef>
              <a:spcAft>
                <a:spcPts val="0"/>
              </a:spcAft>
              <a:buClr>
                <a:srgbClr val="0F2F42"/>
              </a:buClr>
              <a:buSzPts val="1400"/>
              <a:buChar char="•"/>
              <a:defRPr>
                <a:solidFill>
                  <a:srgbClr val="0F2F42"/>
                </a:solidFill>
              </a:defRPr>
            </a:lvl5pPr>
            <a:lvl6pPr marL="2743200" lvl="5" indent="-317500" algn="l" rtl="0">
              <a:lnSpc>
                <a:spcPct val="90000"/>
              </a:lnSpc>
              <a:spcBef>
                <a:spcPts val="400"/>
              </a:spcBef>
              <a:spcAft>
                <a:spcPts val="0"/>
              </a:spcAft>
              <a:buClr>
                <a:srgbClr val="0F2F42"/>
              </a:buClr>
              <a:buSzPts val="1400"/>
              <a:buChar char="•"/>
              <a:defRPr>
                <a:solidFill>
                  <a:srgbClr val="0F2F42"/>
                </a:solidFill>
              </a:defRPr>
            </a:lvl6pPr>
            <a:lvl7pPr marL="3200400" lvl="6" indent="-317500" algn="l" rtl="0">
              <a:lnSpc>
                <a:spcPct val="90000"/>
              </a:lnSpc>
              <a:spcBef>
                <a:spcPts val="400"/>
              </a:spcBef>
              <a:spcAft>
                <a:spcPts val="0"/>
              </a:spcAft>
              <a:buClr>
                <a:srgbClr val="0F2F42"/>
              </a:buClr>
              <a:buSzPts val="1400"/>
              <a:buChar char="•"/>
              <a:defRPr>
                <a:solidFill>
                  <a:srgbClr val="0F2F42"/>
                </a:solidFill>
              </a:defRPr>
            </a:lvl7pPr>
            <a:lvl8pPr marL="3657600" lvl="7" indent="-317500" algn="l" rtl="0">
              <a:lnSpc>
                <a:spcPct val="90000"/>
              </a:lnSpc>
              <a:spcBef>
                <a:spcPts val="400"/>
              </a:spcBef>
              <a:spcAft>
                <a:spcPts val="0"/>
              </a:spcAft>
              <a:buClr>
                <a:srgbClr val="0F2F42"/>
              </a:buClr>
              <a:buSzPts val="1400"/>
              <a:buChar char="•"/>
              <a:defRPr>
                <a:solidFill>
                  <a:srgbClr val="0F2F42"/>
                </a:solidFill>
              </a:defRPr>
            </a:lvl8pPr>
            <a:lvl9pPr marL="4114800" lvl="8" indent="-317500" algn="l" rtl="0">
              <a:lnSpc>
                <a:spcPct val="90000"/>
              </a:lnSpc>
              <a:spcBef>
                <a:spcPts val="400"/>
              </a:spcBef>
              <a:spcAft>
                <a:spcPts val="0"/>
              </a:spcAft>
              <a:buClr>
                <a:srgbClr val="0F2F42"/>
              </a:buClr>
              <a:buSzPts val="1400"/>
              <a:buChar char="•"/>
              <a:defRPr>
                <a:solidFill>
                  <a:srgbClr val="0F2F4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
          <p:cNvSpPr>
            <a:spLocks noGrp="1"/>
          </p:cNvSpPr>
          <p:nvPr>
            <p:ph type="pic" idx="2"/>
          </p:nvPr>
        </p:nvSpPr>
        <p:spPr>
          <a:xfrm>
            <a:off x="5425126" y="1204923"/>
            <a:ext cx="3261000" cy="3090300"/>
          </a:xfrm>
          <a:prstGeom prst="rect">
            <a:avLst/>
          </a:prstGeom>
          <a:solidFill>
            <a:srgbClr val="A5DF68">
              <a:alpha val="14901"/>
            </a:srgbClr>
          </a:solidFill>
          <a:ln>
            <a:noFill/>
          </a:ln>
        </p:spPr>
      </p:sp>
      <p:cxnSp>
        <p:nvCxnSpPr>
          <p:cNvPr id="24" name="Google Shape;24;p5"/>
          <p:cNvCxnSpPr/>
          <p:nvPr/>
        </p:nvCxnSpPr>
        <p:spPr>
          <a:xfrm>
            <a:off x="414338" y="1089064"/>
            <a:ext cx="8095800" cy="0"/>
          </a:xfrm>
          <a:prstGeom prst="straightConnector1">
            <a:avLst/>
          </a:prstGeom>
          <a:noFill/>
          <a:ln w="19050" cap="flat" cmpd="sng">
            <a:solidFill>
              <a:srgbClr val="BD5527"/>
            </a:solidFill>
            <a:prstDash val="solid"/>
            <a:miter lim="800000"/>
            <a:headEnd type="none" w="sm" len="sm"/>
            <a:tailEnd type="none" w="sm" len="sm"/>
          </a:ln>
        </p:spPr>
      </p:cxnSp>
      <p:sp>
        <p:nvSpPr>
          <p:cNvPr id="25" name="Google Shape;25;p5"/>
          <p:cNvSpPr txBox="1">
            <a:spLocks noGrp="1"/>
          </p:cNvSpPr>
          <p:nvPr>
            <p:ph type="body" idx="1"/>
          </p:nvPr>
        </p:nvSpPr>
        <p:spPr>
          <a:xfrm>
            <a:off x="365525" y="677050"/>
            <a:ext cx="8426100" cy="303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152E42"/>
              </a:buClr>
              <a:buSzPts val="2700"/>
              <a:buNone/>
              <a:defRPr sz="2700">
                <a:solidFill>
                  <a:srgbClr val="152E42"/>
                </a:solidFill>
                <a:latin typeface="Verdana"/>
                <a:ea typeface="Verdana"/>
                <a:cs typeface="Verdana"/>
                <a:sym typeface="Verdana"/>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1">
  <p:cSld name="Title and Content1">
    <p:spTree>
      <p:nvGrpSpPr>
        <p:cNvPr id="1" name="Shape 26"/>
        <p:cNvGrpSpPr/>
        <p:nvPr/>
      </p:nvGrpSpPr>
      <p:grpSpPr>
        <a:xfrm>
          <a:off x="0" y="0"/>
          <a:ext cx="0" cy="0"/>
          <a:chOff x="0" y="0"/>
          <a:chExt cx="0" cy="0"/>
        </a:xfrm>
      </p:grpSpPr>
      <p:sp>
        <p:nvSpPr>
          <p:cNvPr id="27" name="Google Shape;27;p6"/>
          <p:cNvSpPr txBox="1">
            <a:spLocks noGrp="1"/>
          </p:cNvSpPr>
          <p:nvPr>
            <p:ph type="body" idx="1"/>
          </p:nvPr>
        </p:nvSpPr>
        <p:spPr>
          <a:xfrm>
            <a:off x="485999" y="1057650"/>
            <a:ext cx="8399400" cy="35955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Arial"/>
                <a:ea typeface="Arial"/>
                <a:cs typeface="Arial"/>
                <a:sym typeface="Arial"/>
              </a:defRPr>
            </a:lvl1pPr>
            <a:lvl2pPr marL="914400" lvl="1" indent="-342900" algn="l" rtl="0">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23850" algn="l" rtl="0">
              <a:lnSpc>
                <a:spcPct val="90000"/>
              </a:lnSpc>
              <a:spcBef>
                <a:spcPts val="400"/>
              </a:spcBef>
              <a:spcAft>
                <a:spcPts val="0"/>
              </a:spcAft>
              <a:buClr>
                <a:schemeClr val="dk1"/>
              </a:buClr>
              <a:buSzPts val="1500"/>
              <a:buChar char="•"/>
              <a:defRPr>
                <a:latin typeface="Arial"/>
                <a:ea typeface="Arial"/>
                <a:cs typeface="Arial"/>
                <a:sym typeface="Arial"/>
              </a:defRPr>
            </a:lvl3pPr>
            <a:lvl4pPr marL="1828800" lvl="3" indent="-317500" algn="l" rtl="0">
              <a:lnSpc>
                <a:spcPct val="90000"/>
              </a:lnSpc>
              <a:spcBef>
                <a:spcPts val="400"/>
              </a:spcBef>
              <a:spcAft>
                <a:spcPts val="0"/>
              </a:spcAft>
              <a:buClr>
                <a:schemeClr val="dk1"/>
              </a:buClr>
              <a:buSzPts val="1400"/>
              <a:buChar char="•"/>
              <a:defRPr>
                <a:latin typeface="Arial"/>
                <a:ea typeface="Arial"/>
                <a:cs typeface="Arial"/>
                <a:sym typeface="Arial"/>
              </a:defRPr>
            </a:lvl4pPr>
            <a:lvl5pPr marL="2286000" lvl="4" indent="-317500" algn="l" rtl="0">
              <a:lnSpc>
                <a:spcPct val="90000"/>
              </a:lnSpc>
              <a:spcBef>
                <a:spcPts val="400"/>
              </a:spcBef>
              <a:spcAft>
                <a:spcPts val="0"/>
              </a:spcAft>
              <a:buClr>
                <a:schemeClr val="dk1"/>
              </a:buClr>
              <a:buSzPts val="1400"/>
              <a:buChar char="•"/>
              <a:defRPr>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53042"/>
              </a:buClr>
              <a:buSzPts val="2400"/>
              <a:buFont typeface="Calibri"/>
              <a:buNone/>
              <a:defRPr sz="2400" b="1">
                <a:solidFill>
                  <a:srgbClr val="053042"/>
                </a:solidFill>
              </a:defRPr>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30" name="Google Shape;30;p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 name="Google Shape;31;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32" name="Google Shape;32;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33" name="Google Shape;33;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6325" y="4811155"/>
            <a:ext cx="9180600" cy="359100"/>
          </a:xfrm>
          <a:prstGeom prst="rect">
            <a:avLst/>
          </a:prstGeom>
          <a:solidFill>
            <a:srgbClr val="0F2F42"/>
          </a:solidFill>
          <a:ln>
            <a:noFill/>
          </a:ln>
        </p:spPr>
        <p:txBody>
          <a:bodyPr spcFirstLastPara="1" wrap="square" lIns="68575" tIns="68575" rIns="68575" bIns="68575" anchor="ctr" anchorCtr="0">
            <a:noAutofit/>
          </a:bodyPr>
          <a:lstStyle/>
          <a:p>
            <a:pPr marL="0" lvl="0" indent="0" algn="ctr" rtl="0">
              <a:spcBef>
                <a:spcPts val="0"/>
              </a:spcBef>
              <a:spcAft>
                <a:spcPts val="0"/>
              </a:spcAft>
              <a:buNone/>
            </a:pPr>
            <a:endParaRPr sz="1100">
              <a:latin typeface="Calibri"/>
              <a:ea typeface="Calibri"/>
              <a:cs typeface="Calibri"/>
              <a:sym typeface="Calibri"/>
            </a:endParaRPr>
          </a:p>
        </p:txBody>
      </p:sp>
      <p:sp>
        <p:nvSpPr>
          <p:cNvPr id="7" name="Google Shape;7;p1"/>
          <p:cNvSpPr/>
          <p:nvPr/>
        </p:nvSpPr>
        <p:spPr>
          <a:xfrm>
            <a:off x="-6337" y="-9600"/>
            <a:ext cx="9144000" cy="549600"/>
          </a:xfrm>
          <a:prstGeom prst="rect">
            <a:avLst/>
          </a:prstGeom>
          <a:solidFill>
            <a:srgbClr val="0F2F42"/>
          </a:solidFill>
          <a:ln>
            <a:noFill/>
          </a:ln>
        </p:spPr>
        <p:txBody>
          <a:bodyPr spcFirstLastPara="1" wrap="square" lIns="68575" tIns="68575" rIns="68575" bIns="68575" anchor="ctr" anchorCtr="0">
            <a:noAutofit/>
          </a:bodyPr>
          <a:lstStyle/>
          <a:p>
            <a:pPr marL="0" lvl="0" indent="0" algn="ctr" rtl="0">
              <a:spcBef>
                <a:spcPts val="0"/>
              </a:spcBef>
              <a:spcAft>
                <a:spcPts val="0"/>
              </a:spcAft>
              <a:buNone/>
            </a:pPr>
            <a:endParaRPr sz="1100">
              <a:latin typeface="Calibri"/>
              <a:ea typeface="Calibri"/>
              <a:cs typeface="Calibri"/>
              <a:sym typeface="Calibri"/>
            </a:endParaRPr>
          </a:p>
        </p:txBody>
      </p:sp>
      <p:sp>
        <p:nvSpPr>
          <p:cNvPr id="8" name="Google Shape;8;p1"/>
          <p:cNvSpPr txBox="1">
            <a:spLocks noGrp="1"/>
          </p:cNvSpPr>
          <p:nvPr>
            <p:ph type="body" idx="1"/>
          </p:nvPr>
        </p:nvSpPr>
        <p:spPr>
          <a:xfrm>
            <a:off x="628650" y="2164556"/>
            <a:ext cx="7886700" cy="21249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 name="Google Shape;9;p1"/>
          <p:cNvPicPr preferRelativeResize="0"/>
          <p:nvPr/>
        </p:nvPicPr>
        <p:blipFill>
          <a:blip r:embed="rId8">
            <a:alphaModFix/>
          </a:blip>
          <a:stretch>
            <a:fillRect/>
          </a:stretch>
        </p:blipFill>
        <p:spPr>
          <a:xfrm>
            <a:off x="6939600" y="4322847"/>
            <a:ext cx="2222349" cy="3968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1620">
          <p15:clr>
            <a:srgbClr val="E46962"/>
          </p15:clr>
        </p15:guide>
        <p15:guide id="2" pos="2880">
          <p15:clr>
            <a:srgbClr val="E46962"/>
          </p15:clr>
        </p15:guide>
        <p15:guide id="3" pos="340">
          <p15:clr>
            <a:srgbClr val="E46962"/>
          </p15:clr>
        </p15:guide>
        <p15:guide id="4" orient="horz" pos="340">
          <p15:clr>
            <a:srgbClr val="E46962"/>
          </p15:clr>
        </p15:guide>
        <p15:guide id="5" orient="horz" pos="2877">
          <p15:clr>
            <a:srgbClr val="E46962"/>
          </p15:clr>
        </p15:guide>
        <p15:guide id="6" pos="5443">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8"/>
          <p:cNvSpPr txBox="1">
            <a:spLocks noGrp="1"/>
          </p:cNvSpPr>
          <p:nvPr>
            <p:ph type="ctrTitle"/>
          </p:nvPr>
        </p:nvSpPr>
        <p:spPr>
          <a:xfrm>
            <a:off x="361400" y="841775"/>
            <a:ext cx="8278500" cy="12417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rgbClr val="0083A9"/>
              </a:buClr>
              <a:buSzPct val="116129"/>
              <a:buFont typeface="Verdana"/>
              <a:buNone/>
            </a:pPr>
            <a:r>
              <a:rPr lang="en-CA" sz="3100" b="1" dirty="0">
                <a:solidFill>
                  <a:srgbClr val="0F2F42"/>
                </a:solidFill>
              </a:rPr>
              <a:t>WORDS MATTER: WHAT IS YOUR ROLE IN PERSON-CENTRED LANGUAGE?</a:t>
            </a:r>
            <a:endParaRPr sz="4000" dirty="0">
              <a:solidFill>
                <a:srgbClr val="0F2F42"/>
              </a:solidFill>
            </a:endParaRPr>
          </a:p>
        </p:txBody>
      </p:sp>
      <p:sp>
        <p:nvSpPr>
          <p:cNvPr id="39" name="Google Shape;39;p8"/>
          <p:cNvSpPr txBox="1">
            <a:spLocks noGrp="1"/>
          </p:cNvSpPr>
          <p:nvPr>
            <p:ph type="subTitle" idx="1"/>
          </p:nvPr>
        </p:nvSpPr>
        <p:spPr>
          <a:xfrm>
            <a:off x="361500" y="2320525"/>
            <a:ext cx="8278500" cy="12417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Clr>
                <a:schemeClr val="dk1"/>
              </a:buClr>
              <a:buSzPts val="1530"/>
              <a:buNone/>
            </a:pPr>
            <a:r>
              <a:rPr lang="en-CA" sz="2029" b="1" dirty="0"/>
              <a:t>Courtney Stasiuk-Mohr</a:t>
            </a:r>
            <a:r>
              <a:rPr lang="en-CA" sz="2029" dirty="0"/>
              <a:t>, Project Specialist</a:t>
            </a:r>
            <a:br>
              <a:rPr lang="en-CA" sz="2029" dirty="0"/>
            </a:br>
            <a:r>
              <a:rPr lang="en-CA" sz="1629" dirty="0"/>
              <a:t>Behavioural Supports Ontario Provincial Coordinating Office, </a:t>
            </a:r>
          </a:p>
          <a:p>
            <a:pPr marL="0" lvl="0" indent="0" algn="ctr" rtl="0">
              <a:lnSpc>
                <a:spcPct val="100000"/>
              </a:lnSpc>
              <a:spcBef>
                <a:spcPts val="0"/>
              </a:spcBef>
              <a:spcAft>
                <a:spcPts val="0"/>
              </a:spcAft>
              <a:buClr>
                <a:schemeClr val="dk1"/>
              </a:buClr>
              <a:buSzPts val="1530"/>
              <a:buNone/>
            </a:pPr>
            <a:r>
              <a:rPr lang="en-US" sz="1629" dirty="0"/>
              <a:t>North Bay Regional Health Centre</a:t>
            </a:r>
            <a:endParaRPr sz="1629" dirty="0"/>
          </a:p>
          <a:p>
            <a:pPr marL="0" lvl="0" indent="0" algn="ctr" rtl="0">
              <a:lnSpc>
                <a:spcPct val="100000"/>
              </a:lnSpc>
              <a:spcBef>
                <a:spcPts val="800"/>
              </a:spcBef>
              <a:spcAft>
                <a:spcPts val="0"/>
              </a:spcAft>
              <a:buClr>
                <a:schemeClr val="dk1"/>
              </a:buClr>
              <a:buSzPts val="1530"/>
              <a:buNone/>
            </a:pPr>
            <a:r>
              <a:rPr lang="en-CA" sz="2029" b="1" dirty="0"/>
              <a:t>Esther Russell</a:t>
            </a:r>
            <a:r>
              <a:rPr lang="en-CA" sz="2029" dirty="0"/>
              <a:t>, Project Manager</a:t>
            </a:r>
            <a:br>
              <a:rPr lang="en-CA" sz="2029" dirty="0"/>
            </a:br>
            <a:r>
              <a:rPr lang="en-CA" sz="1629" dirty="0"/>
              <a:t>Ontario Centres for Learning, Research and Innovation </a:t>
            </a:r>
            <a:br>
              <a:rPr lang="en-CA" sz="1629" dirty="0"/>
            </a:br>
            <a:r>
              <a:rPr lang="en-CA" sz="1629" dirty="0"/>
              <a:t>at the Schlegel-UW Research Institute for Aging</a:t>
            </a:r>
            <a:br>
              <a:rPr lang="en-CA" sz="1629" dirty="0"/>
            </a:br>
            <a:endParaRPr sz="1629" dirty="0"/>
          </a:p>
          <a:p>
            <a:pPr marL="0" lvl="0" indent="0" algn="ctr" rtl="0">
              <a:lnSpc>
                <a:spcPct val="100000"/>
              </a:lnSpc>
              <a:spcBef>
                <a:spcPts val="0"/>
              </a:spcBef>
              <a:spcAft>
                <a:spcPts val="0"/>
              </a:spcAft>
              <a:buClr>
                <a:schemeClr val="dk1"/>
              </a:buClr>
              <a:buSzPts val="1530"/>
              <a:buNone/>
            </a:pPr>
            <a:endParaRPr sz="1629" dirty="0"/>
          </a:p>
        </p:txBody>
      </p:sp>
      <p:cxnSp>
        <p:nvCxnSpPr>
          <p:cNvPr id="40" name="Google Shape;40;p8"/>
          <p:cNvCxnSpPr/>
          <p:nvPr/>
        </p:nvCxnSpPr>
        <p:spPr>
          <a:xfrm>
            <a:off x="1882066" y="2243127"/>
            <a:ext cx="5379900" cy="0"/>
          </a:xfrm>
          <a:prstGeom prst="straightConnector1">
            <a:avLst/>
          </a:prstGeom>
          <a:noFill/>
          <a:ln w="38100" cap="flat" cmpd="sng">
            <a:solidFill>
              <a:srgbClr val="BD5527"/>
            </a:solidFill>
            <a:prstDash val="solid"/>
            <a:miter lim="800000"/>
            <a:headEnd type="none" w="sm" len="sm"/>
            <a:tailEnd type="none" w="sm" len="sm"/>
          </a:ln>
        </p:spPr>
      </p:cxnSp>
      <p:pic>
        <p:nvPicPr>
          <p:cNvPr id="41" name="Google Shape;41;p8"/>
          <p:cNvPicPr preferRelativeResize="0"/>
          <p:nvPr/>
        </p:nvPicPr>
        <p:blipFill rotWithShape="1">
          <a:blip r:embed="rId3">
            <a:alphaModFix/>
          </a:blip>
          <a:srcRect/>
          <a:stretch/>
        </p:blipFill>
        <p:spPr>
          <a:xfrm>
            <a:off x="92825" y="4219675"/>
            <a:ext cx="2003850" cy="546800"/>
          </a:xfrm>
          <a:prstGeom prst="rect">
            <a:avLst/>
          </a:prstGeom>
          <a:noFill/>
          <a:ln>
            <a:noFill/>
          </a:ln>
        </p:spPr>
      </p:pic>
      <p:sp>
        <p:nvSpPr>
          <p:cNvPr id="43" name="Google Shape;43;p8"/>
          <p:cNvSpPr txBox="1"/>
          <p:nvPr/>
        </p:nvSpPr>
        <p:spPr>
          <a:xfrm>
            <a:off x="77100" y="4790300"/>
            <a:ext cx="1848600" cy="3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600">
                <a:solidFill>
                  <a:schemeClr val="lt1"/>
                </a:solidFill>
                <a:latin typeface="Calibri"/>
                <a:ea typeface="Calibri"/>
                <a:cs typeface="Calibri"/>
                <a:sym typeface="Calibri"/>
              </a:rPr>
              <a:t>TRO 2024</a:t>
            </a:r>
            <a:endParaRPr sz="1600">
              <a:solidFill>
                <a:schemeClr val="lt1"/>
              </a:solidFill>
              <a:latin typeface="Calibri"/>
              <a:ea typeface="Calibri"/>
              <a:cs typeface="Calibri"/>
              <a:sym typeface="Calibri"/>
            </a:endParaRPr>
          </a:p>
        </p:txBody>
      </p:sp>
      <p:pic>
        <p:nvPicPr>
          <p:cNvPr id="10" name="Google Shape;50;p9"/>
          <p:cNvPicPr preferRelativeResize="0"/>
          <p:nvPr/>
        </p:nvPicPr>
        <p:blipFill rotWithShape="1">
          <a:blip r:embed="rId4">
            <a:alphaModFix/>
          </a:blip>
          <a:srcRect/>
          <a:stretch/>
        </p:blipFill>
        <p:spPr>
          <a:xfrm>
            <a:off x="2207359" y="4279309"/>
            <a:ext cx="4111809" cy="501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p:nvPr/>
        </p:nvSpPr>
        <p:spPr>
          <a:xfrm>
            <a:off x="3139250" y="1374925"/>
            <a:ext cx="5356500" cy="3073800"/>
          </a:xfrm>
          <a:prstGeom prst="round2DiagRect">
            <a:avLst>
              <a:gd name="adj1" fmla="val 16667"/>
              <a:gd name="adj2" fmla="val 0"/>
            </a:avLst>
          </a:prstGeom>
          <a:solidFill>
            <a:srgbClr val="CABF3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6" name="Google Shape;136;p17"/>
          <p:cNvSpPr txBox="1">
            <a:spLocks noGrp="1"/>
          </p:cNvSpPr>
          <p:nvPr>
            <p:ph type="body" idx="1"/>
          </p:nvPr>
        </p:nvSpPr>
        <p:spPr>
          <a:xfrm>
            <a:off x="3390200" y="1747675"/>
            <a:ext cx="4854600" cy="23283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018"/>
              <a:buNone/>
            </a:pPr>
            <a:r>
              <a:rPr lang="en-CA" sz="3000" b="1">
                <a:solidFill>
                  <a:schemeClr val="lt1"/>
                </a:solidFill>
              </a:rPr>
              <a:t>Sharing Stories:</a:t>
            </a:r>
            <a:endParaRPr sz="3000" b="1">
              <a:solidFill>
                <a:schemeClr val="lt1"/>
              </a:solidFill>
            </a:endParaRPr>
          </a:p>
          <a:p>
            <a:pPr marL="457200" lvl="0" indent="0" algn="l" rtl="0">
              <a:lnSpc>
                <a:spcPct val="100000"/>
              </a:lnSpc>
              <a:spcBef>
                <a:spcPts val="0"/>
              </a:spcBef>
              <a:spcAft>
                <a:spcPts val="0"/>
              </a:spcAft>
              <a:buSzPts val="1018"/>
              <a:buNone/>
            </a:pPr>
            <a:r>
              <a:rPr lang="en-CA" sz="3000" b="1">
                <a:solidFill>
                  <a:schemeClr val="lt1"/>
                </a:solidFill>
              </a:rPr>
              <a:t>How has language impacted experiences positively or negatively?</a:t>
            </a:r>
            <a:endParaRPr sz="3000" b="1">
              <a:solidFill>
                <a:schemeClr val="lt1"/>
              </a:solidFill>
            </a:endParaRPr>
          </a:p>
        </p:txBody>
      </p:sp>
      <p:sp>
        <p:nvSpPr>
          <p:cNvPr id="137" name="Google Shape;137;p17"/>
          <p:cNvSpPr txBox="1">
            <a:spLocks noGrp="1"/>
          </p:cNvSpPr>
          <p:nvPr>
            <p:ph type="body" idx="2"/>
          </p:nvPr>
        </p:nvSpPr>
        <p:spPr>
          <a:xfrm>
            <a:off x="365525" y="497528"/>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b="1" dirty="0"/>
              <a:t>Group Activity</a:t>
            </a:r>
            <a:endParaRPr b="1" dirty="0"/>
          </a:p>
        </p:txBody>
      </p:sp>
      <p:pic>
        <p:nvPicPr>
          <p:cNvPr id="138" name="Google Shape;138;p17"/>
          <p:cNvPicPr preferRelativeResize="0"/>
          <p:nvPr/>
        </p:nvPicPr>
        <p:blipFill>
          <a:blip r:embed="rId3">
            <a:alphaModFix/>
          </a:blip>
          <a:stretch>
            <a:fillRect/>
          </a:stretch>
        </p:blipFill>
        <p:spPr>
          <a:xfrm>
            <a:off x="366325" y="1725850"/>
            <a:ext cx="2328300" cy="2328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body" idx="2"/>
          </p:nvPr>
        </p:nvSpPr>
        <p:spPr>
          <a:xfrm>
            <a:off x="332395" y="498145"/>
            <a:ext cx="8426100" cy="3030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Clr>
                <a:schemeClr val="dk1"/>
              </a:buClr>
              <a:buSzPts val="1100"/>
              <a:buFont typeface="Arial"/>
              <a:buNone/>
            </a:pPr>
            <a:r>
              <a:rPr lang="en-CA" b="1" dirty="0"/>
              <a:t>Building a PCL Community</a:t>
            </a:r>
            <a:endParaRPr sz="3400" dirty="0"/>
          </a:p>
        </p:txBody>
      </p:sp>
      <p:sp>
        <p:nvSpPr>
          <p:cNvPr id="144" name="Google Shape;144;p18"/>
          <p:cNvSpPr txBox="1"/>
          <p:nvPr/>
        </p:nvSpPr>
        <p:spPr>
          <a:xfrm>
            <a:off x="397975" y="1230575"/>
            <a:ext cx="5094900" cy="354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5000"/>
              </a:lnSpc>
              <a:spcBef>
                <a:spcPts val="0"/>
              </a:spcBef>
              <a:spcAft>
                <a:spcPts val="0"/>
              </a:spcAft>
              <a:buSzPts val="852"/>
              <a:buNone/>
            </a:pPr>
            <a:r>
              <a:rPr lang="en-CA" sz="872" b="1">
                <a:solidFill>
                  <a:srgbClr val="073041"/>
                </a:solidFill>
                <a:highlight>
                  <a:srgbClr val="FFFFFF"/>
                </a:highlight>
              </a:rPr>
              <a:t>Roles of team members, residents, families, and others local and regional organizations in creating a respectful and inclusive environment through PCL.</a:t>
            </a:r>
            <a:endParaRPr sz="872" b="1">
              <a:solidFill>
                <a:srgbClr val="073041"/>
              </a:solidFill>
              <a:highlight>
                <a:srgbClr val="FFFFFF"/>
              </a:highlight>
            </a:endParaRPr>
          </a:p>
          <a:p>
            <a:pPr marL="0" lvl="0" indent="0" algn="l" rtl="0">
              <a:lnSpc>
                <a:spcPct val="105000"/>
              </a:lnSpc>
              <a:spcBef>
                <a:spcPts val="0"/>
              </a:spcBef>
              <a:spcAft>
                <a:spcPts val="0"/>
              </a:spcAft>
              <a:buSzPts val="852"/>
              <a:buNone/>
            </a:pPr>
            <a:endParaRPr sz="872">
              <a:solidFill>
                <a:srgbClr val="494949"/>
              </a:solidFill>
              <a:highlight>
                <a:srgbClr val="FFFFFF"/>
              </a:highlight>
            </a:endParaRPr>
          </a:p>
          <a:p>
            <a:pPr marL="457200" lvl="0" indent="-332097" algn="l" rtl="0">
              <a:lnSpc>
                <a:spcPct val="90000"/>
              </a:lnSpc>
              <a:spcBef>
                <a:spcPts val="0"/>
              </a:spcBef>
              <a:spcAft>
                <a:spcPts val="0"/>
              </a:spcAft>
              <a:buClr>
                <a:srgbClr val="000000"/>
              </a:buClr>
              <a:buSzPts val="1630"/>
              <a:buFont typeface="Calibri"/>
              <a:buChar char="•"/>
            </a:pPr>
            <a:r>
              <a:rPr lang="en-CA" sz="1629" b="1">
                <a:solidFill>
                  <a:srgbClr val="000000"/>
                </a:solidFill>
                <a:latin typeface="Calibri"/>
                <a:ea typeface="Calibri"/>
                <a:cs typeface="Calibri"/>
                <a:sym typeface="Calibri"/>
              </a:rPr>
              <a:t>Roots</a:t>
            </a:r>
            <a:r>
              <a:rPr lang="en-CA" sz="1629">
                <a:solidFill>
                  <a:srgbClr val="000000"/>
                </a:solidFill>
                <a:latin typeface="Calibri"/>
                <a:ea typeface="Calibri"/>
                <a:cs typeface="Calibri"/>
                <a:sym typeface="Calibri"/>
              </a:rPr>
              <a:t>: 'My Why' (why is it important to use PCL, how will PCL assist me, what will change if we implement PCL, etc.)</a:t>
            </a:r>
            <a:endParaRPr sz="1629">
              <a:solidFill>
                <a:srgbClr val="000000"/>
              </a:solidFill>
              <a:latin typeface="Calibri"/>
              <a:ea typeface="Calibri"/>
              <a:cs typeface="Calibri"/>
              <a:sym typeface="Calibri"/>
            </a:endParaRPr>
          </a:p>
          <a:p>
            <a:pPr marL="457200" lvl="0" indent="0" algn="l" rtl="0">
              <a:lnSpc>
                <a:spcPct val="90000"/>
              </a:lnSpc>
              <a:spcBef>
                <a:spcPts val="0"/>
              </a:spcBef>
              <a:spcAft>
                <a:spcPts val="0"/>
              </a:spcAft>
              <a:buSzPts val="852"/>
              <a:buNone/>
            </a:pPr>
            <a:endParaRPr sz="1629">
              <a:solidFill>
                <a:srgbClr val="000000"/>
              </a:solidFill>
              <a:latin typeface="Calibri"/>
              <a:ea typeface="Calibri"/>
              <a:cs typeface="Calibri"/>
              <a:sym typeface="Calibri"/>
            </a:endParaRPr>
          </a:p>
          <a:p>
            <a:pPr marL="457200" lvl="0" indent="-332097" algn="l" rtl="0">
              <a:lnSpc>
                <a:spcPct val="90000"/>
              </a:lnSpc>
              <a:spcBef>
                <a:spcPts val="0"/>
              </a:spcBef>
              <a:spcAft>
                <a:spcPts val="0"/>
              </a:spcAft>
              <a:buClr>
                <a:srgbClr val="000000"/>
              </a:buClr>
              <a:buSzPts val="1630"/>
              <a:buFont typeface="Calibri"/>
              <a:buChar char="•"/>
            </a:pPr>
            <a:r>
              <a:rPr lang="en-CA" sz="1629" b="1">
                <a:solidFill>
                  <a:srgbClr val="000000"/>
                </a:solidFill>
                <a:latin typeface="Calibri"/>
                <a:ea typeface="Calibri"/>
                <a:cs typeface="Calibri"/>
                <a:sym typeface="Calibri"/>
              </a:rPr>
              <a:t>Branches</a:t>
            </a:r>
            <a:r>
              <a:rPr lang="en-CA" sz="1629">
                <a:solidFill>
                  <a:srgbClr val="000000"/>
                </a:solidFill>
                <a:latin typeface="Calibri"/>
                <a:ea typeface="Calibri"/>
                <a:cs typeface="Calibri"/>
                <a:sym typeface="Calibri"/>
              </a:rPr>
              <a:t>: Local &amp; Regional Champions (organizations, councils, different teams, etc.)</a:t>
            </a:r>
            <a:endParaRPr sz="1629">
              <a:solidFill>
                <a:srgbClr val="000000"/>
              </a:solidFill>
              <a:latin typeface="Calibri"/>
              <a:ea typeface="Calibri"/>
              <a:cs typeface="Calibri"/>
              <a:sym typeface="Calibri"/>
            </a:endParaRPr>
          </a:p>
          <a:p>
            <a:pPr marL="457200" lvl="0" indent="0" algn="l" rtl="0">
              <a:lnSpc>
                <a:spcPct val="90000"/>
              </a:lnSpc>
              <a:spcBef>
                <a:spcPts val="0"/>
              </a:spcBef>
              <a:spcAft>
                <a:spcPts val="0"/>
              </a:spcAft>
              <a:buSzPts val="852"/>
              <a:buNone/>
            </a:pPr>
            <a:endParaRPr sz="1629">
              <a:solidFill>
                <a:srgbClr val="000000"/>
              </a:solidFill>
              <a:latin typeface="Calibri"/>
              <a:ea typeface="Calibri"/>
              <a:cs typeface="Calibri"/>
              <a:sym typeface="Calibri"/>
            </a:endParaRPr>
          </a:p>
          <a:p>
            <a:pPr marL="457200" lvl="0" indent="-332097" algn="l" rtl="0">
              <a:lnSpc>
                <a:spcPct val="90000"/>
              </a:lnSpc>
              <a:spcBef>
                <a:spcPts val="0"/>
              </a:spcBef>
              <a:spcAft>
                <a:spcPts val="0"/>
              </a:spcAft>
              <a:buClr>
                <a:srgbClr val="000000"/>
              </a:buClr>
              <a:buSzPts val="1630"/>
              <a:buFont typeface="Calibri"/>
              <a:buChar char="•"/>
            </a:pPr>
            <a:r>
              <a:rPr lang="en-CA" sz="1629" b="1">
                <a:solidFill>
                  <a:srgbClr val="000000"/>
                </a:solidFill>
                <a:latin typeface="Calibri"/>
                <a:ea typeface="Calibri"/>
                <a:cs typeface="Calibri"/>
                <a:sym typeface="Calibri"/>
              </a:rPr>
              <a:t>Leaves</a:t>
            </a:r>
            <a:r>
              <a:rPr lang="en-CA" sz="1629">
                <a:solidFill>
                  <a:srgbClr val="000000"/>
                </a:solidFill>
                <a:latin typeface="Calibri"/>
                <a:ea typeface="Calibri"/>
                <a:cs typeface="Calibri"/>
                <a:sym typeface="Calibri"/>
              </a:rPr>
              <a:t>: specific people (team members, residents, family members, leadership, etc.)</a:t>
            </a:r>
            <a:endParaRPr sz="1629">
              <a:solidFill>
                <a:srgbClr val="000000"/>
              </a:solidFill>
              <a:latin typeface="Calibri"/>
              <a:ea typeface="Calibri"/>
              <a:cs typeface="Calibri"/>
              <a:sym typeface="Calibri"/>
            </a:endParaRPr>
          </a:p>
          <a:p>
            <a:pPr marL="457200" lvl="0" indent="0" algn="l" rtl="0">
              <a:lnSpc>
                <a:spcPct val="90000"/>
              </a:lnSpc>
              <a:spcBef>
                <a:spcPts val="0"/>
              </a:spcBef>
              <a:spcAft>
                <a:spcPts val="0"/>
              </a:spcAft>
              <a:buSzPts val="852"/>
              <a:buNone/>
            </a:pPr>
            <a:endParaRPr sz="1629">
              <a:solidFill>
                <a:srgbClr val="000000"/>
              </a:solidFill>
              <a:latin typeface="Calibri"/>
              <a:ea typeface="Calibri"/>
              <a:cs typeface="Calibri"/>
              <a:sym typeface="Calibri"/>
            </a:endParaRPr>
          </a:p>
          <a:p>
            <a:pPr marL="457200" lvl="0" indent="-332097" algn="l" rtl="0">
              <a:lnSpc>
                <a:spcPct val="90000"/>
              </a:lnSpc>
              <a:spcBef>
                <a:spcPts val="0"/>
              </a:spcBef>
              <a:spcAft>
                <a:spcPts val="0"/>
              </a:spcAft>
              <a:buClr>
                <a:srgbClr val="000000"/>
              </a:buClr>
              <a:buSzPts val="1630"/>
              <a:buFont typeface="Calibri"/>
              <a:buChar char="•"/>
            </a:pPr>
            <a:r>
              <a:rPr lang="en-CA" sz="1629" b="1">
                <a:solidFill>
                  <a:srgbClr val="000000"/>
                </a:solidFill>
                <a:latin typeface="Calibri"/>
                <a:ea typeface="Calibri"/>
                <a:cs typeface="Calibri"/>
                <a:sym typeface="Calibri"/>
              </a:rPr>
              <a:t>Apples</a:t>
            </a:r>
            <a:r>
              <a:rPr lang="en-CA" sz="1629">
                <a:solidFill>
                  <a:srgbClr val="000000"/>
                </a:solidFill>
                <a:latin typeface="Calibri"/>
                <a:ea typeface="Calibri"/>
                <a:cs typeface="Calibri"/>
                <a:sym typeface="Calibri"/>
              </a:rPr>
              <a:t>: Top 3 champions to assist with implementing the PCL implementation plan</a:t>
            </a:r>
            <a:endParaRPr sz="1629">
              <a:solidFill>
                <a:srgbClr val="000000"/>
              </a:solidFill>
              <a:latin typeface="Calibri"/>
              <a:ea typeface="Calibri"/>
              <a:cs typeface="Calibri"/>
              <a:sym typeface="Calibri"/>
            </a:endParaRPr>
          </a:p>
          <a:p>
            <a:pPr marL="457200" lvl="0" indent="0" algn="l" rtl="0">
              <a:lnSpc>
                <a:spcPct val="90000"/>
              </a:lnSpc>
              <a:spcBef>
                <a:spcPts val="0"/>
              </a:spcBef>
              <a:spcAft>
                <a:spcPts val="0"/>
              </a:spcAft>
              <a:buSzPts val="852"/>
              <a:buNone/>
            </a:pPr>
            <a:endParaRPr sz="1629">
              <a:solidFill>
                <a:srgbClr val="000000"/>
              </a:solidFill>
              <a:latin typeface="Calibri"/>
              <a:ea typeface="Calibri"/>
              <a:cs typeface="Calibri"/>
              <a:sym typeface="Calibri"/>
            </a:endParaRPr>
          </a:p>
          <a:p>
            <a:pPr marL="457200" lvl="0" indent="-332097" algn="l" rtl="0">
              <a:lnSpc>
                <a:spcPct val="90000"/>
              </a:lnSpc>
              <a:spcBef>
                <a:spcPts val="0"/>
              </a:spcBef>
              <a:spcAft>
                <a:spcPts val="0"/>
              </a:spcAft>
              <a:buClr>
                <a:srgbClr val="000000"/>
              </a:buClr>
              <a:buSzPts val="1630"/>
              <a:buFont typeface="Calibri"/>
              <a:buChar char="•"/>
            </a:pPr>
            <a:r>
              <a:rPr lang="en-CA" sz="1629" b="1">
                <a:solidFill>
                  <a:srgbClr val="000000"/>
                </a:solidFill>
                <a:latin typeface="Calibri"/>
                <a:ea typeface="Calibri"/>
                <a:cs typeface="Calibri"/>
                <a:sym typeface="Calibri"/>
              </a:rPr>
              <a:t>Rocks</a:t>
            </a:r>
            <a:r>
              <a:rPr lang="en-CA" sz="1629">
                <a:solidFill>
                  <a:srgbClr val="000000"/>
                </a:solidFill>
                <a:latin typeface="Calibri"/>
                <a:ea typeface="Calibri"/>
                <a:cs typeface="Calibri"/>
                <a:sym typeface="Calibri"/>
              </a:rPr>
              <a:t>: barrier/ roadblocks (could be people who may be of concern or resource barriers, etc.)</a:t>
            </a:r>
            <a:endParaRPr sz="1707">
              <a:solidFill>
                <a:srgbClr val="000000"/>
              </a:solidFill>
            </a:endParaRPr>
          </a:p>
        </p:txBody>
      </p:sp>
      <p:pic>
        <p:nvPicPr>
          <p:cNvPr id="145" name="Google Shape;145;p18"/>
          <p:cNvPicPr preferRelativeResize="0"/>
          <p:nvPr/>
        </p:nvPicPr>
        <p:blipFill>
          <a:blip r:embed="rId3">
            <a:alphaModFix/>
          </a:blip>
          <a:stretch>
            <a:fillRect/>
          </a:stretch>
        </p:blipFill>
        <p:spPr>
          <a:xfrm>
            <a:off x="6331725" y="1224650"/>
            <a:ext cx="2373200" cy="3080325"/>
          </a:xfrm>
          <a:prstGeom prst="rect">
            <a:avLst/>
          </a:prstGeom>
          <a:noFill/>
          <a:ln w="19050" cap="flat" cmpd="sng">
            <a:solidFill>
              <a:srgbClr val="44546A"/>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body" idx="1"/>
          </p:nvPr>
        </p:nvSpPr>
        <p:spPr>
          <a:xfrm>
            <a:off x="365525" y="525748"/>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b="1" dirty="0"/>
              <a:t>Word Swap</a:t>
            </a:r>
            <a:endParaRPr b="1" dirty="0"/>
          </a:p>
        </p:txBody>
      </p:sp>
      <p:pic>
        <p:nvPicPr>
          <p:cNvPr id="151" name="Google Shape;151;p19"/>
          <p:cNvPicPr preferRelativeResize="0"/>
          <p:nvPr/>
        </p:nvPicPr>
        <p:blipFill rotWithShape="1">
          <a:blip r:embed="rId3">
            <a:alphaModFix/>
          </a:blip>
          <a:srcRect/>
          <a:stretch/>
        </p:blipFill>
        <p:spPr>
          <a:xfrm>
            <a:off x="5855225" y="592255"/>
            <a:ext cx="2936402" cy="4130396"/>
          </a:xfrm>
          <a:prstGeom prst="rect">
            <a:avLst/>
          </a:prstGeom>
          <a:noFill/>
          <a:ln w="9525" cap="flat" cmpd="sng">
            <a:solidFill>
              <a:srgbClr val="BD5527"/>
            </a:solidFill>
            <a:prstDash val="solid"/>
            <a:round/>
            <a:headEnd type="none" w="sm" len="sm"/>
            <a:tailEnd type="none" w="sm" len="sm"/>
          </a:ln>
        </p:spPr>
      </p:pic>
      <p:sp>
        <p:nvSpPr>
          <p:cNvPr id="152" name="Google Shape;152;p19"/>
          <p:cNvSpPr txBox="1">
            <a:spLocks noGrp="1"/>
          </p:cNvSpPr>
          <p:nvPr>
            <p:ph type="body" idx="1"/>
          </p:nvPr>
        </p:nvSpPr>
        <p:spPr>
          <a:xfrm>
            <a:off x="365525" y="1326800"/>
            <a:ext cx="5385900" cy="3240600"/>
          </a:xfrm>
          <a:prstGeom prst="rect">
            <a:avLst/>
          </a:prstGeom>
          <a:noFill/>
          <a:ln>
            <a:noFill/>
          </a:ln>
        </p:spPr>
        <p:txBody>
          <a:bodyPr spcFirstLastPara="1" wrap="square" lIns="68575" tIns="34275" rIns="68575" bIns="34275" anchor="t" anchorCtr="0">
            <a:normAutofit lnSpcReduction="10000"/>
          </a:bodyPr>
          <a:lstStyle/>
          <a:p>
            <a:pPr marL="457200" lvl="0" indent="-355600" algn="l" rtl="0">
              <a:lnSpc>
                <a:spcPct val="100000"/>
              </a:lnSpc>
              <a:spcBef>
                <a:spcPts val="800"/>
              </a:spcBef>
              <a:spcAft>
                <a:spcPts val="0"/>
              </a:spcAft>
              <a:buClr>
                <a:schemeClr val="dk1"/>
              </a:buClr>
              <a:buSzPts val="2000"/>
              <a:buFont typeface="Calibri"/>
              <a:buChar char="●"/>
            </a:pPr>
            <a:r>
              <a:rPr lang="en-CA" sz="2000">
                <a:solidFill>
                  <a:schemeClr val="dk1"/>
                </a:solidFill>
                <a:latin typeface="Calibri"/>
                <a:ea typeface="Calibri"/>
                <a:cs typeface="Calibri"/>
                <a:sym typeface="Calibri"/>
              </a:rPr>
              <a:t>Consider swapping out common words in favour of person-centred language(PCL) in everyday conversations</a:t>
            </a:r>
            <a:endParaRPr sz="2000">
              <a:solidFill>
                <a:schemeClr val="dk1"/>
              </a:solidFill>
              <a:latin typeface="Calibri"/>
              <a:ea typeface="Calibri"/>
              <a:cs typeface="Calibri"/>
              <a:sym typeface="Calibri"/>
            </a:endParaRPr>
          </a:p>
          <a:p>
            <a:pPr marL="457200" lvl="0" indent="-355600" algn="l" rtl="0">
              <a:lnSpc>
                <a:spcPct val="100000"/>
              </a:lnSpc>
              <a:spcBef>
                <a:spcPts val="1000"/>
              </a:spcBef>
              <a:spcAft>
                <a:spcPts val="0"/>
              </a:spcAft>
              <a:buClr>
                <a:schemeClr val="dk1"/>
              </a:buClr>
              <a:buSzPts val="2000"/>
              <a:buFont typeface="Calibri"/>
              <a:buChar char="●"/>
            </a:pPr>
            <a:r>
              <a:rPr lang="en-CA" sz="2000">
                <a:solidFill>
                  <a:schemeClr val="dk1"/>
                </a:solidFill>
                <a:latin typeface="Calibri"/>
                <a:ea typeface="Calibri"/>
                <a:cs typeface="Calibri"/>
                <a:sym typeface="Calibri"/>
              </a:rPr>
              <a:t>French and English</a:t>
            </a:r>
            <a:endParaRPr sz="2000">
              <a:solidFill>
                <a:schemeClr val="dk1"/>
              </a:solidFill>
              <a:latin typeface="Calibri"/>
              <a:ea typeface="Calibri"/>
              <a:cs typeface="Calibri"/>
              <a:sym typeface="Calibri"/>
            </a:endParaRPr>
          </a:p>
          <a:p>
            <a:pPr marL="457200" lvl="0" indent="-355600" algn="l" rtl="0">
              <a:lnSpc>
                <a:spcPct val="100000"/>
              </a:lnSpc>
              <a:spcBef>
                <a:spcPts val="1000"/>
              </a:spcBef>
              <a:spcAft>
                <a:spcPts val="0"/>
              </a:spcAft>
              <a:buClr>
                <a:schemeClr val="dk1"/>
              </a:buClr>
              <a:buSzPts val="2000"/>
              <a:buFont typeface="Calibri"/>
              <a:buChar char="●"/>
            </a:pPr>
            <a:r>
              <a:rPr lang="en-CA" sz="2000">
                <a:solidFill>
                  <a:schemeClr val="dk1"/>
                </a:solidFill>
                <a:latin typeface="Calibri"/>
                <a:ea typeface="Calibri"/>
                <a:cs typeface="Calibri"/>
                <a:sym typeface="Calibri"/>
              </a:rPr>
              <a:t>Examples under four categories: people, places, actions, and items</a:t>
            </a:r>
            <a:endParaRPr sz="2000">
              <a:solidFill>
                <a:schemeClr val="dk1"/>
              </a:solidFill>
              <a:latin typeface="Calibri"/>
              <a:ea typeface="Calibri"/>
              <a:cs typeface="Calibri"/>
              <a:sym typeface="Calibri"/>
            </a:endParaRPr>
          </a:p>
          <a:p>
            <a:pPr marL="457200" lvl="0" indent="-355600" algn="l" rtl="0">
              <a:lnSpc>
                <a:spcPct val="100000"/>
              </a:lnSpc>
              <a:spcBef>
                <a:spcPts val="1000"/>
              </a:spcBef>
              <a:spcAft>
                <a:spcPts val="1000"/>
              </a:spcAft>
              <a:buClr>
                <a:schemeClr val="dk1"/>
              </a:buClr>
              <a:buSzPts val="2000"/>
              <a:buFont typeface="Calibri"/>
              <a:buChar char="●"/>
            </a:pPr>
            <a:r>
              <a:rPr lang="en-CA" sz="2000">
                <a:solidFill>
                  <a:schemeClr val="dk1"/>
                </a:solidFill>
                <a:latin typeface="Calibri"/>
                <a:ea typeface="Calibri"/>
                <a:cs typeface="Calibri"/>
                <a:sym typeface="Calibri"/>
              </a:rPr>
              <a:t>Reflect on the power of words when supporting people with, or at risk, of responsive behaviours/personal expressions </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body" idx="1"/>
          </p:nvPr>
        </p:nvSpPr>
        <p:spPr>
          <a:xfrm>
            <a:off x="365525" y="499244"/>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b="1" dirty="0"/>
              <a:t>Create Your Own Word Swap</a:t>
            </a:r>
            <a:endParaRPr b="1" dirty="0"/>
          </a:p>
        </p:txBody>
      </p:sp>
      <p:sp>
        <p:nvSpPr>
          <p:cNvPr id="158" name="Google Shape;158;p20"/>
          <p:cNvSpPr txBox="1"/>
          <p:nvPr/>
        </p:nvSpPr>
        <p:spPr>
          <a:xfrm>
            <a:off x="365525" y="1479750"/>
            <a:ext cx="42066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600">
                <a:solidFill>
                  <a:schemeClr val="dk1"/>
                </a:solidFill>
                <a:latin typeface="Calibri"/>
                <a:ea typeface="Calibri"/>
                <a:cs typeface="Calibri"/>
                <a:sym typeface="Calibri"/>
              </a:rPr>
              <a:t>List other words that you have heard/seen and come up with ideas of preferred language to consider </a:t>
            </a:r>
            <a:endParaRPr sz="2600">
              <a:solidFill>
                <a:schemeClr val="dk1"/>
              </a:solidFill>
              <a:latin typeface="Calibri"/>
              <a:ea typeface="Calibri"/>
              <a:cs typeface="Calibri"/>
              <a:sym typeface="Calibri"/>
            </a:endParaRPr>
          </a:p>
        </p:txBody>
      </p:sp>
      <p:pic>
        <p:nvPicPr>
          <p:cNvPr id="159" name="Google Shape;159;p20"/>
          <p:cNvPicPr preferRelativeResize="0"/>
          <p:nvPr/>
        </p:nvPicPr>
        <p:blipFill>
          <a:blip r:embed="rId3">
            <a:alphaModFix/>
          </a:blip>
          <a:stretch>
            <a:fillRect/>
          </a:stretch>
        </p:blipFill>
        <p:spPr>
          <a:xfrm>
            <a:off x="5263601" y="1139812"/>
            <a:ext cx="2766025" cy="3573939"/>
          </a:xfrm>
          <a:prstGeom prst="rect">
            <a:avLst/>
          </a:prstGeom>
          <a:noFill/>
          <a:ln w="9525" cap="flat" cmpd="sng">
            <a:solidFill>
              <a:srgbClr val="1F497D"/>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body" idx="2"/>
          </p:nvPr>
        </p:nvSpPr>
        <p:spPr>
          <a:xfrm>
            <a:off x="365525" y="505012"/>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b="1" dirty="0"/>
              <a:t>Group Activity</a:t>
            </a:r>
            <a:endParaRPr b="1" dirty="0"/>
          </a:p>
        </p:txBody>
      </p:sp>
      <p:sp>
        <p:nvSpPr>
          <p:cNvPr id="165" name="Google Shape;165;p21"/>
          <p:cNvSpPr/>
          <p:nvPr/>
        </p:nvSpPr>
        <p:spPr>
          <a:xfrm>
            <a:off x="3139250" y="1298725"/>
            <a:ext cx="4797300" cy="3073800"/>
          </a:xfrm>
          <a:prstGeom prst="round2DiagRect">
            <a:avLst>
              <a:gd name="adj1" fmla="val 16667"/>
              <a:gd name="adj2" fmla="val 0"/>
            </a:avLst>
          </a:prstGeom>
          <a:solidFill>
            <a:srgbClr val="CABF3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6" name="Google Shape;166;p21"/>
          <p:cNvSpPr txBox="1"/>
          <p:nvPr/>
        </p:nvSpPr>
        <p:spPr>
          <a:xfrm>
            <a:off x="3497000" y="1894075"/>
            <a:ext cx="4086900" cy="187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sz="3000" b="1">
                <a:solidFill>
                  <a:schemeClr val="lt1"/>
                </a:solidFill>
                <a:latin typeface="Calibri"/>
                <a:ea typeface="Calibri"/>
                <a:cs typeface="Calibri"/>
                <a:sym typeface="Calibri"/>
              </a:rPr>
              <a:t>How do you implement or encourage the use of PCL?</a:t>
            </a:r>
            <a:endParaRPr sz="3000" b="1">
              <a:solidFill>
                <a:schemeClr val="lt1"/>
              </a:solidFill>
              <a:latin typeface="Calibri"/>
              <a:ea typeface="Calibri"/>
              <a:cs typeface="Calibri"/>
              <a:sym typeface="Calibri"/>
            </a:endParaRPr>
          </a:p>
          <a:p>
            <a:pPr marL="0" lvl="0" indent="0" algn="l" rtl="0">
              <a:lnSpc>
                <a:spcPct val="100000"/>
              </a:lnSpc>
              <a:spcBef>
                <a:spcPts val="0"/>
              </a:spcBef>
              <a:spcAft>
                <a:spcPts val="0"/>
              </a:spcAft>
              <a:buNone/>
            </a:pPr>
            <a:endParaRPr sz="1800" b="1">
              <a:solidFill>
                <a:schemeClr val="lt1"/>
              </a:solidFill>
              <a:latin typeface="Calibri"/>
              <a:ea typeface="Calibri"/>
              <a:cs typeface="Calibri"/>
              <a:sym typeface="Calibri"/>
            </a:endParaRPr>
          </a:p>
          <a:p>
            <a:pPr marL="0" lvl="0" indent="0" algn="l" rtl="0">
              <a:lnSpc>
                <a:spcPct val="100000"/>
              </a:lnSpc>
              <a:spcBef>
                <a:spcPts val="0"/>
              </a:spcBef>
              <a:spcAft>
                <a:spcPts val="0"/>
              </a:spcAft>
              <a:buNone/>
            </a:pPr>
            <a:endParaRPr sz="3000" b="1">
              <a:solidFill>
                <a:schemeClr val="lt1"/>
              </a:solidFill>
              <a:latin typeface="Calibri"/>
              <a:ea typeface="Calibri"/>
              <a:cs typeface="Calibri"/>
              <a:sym typeface="Calibri"/>
            </a:endParaRPr>
          </a:p>
        </p:txBody>
      </p:sp>
      <p:pic>
        <p:nvPicPr>
          <p:cNvPr id="167" name="Google Shape;167;p21"/>
          <p:cNvPicPr preferRelativeResize="0"/>
          <p:nvPr/>
        </p:nvPicPr>
        <p:blipFill>
          <a:blip r:embed="rId3">
            <a:alphaModFix/>
          </a:blip>
          <a:stretch>
            <a:fillRect/>
          </a:stretch>
        </p:blipFill>
        <p:spPr>
          <a:xfrm>
            <a:off x="366325" y="1725850"/>
            <a:ext cx="2328300" cy="2328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body" idx="2"/>
          </p:nvPr>
        </p:nvSpPr>
        <p:spPr>
          <a:xfrm>
            <a:off x="352273" y="508085"/>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b="1" dirty="0"/>
              <a:t>PCL Implementation Plan Worksheet</a:t>
            </a:r>
            <a:endParaRPr b="1" dirty="0"/>
          </a:p>
        </p:txBody>
      </p:sp>
      <p:pic>
        <p:nvPicPr>
          <p:cNvPr id="173" name="Google Shape;173;p22"/>
          <p:cNvPicPr preferRelativeResize="0"/>
          <p:nvPr/>
        </p:nvPicPr>
        <p:blipFill>
          <a:blip r:embed="rId3">
            <a:alphaModFix/>
          </a:blip>
          <a:stretch>
            <a:fillRect/>
          </a:stretch>
        </p:blipFill>
        <p:spPr>
          <a:xfrm>
            <a:off x="1948700" y="1163025"/>
            <a:ext cx="4683500" cy="3511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body" idx="2"/>
          </p:nvPr>
        </p:nvSpPr>
        <p:spPr>
          <a:xfrm>
            <a:off x="345647" y="508086"/>
            <a:ext cx="87786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sz="2600" b="1" dirty="0"/>
              <a:t>QR Code of webpage with all of the resources</a:t>
            </a:r>
            <a:endParaRPr sz="2600" b="1" dirty="0"/>
          </a:p>
          <a:p>
            <a:pPr marL="0" lvl="0" indent="0" algn="l" rtl="0">
              <a:spcBef>
                <a:spcPts val="800"/>
              </a:spcBef>
              <a:spcAft>
                <a:spcPts val="0"/>
              </a:spcAft>
              <a:buNone/>
            </a:pPr>
            <a:endParaRPr sz="2600" b="1" dirty="0"/>
          </a:p>
        </p:txBody>
      </p:sp>
      <p:pic>
        <p:nvPicPr>
          <p:cNvPr id="179" name="Google Shape;179;p23"/>
          <p:cNvPicPr preferRelativeResize="0"/>
          <p:nvPr/>
        </p:nvPicPr>
        <p:blipFill rotWithShape="1">
          <a:blip r:embed="rId3">
            <a:alphaModFix/>
          </a:blip>
          <a:srcRect/>
          <a:stretch/>
        </p:blipFill>
        <p:spPr>
          <a:xfrm>
            <a:off x="2852645" y="1532225"/>
            <a:ext cx="5926436" cy="1203203"/>
          </a:xfrm>
          <a:prstGeom prst="rect">
            <a:avLst/>
          </a:prstGeom>
          <a:noFill/>
          <a:ln>
            <a:noFill/>
          </a:ln>
        </p:spPr>
      </p:pic>
      <p:pic>
        <p:nvPicPr>
          <p:cNvPr id="180" name="Google Shape;180;p23"/>
          <p:cNvPicPr preferRelativeResize="0"/>
          <p:nvPr/>
        </p:nvPicPr>
        <p:blipFill rotWithShape="1">
          <a:blip r:embed="rId4">
            <a:alphaModFix/>
          </a:blip>
          <a:srcRect/>
          <a:stretch/>
        </p:blipFill>
        <p:spPr>
          <a:xfrm>
            <a:off x="2845475" y="2828049"/>
            <a:ext cx="5946148" cy="1252432"/>
          </a:xfrm>
          <a:prstGeom prst="rect">
            <a:avLst/>
          </a:prstGeom>
          <a:noFill/>
          <a:ln>
            <a:noFill/>
          </a:ln>
        </p:spPr>
      </p:pic>
      <p:pic>
        <p:nvPicPr>
          <p:cNvPr id="181" name="Google Shape;181;p23"/>
          <p:cNvPicPr preferRelativeResize="0"/>
          <p:nvPr/>
        </p:nvPicPr>
        <p:blipFill>
          <a:blip r:embed="rId5">
            <a:alphaModFix/>
          </a:blip>
          <a:stretch>
            <a:fillRect/>
          </a:stretch>
        </p:blipFill>
        <p:spPr>
          <a:xfrm>
            <a:off x="5011653" y="2851632"/>
            <a:ext cx="1749842" cy="1203201"/>
          </a:xfrm>
          <a:prstGeom prst="rect">
            <a:avLst/>
          </a:prstGeom>
          <a:noFill/>
          <a:ln>
            <a:noFill/>
          </a:ln>
        </p:spPr>
      </p:pic>
      <p:pic>
        <p:nvPicPr>
          <p:cNvPr id="182" name="Google Shape;182;p23"/>
          <p:cNvPicPr preferRelativeResize="0"/>
          <p:nvPr/>
        </p:nvPicPr>
        <p:blipFill>
          <a:blip r:embed="rId6">
            <a:alphaModFix/>
          </a:blip>
          <a:stretch>
            <a:fillRect/>
          </a:stretch>
        </p:blipFill>
        <p:spPr>
          <a:xfrm>
            <a:off x="3062685" y="2935645"/>
            <a:ext cx="1889050" cy="1145030"/>
          </a:xfrm>
          <a:prstGeom prst="rect">
            <a:avLst/>
          </a:prstGeom>
          <a:noFill/>
          <a:ln>
            <a:noFill/>
          </a:ln>
        </p:spPr>
      </p:pic>
      <p:pic>
        <p:nvPicPr>
          <p:cNvPr id="183" name="Google Shape;183;p23"/>
          <p:cNvPicPr preferRelativeResize="0"/>
          <p:nvPr/>
        </p:nvPicPr>
        <p:blipFill>
          <a:blip r:embed="rId7">
            <a:alphaModFix/>
          </a:blip>
          <a:stretch>
            <a:fillRect/>
          </a:stretch>
        </p:blipFill>
        <p:spPr>
          <a:xfrm>
            <a:off x="6794055" y="1532225"/>
            <a:ext cx="1985029" cy="1203201"/>
          </a:xfrm>
          <a:prstGeom prst="rect">
            <a:avLst/>
          </a:prstGeom>
          <a:noFill/>
          <a:ln>
            <a:noFill/>
          </a:ln>
        </p:spPr>
      </p:pic>
      <p:pic>
        <p:nvPicPr>
          <p:cNvPr id="184" name="Google Shape;184;p23"/>
          <p:cNvPicPr preferRelativeResize="0"/>
          <p:nvPr/>
        </p:nvPicPr>
        <p:blipFill>
          <a:blip r:embed="rId8">
            <a:alphaModFix/>
          </a:blip>
          <a:stretch>
            <a:fillRect/>
          </a:stretch>
        </p:blipFill>
        <p:spPr>
          <a:xfrm>
            <a:off x="4942063" y="1554155"/>
            <a:ext cx="1889024" cy="1145030"/>
          </a:xfrm>
          <a:prstGeom prst="rect">
            <a:avLst/>
          </a:prstGeom>
          <a:noFill/>
          <a:ln>
            <a:noFill/>
          </a:ln>
        </p:spPr>
      </p:pic>
      <p:pic>
        <p:nvPicPr>
          <p:cNvPr id="185" name="Google Shape;185;p23"/>
          <p:cNvPicPr preferRelativeResize="0"/>
          <p:nvPr/>
        </p:nvPicPr>
        <p:blipFill>
          <a:blip r:embed="rId9">
            <a:alphaModFix/>
          </a:blip>
          <a:stretch>
            <a:fillRect/>
          </a:stretch>
        </p:blipFill>
        <p:spPr>
          <a:xfrm>
            <a:off x="3074886" y="1545469"/>
            <a:ext cx="1821681" cy="1104189"/>
          </a:xfrm>
          <a:prstGeom prst="rect">
            <a:avLst/>
          </a:prstGeom>
          <a:noFill/>
          <a:ln>
            <a:noFill/>
          </a:ln>
        </p:spPr>
      </p:pic>
      <p:pic>
        <p:nvPicPr>
          <p:cNvPr id="186" name="Google Shape;186;p23"/>
          <p:cNvPicPr preferRelativeResize="0"/>
          <p:nvPr/>
        </p:nvPicPr>
        <p:blipFill>
          <a:blip r:embed="rId10">
            <a:alphaModFix/>
          </a:blip>
          <a:stretch>
            <a:fillRect/>
          </a:stretch>
        </p:blipFill>
        <p:spPr>
          <a:xfrm>
            <a:off x="6911642" y="2838371"/>
            <a:ext cx="1749847" cy="1203221"/>
          </a:xfrm>
          <a:prstGeom prst="rect">
            <a:avLst/>
          </a:prstGeom>
          <a:noFill/>
          <a:ln>
            <a:noFill/>
          </a:ln>
        </p:spPr>
      </p:pic>
      <p:pic>
        <p:nvPicPr>
          <p:cNvPr id="187" name="Google Shape;187;p23"/>
          <p:cNvPicPr preferRelativeResize="0"/>
          <p:nvPr/>
        </p:nvPicPr>
        <p:blipFill rotWithShape="1">
          <a:blip r:embed="rId3">
            <a:alphaModFix/>
          </a:blip>
          <a:srcRect/>
          <a:stretch/>
        </p:blipFill>
        <p:spPr>
          <a:xfrm>
            <a:off x="6662250" y="2510324"/>
            <a:ext cx="1498675" cy="188850"/>
          </a:xfrm>
          <a:prstGeom prst="rect">
            <a:avLst/>
          </a:prstGeom>
          <a:noFill/>
          <a:ln>
            <a:noFill/>
          </a:ln>
        </p:spPr>
      </p:pic>
      <p:pic>
        <p:nvPicPr>
          <p:cNvPr id="188" name="Google Shape;188;p23"/>
          <p:cNvPicPr preferRelativeResize="0"/>
          <p:nvPr/>
        </p:nvPicPr>
        <p:blipFill rotWithShape="1">
          <a:blip r:embed="rId3">
            <a:alphaModFix/>
          </a:blip>
          <a:srcRect/>
          <a:stretch/>
        </p:blipFill>
        <p:spPr>
          <a:xfrm>
            <a:off x="4905023" y="2474067"/>
            <a:ext cx="1131878" cy="176330"/>
          </a:xfrm>
          <a:prstGeom prst="rect">
            <a:avLst/>
          </a:prstGeom>
          <a:noFill/>
          <a:ln>
            <a:noFill/>
          </a:ln>
        </p:spPr>
      </p:pic>
      <p:pic>
        <p:nvPicPr>
          <p:cNvPr id="189" name="Google Shape;189;p23"/>
          <p:cNvPicPr preferRelativeResize="0"/>
          <p:nvPr/>
        </p:nvPicPr>
        <p:blipFill rotWithShape="1">
          <a:blip r:embed="rId3">
            <a:alphaModFix/>
          </a:blip>
          <a:srcRect/>
          <a:stretch/>
        </p:blipFill>
        <p:spPr>
          <a:xfrm>
            <a:off x="5048700" y="2543530"/>
            <a:ext cx="1131878" cy="90557"/>
          </a:xfrm>
          <a:prstGeom prst="rect">
            <a:avLst/>
          </a:prstGeom>
          <a:noFill/>
          <a:ln>
            <a:noFill/>
          </a:ln>
        </p:spPr>
      </p:pic>
      <p:pic>
        <p:nvPicPr>
          <p:cNvPr id="190" name="Google Shape;190;p23"/>
          <p:cNvPicPr preferRelativeResize="0"/>
          <p:nvPr/>
        </p:nvPicPr>
        <p:blipFill rotWithShape="1">
          <a:blip r:embed="rId3">
            <a:alphaModFix/>
          </a:blip>
          <a:srcRect/>
          <a:stretch/>
        </p:blipFill>
        <p:spPr>
          <a:xfrm>
            <a:off x="3074886" y="2420886"/>
            <a:ext cx="1142719" cy="176330"/>
          </a:xfrm>
          <a:prstGeom prst="rect">
            <a:avLst/>
          </a:prstGeom>
          <a:noFill/>
          <a:ln>
            <a:noFill/>
          </a:ln>
        </p:spPr>
      </p:pic>
      <p:pic>
        <p:nvPicPr>
          <p:cNvPr id="191" name="Google Shape;191;p23"/>
          <p:cNvPicPr preferRelativeResize="0"/>
          <p:nvPr/>
        </p:nvPicPr>
        <p:blipFill rotWithShape="1">
          <a:blip r:embed="rId3">
            <a:alphaModFix/>
          </a:blip>
          <a:srcRect/>
          <a:stretch/>
        </p:blipFill>
        <p:spPr>
          <a:xfrm>
            <a:off x="3023725" y="3865975"/>
            <a:ext cx="1231325" cy="188850"/>
          </a:xfrm>
          <a:prstGeom prst="rect">
            <a:avLst/>
          </a:prstGeom>
          <a:noFill/>
          <a:ln>
            <a:noFill/>
          </a:ln>
        </p:spPr>
      </p:pic>
      <p:pic>
        <p:nvPicPr>
          <p:cNvPr id="192" name="Google Shape;192;p23"/>
          <p:cNvPicPr preferRelativeResize="0"/>
          <p:nvPr/>
        </p:nvPicPr>
        <p:blipFill rotWithShape="1">
          <a:blip r:embed="rId3">
            <a:alphaModFix/>
          </a:blip>
          <a:srcRect/>
          <a:stretch/>
        </p:blipFill>
        <p:spPr>
          <a:xfrm>
            <a:off x="4914696" y="3812748"/>
            <a:ext cx="1193880" cy="176330"/>
          </a:xfrm>
          <a:prstGeom prst="rect">
            <a:avLst/>
          </a:prstGeom>
          <a:noFill/>
          <a:ln>
            <a:noFill/>
          </a:ln>
        </p:spPr>
      </p:pic>
      <p:pic>
        <p:nvPicPr>
          <p:cNvPr id="193" name="Google Shape;193;p23"/>
          <p:cNvPicPr preferRelativeResize="0"/>
          <p:nvPr/>
        </p:nvPicPr>
        <p:blipFill rotWithShape="1">
          <a:blip r:embed="rId3">
            <a:alphaModFix/>
          </a:blip>
          <a:srcRect/>
          <a:stretch/>
        </p:blipFill>
        <p:spPr>
          <a:xfrm>
            <a:off x="6911636" y="3779696"/>
            <a:ext cx="1706366" cy="176330"/>
          </a:xfrm>
          <a:prstGeom prst="rect">
            <a:avLst/>
          </a:prstGeom>
          <a:noFill/>
          <a:ln>
            <a:noFill/>
          </a:ln>
        </p:spPr>
      </p:pic>
      <p:pic>
        <p:nvPicPr>
          <p:cNvPr id="194" name="Google Shape;194;p23"/>
          <p:cNvPicPr preferRelativeResize="0"/>
          <p:nvPr/>
        </p:nvPicPr>
        <p:blipFill>
          <a:blip r:embed="rId11">
            <a:alphaModFix/>
          </a:blip>
          <a:stretch>
            <a:fillRect/>
          </a:stretch>
        </p:blipFill>
        <p:spPr>
          <a:xfrm>
            <a:off x="547150" y="1807797"/>
            <a:ext cx="1889000" cy="1898703"/>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body" idx="2"/>
          </p:nvPr>
        </p:nvSpPr>
        <p:spPr>
          <a:xfrm>
            <a:off x="365525" y="514712"/>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b="1" dirty="0"/>
              <a:t>Immediate Implementation Strategies</a:t>
            </a:r>
            <a:endParaRPr b="1" dirty="0"/>
          </a:p>
        </p:txBody>
      </p:sp>
      <p:pic>
        <p:nvPicPr>
          <p:cNvPr id="200" name="Google Shape;200;p24"/>
          <p:cNvPicPr preferRelativeResize="0"/>
          <p:nvPr/>
        </p:nvPicPr>
        <p:blipFill>
          <a:blip r:embed="rId3">
            <a:alphaModFix/>
          </a:blip>
          <a:stretch>
            <a:fillRect/>
          </a:stretch>
        </p:blipFill>
        <p:spPr>
          <a:xfrm>
            <a:off x="457200" y="1355822"/>
            <a:ext cx="1856825" cy="1856825"/>
          </a:xfrm>
          <a:prstGeom prst="rect">
            <a:avLst/>
          </a:prstGeom>
          <a:noFill/>
          <a:ln>
            <a:noFill/>
          </a:ln>
        </p:spPr>
      </p:pic>
      <p:pic>
        <p:nvPicPr>
          <p:cNvPr id="201" name="Google Shape;201;p24"/>
          <p:cNvPicPr preferRelativeResize="0"/>
          <p:nvPr/>
        </p:nvPicPr>
        <p:blipFill>
          <a:blip r:embed="rId4">
            <a:alphaModFix/>
          </a:blip>
          <a:stretch>
            <a:fillRect/>
          </a:stretch>
        </p:blipFill>
        <p:spPr>
          <a:xfrm>
            <a:off x="3803346" y="1392900"/>
            <a:ext cx="1621950" cy="1743975"/>
          </a:xfrm>
          <a:prstGeom prst="rect">
            <a:avLst/>
          </a:prstGeom>
          <a:noFill/>
          <a:ln>
            <a:noFill/>
          </a:ln>
        </p:spPr>
      </p:pic>
      <p:pic>
        <p:nvPicPr>
          <p:cNvPr id="202" name="Google Shape;202;p24"/>
          <p:cNvPicPr preferRelativeResize="0"/>
          <p:nvPr/>
        </p:nvPicPr>
        <p:blipFill>
          <a:blip r:embed="rId5">
            <a:alphaModFix/>
          </a:blip>
          <a:stretch>
            <a:fillRect/>
          </a:stretch>
        </p:blipFill>
        <p:spPr>
          <a:xfrm>
            <a:off x="6835475" y="1466950"/>
            <a:ext cx="1621950" cy="1621969"/>
          </a:xfrm>
          <a:prstGeom prst="rect">
            <a:avLst/>
          </a:prstGeom>
          <a:noFill/>
          <a:ln>
            <a:noFill/>
          </a:ln>
        </p:spPr>
      </p:pic>
      <p:pic>
        <p:nvPicPr>
          <p:cNvPr id="203" name="Google Shape;203;p24"/>
          <p:cNvPicPr preferRelativeResize="0"/>
          <p:nvPr/>
        </p:nvPicPr>
        <p:blipFill>
          <a:blip r:embed="rId6">
            <a:alphaModFix/>
          </a:blip>
          <a:stretch>
            <a:fillRect/>
          </a:stretch>
        </p:blipFill>
        <p:spPr>
          <a:xfrm>
            <a:off x="4363541" y="1691787"/>
            <a:ext cx="501564" cy="411298"/>
          </a:xfrm>
          <a:prstGeom prst="rect">
            <a:avLst/>
          </a:prstGeom>
          <a:noFill/>
          <a:ln>
            <a:noFill/>
          </a:ln>
        </p:spPr>
      </p:pic>
      <p:pic>
        <p:nvPicPr>
          <p:cNvPr id="204" name="Google Shape;204;p24"/>
          <p:cNvPicPr preferRelativeResize="0"/>
          <p:nvPr/>
        </p:nvPicPr>
        <p:blipFill>
          <a:blip r:embed="rId7">
            <a:alphaModFix/>
          </a:blip>
          <a:stretch>
            <a:fillRect/>
          </a:stretch>
        </p:blipFill>
        <p:spPr>
          <a:xfrm>
            <a:off x="1745992" y="1545774"/>
            <a:ext cx="528675" cy="685848"/>
          </a:xfrm>
          <a:prstGeom prst="rect">
            <a:avLst/>
          </a:prstGeom>
          <a:noFill/>
          <a:ln>
            <a:noFill/>
          </a:ln>
        </p:spPr>
      </p:pic>
      <p:pic>
        <p:nvPicPr>
          <p:cNvPr id="205" name="Google Shape;205;p24"/>
          <p:cNvPicPr preferRelativeResize="0"/>
          <p:nvPr/>
        </p:nvPicPr>
        <p:blipFill>
          <a:blip r:embed="rId8">
            <a:alphaModFix/>
          </a:blip>
          <a:stretch>
            <a:fillRect/>
          </a:stretch>
        </p:blipFill>
        <p:spPr>
          <a:xfrm>
            <a:off x="7216475" y="1898601"/>
            <a:ext cx="637601" cy="896850"/>
          </a:xfrm>
          <a:prstGeom prst="rect">
            <a:avLst/>
          </a:prstGeom>
          <a:noFill/>
          <a:ln>
            <a:noFill/>
          </a:ln>
        </p:spPr>
      </p:pic>
      <p:sp>
        <p:nvSpPr>
          <p:cNvPr id="206" name="Google Shape;206;p24"/>
          <p:cNvSpPr txBox="1"/>
          <p:nvPr/>
        </p:nvSpPr>
        <p:spPr>
          <a:xfrm>
            <a:off x="258026" y="3212650"/>
            <a:ext cx="2329200" cy="1304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CA" sz="1800" b="1">
                <a:solidFill>
                  <a:srgbClr val="DD5C0D"/>
                </a:solidFill>
                <a:latin typeface="Calibri"/>
                <a:ea typeface="Calibri"/>
                <a:cs typeface="Calibri"/>
                <a:sym typeface="Calibri"/>
              </a:rPr>
              <a:t>Request large Commitment Statements Posters and display them.</a:t>
            </a:r>
            <a:r>
              <a:rPr lang="en-CA" sz="1800">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207" name="Google Shape;207;p24"/>
          <p:cNvSpPr txBox="1"/>
          <p:nvPr/>
        </p:nvSpPr>
        <p:spPr>
          <a:xfrm>
            <a:off x="3227200" y="3212650"/>
            <a:ext cx="2772600" cy="12930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CA" sz="1800" b="1">
                <a:solidFill>
                  <a:srgbClr val="DD5C0D"/>
                </a:solidFill>
                <a:latin typeface="Calibri"/>
                <a:ea typeface="Calibri"/>
                <a:cs typeface="Calibri"/>
                <a:sym typeface="Calibri"/>
              </a:rPr>
              <a:t>Complete, print, and display your pledge certificate</a:t>
            </a:r>
            <a:r>
              <a:rPr lang="en-CA" sz="1800">
                <a:solidFill>
                  <a:srgbClr val="000000"/>
                </a:solidFill>
                <a:latin typeface="Calibri"/>
                <a:ea typeface="Calibri"/>
                <a:cs typeface="Calibri"/>
                <a:sym typeface="Calibri"/>
              </a:rPr>
              <a:t> proudly on your door or in your office.</a:t>
            </a:r>
            <a:endParaRPr sz="1800"/>
          </a:p>
        </p:txBody>
      </p:sp>
      <p:sp>
        <p:nvSpPr>
          <p:cNvPr id="208" name="Google Shape;208;p24"/>
          <p:cNvSpPr txBox="1"/>
          <p:nvPr/>
        </p:nvSpPr>
        <p:spPr>
          <a:xfrm>
            <a:off x="6208375" y="3212650"/>
            <a:ext cx="2772600" cy="12930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CA" sz="1800" b="1">
                <a:solidFill>
                  <a:srgbClr val="DD5C0D"/>
                </a:solidFill>
                <a:latin typeface="Calibri"/>
                <a:ea typeface="Calibri"/>
                <a:cs typeface="Calibri"/>
                <a:sym typeface="Calibri"/>
              </a:rPr>
              <a:t>Print and display</a:t>
            </a:r>
            <a:r>
              <a:rPr lang="en-CA" sz="1800">
                <a:solidFill>
                  <a:srgbClr val="000000"/>
                </a:solidFill>
                <a:latin typeface="Calibri"/>
                <a:ea typeface="Calibri"/>
                <a:cs typeface="Calibri"/>
                <a:sym typeface="Calibri"/>
              </a:rPr>
              <a:t> </a:t>
            </a:r>
            <a:r>
              <a:rPr lang="en-CA" sz="1800" b="1">
                <a:solidFill>
                  <a:srgbClr val="DD5C0D"/>
                </a:solidFill>
                <a:latin typeface="Calibri"/>
                <a:ea typeface="Calibri"/>
                <a:cs typeface="Calibri"/>
                <a:sym typeface="Calibri"/>
              </a:rPr>
              <a:t>the Word Swap Poster </a:t>
            </a:r>
            <a:r>
              <a:rPr lang="en-CA" sz="1800">
                <a:solidFill>
                  <a:srgbClr val="000000"/>
                </a:solidFill>
                <a:latin typeface="Calibri"/>
                <a:ea typeface="Calibri"/>
                <a:cs typeface="Calibri"/>
                <a:sym typeface="Calibri"/>
              </a:rPr>
              <a:t>in your entrance and/or elevator(s).</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body" idx="2"/>
          </p:nvPr>
        </p:nvSpPr>
        <p:spPr>
          <a:xfrm>
            <a:off x="365525" y="521338"/>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b="1" dirty="0"/>
              <a:t>Short-Term Implementation </a:t>
            </a:r>
            <a:r>
              <a:rPr lang="en-CA" b="1" dirty="0" err="1"/>
              <a:t>Strateies</a:t>
            </a:r>
            <a:endParaRPr b="1" dirty="0"/>
          </a:p>
        </p:txBody>
      </p:sp>
      <p:pic>
        <p:nvPicPr>
          <p:cNvPr id="214" name="Google Shape;214;p25"/>
          <p:cNvPicPr preferRelativeResize="0"/>
          <p:nvPr/>
        </p:nvPicPr>
        <p:blipFill>
          <a:blip r:embed="rId3">
            <a:alphaModFix/>
          </a:blip>
          <a:stretch>
            <a:fillRect/>
          </a:stretch>
        </p:blipFill>
        <p:spPr>
          <a:xfrm>
            <a:off x="620800" y="1663650"/>
            <a:ext cx="1621825" cy="1621825"/>
          </a:xfrm>
          <a:prstGeom prst="rect">
            <a:avLst/>
          </a:prstGeom>
          <a:noFill/>
          <a:ln>
            <a:noFill/>
          </a:ln>
        </p:spPr>
      </p:pic>
      <p:pic>
        <p:nvPicPr>
          <p:cNvPr id="215" name="Google Shape;215;p25"/>
          <p:cNvPicPr preferRelativeResize="0"/>
          <p:nvPr/>
        </p:nvPicPr>
        <p:blipFill>
          <a:blip r:embed="rId4">
            <a:alphaModFix/>
          </a:blip>
          <a:stretch>
            <a:fillRect/>
          </a:stretch>
        </p:blipFill>
        <p:spPr>
          <a:xfrm>
            <a:off x="863251" y="1318124"/>
            <a:ext cx="1171876" cy="720400"/>
          </a:xfrm>
          <a:prstGeom prst="rect">
            <a:avLst/>
          </a:prstGeom>
          <a:noFill/>
          <a:ln>
            <a:noFill/>
          </a:ln>
        </p:spPr>
      </p:pic>
      <p:pic>
        <p:nvPicPr>
          <p:cNvPr id="216" name="Google Shape;216;p25"/>
          <p:cNvPicPr preferRelativeResize="0"/>
          <p:nvPr/>
        </p:nvPicPr>
        <p:blipFill>
          <a:blip r:embed="rId5">
            <a:alphaModFix/>
          </a:blip>
          <a:stretch>
            <a:fillRect/>
          </a:stretch>
        </p:blipFill>
        <p:spPr>
          <a:xfrm>
            <a:off x="4222941" y="1165725"/>
            <a:ext cx="1757959" cy="1911325"/>
          </a:xfrm>
          <a:prstGeom prst="rect">
            <a:avLst/>
          </a:prstGeom>
          <a:noFill/>
          <a:ln>
            <a:noFill/>
          </a:ln>
        </p:spPr>
      </p:pic>
      <p:pic>
        <p:nvPicPr>
          <p:cNvPr id="217" name="Google Shape;217;p25"/>
          <p:cNvPicPr preferRelativeResize="0"/>
          <p:nvPr/>
        </p:nvPicPr>
        <p:blipFill>
          <a:blip r:embed="rId6">
            <a:alphaModFix/>
          </a:blip>
          <a:stretch>
            <a:fillRect/>
          </a:stretch>
        </p:blipFill>
        <p:spPr>
          <a:xfrm>
            <a:off x="3255550" y="1280233"/>
            <a:ext cx="1195992" cy="1682304"/>
          </a:xfrm>
          <a:prstGeom prst="rect">
            <a:avLst/>
          </a:prstGeom>
          <a:noFill/>
          <a:ln>
            <a:noFill/>
          </a:ln>
        </p:spPr>
      </p:pic>
      <p:pic>
        <p:nvPicPr>
          <p:cNvPr id="218" name="Google Shape;218;p25"/>
          <p:cNvPicPr preferRelativeResize="0"/>
          <p:nvPr/>
        </p:nvPicPr>
        <p:blipFill>
          <a:blip r:embed="rId7">
            <a:alphaModFix/>
          </a:blip>
          <a:stretch>
            <a:fillRect/>
          </a:stretch>
        </p:blipFill>
        <p:spPr>
          <a:xfrm>
            <a:off x="6994700" y="1209600"/>
            <a:ext cx="1739400" cy="1739400"/>
          </a:xfrm>
          <a:prstGeom prst="rect">
            <a:avLst/>
          </a:prstGeom>
          <a:noFill/>
          <a:ln>
            <a:noFill/>
          </a:ln>
        </p:spPr>
      </p:pic>
      <p:pic>
        <p:nvPicPr>
          <p:cNvPr id="219" name="Google Shape;219;p25"/>
          <p:cNvPicPr preferRelativeResize="0"/>
          <p:nvPr/>
        </p:nvPicPr>
        <p:blipFill>
          <a:blip r:embed="rId8">
            <a:alphaModFix/>
          </a:blip>
          <a:stretch>
            <a:fillRect/>
          </a:stretch>
        </p:blipFill>
        <p:spPr>
          <a:xfrm>
            <a:off x="7185004" y="1435050"/>
            <a:ext cx="722150" cy="550750"/>
          </a:xfrm>
          <a:prstGeom prst="rect">
            <a:avLst/>
          </a:prstGeom>
          <a:noFill/>
          <a:ln>
            <a:noFill/>
          </a:ln>
        </p:spPr>
      </p:pic>
      <p:sp>
        <p:nvSpPr>
          <p:cNvPr id="220" name="Google Shape;220;p25"/>
          <p:cNvSpPr txBox="1"/>
          <p:nvPr/>
        </p:nvSpPr>
        <p:spPr>
          <a:xfrm>
            <a:off x="0" y="3066925"/>
            <a:ext cx="2888400" cy="15699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CA" sz="1800" b="1">
                <a:solidFill>
                  <a:srgbClr val="DD5C0D"/>
                </a:solidFill>
                <a:latin typeface="Calibri"/>
                <a:ea typeface="Calibri"/>
                <a:cs typeface="Calibri"/>
                <a:sym typeface="Calibri"/>
              </a:rPr>
              <a:t>Share the PCL products</a:t>
            </a:r>
            <a:r>
              <a:rPr lang="en-CA" sz="1800">
                <a:solidFill>
                  <a:srgbClr val="000000"/>
                </a:solidFill>
                <a:latin typeface="Calibri"/>
                <a:ea typeface="Calibri"/>
                <a:cs typeface="Calibri"/>
                <a:sym typeface="Calibri"/>
              </a:rPr>
              <a:t> with your Residents’ and Family Council </a:t>
            </a:r>
            <a:r>
              <a:rPr lang="en-CA" sz="1800" b="1">
                <a:solidFill>
                  <a:srgbClr val="DD5C0D"/>
                </a:solidFill>
                <a:latin typeface="Calibri"/>
                <a:ea typeface="Calibri"/>
                <a:cs typeface="Calibri"/>
                <a:sym typeface="Calibri"/>
              </a:rPr>
              <a:t>and collaborate</a:t>
            </a:r>
            <a:r>
              <a:rPr lang="en-CA" sz="1800">
                <a:solidFill>
                  <a:srgbClr val="000000"/>
                </a:solidFill>
                <a:latin typeface="Calibri"/>
                <a:ea typeface="Calibri"/>
                <a:cs typeface="Calibri"/>
                <a:sym typeface="Calibri"/>
              </a:rPr>
              <a:t> with them on their implementation.</a:t>
            </a:r>
            <a:endParaRPr sz="1100"/>
          </a:p>
        </p:txBody>
      </p:sp>
      <p:sp>
        <p:nvSpPr>
          <p:cNvPr id="221" name="Google Shape;221;p25"/>
          <p:cNvSpPr txBox="1"/>
          <p:nvPr/>
        </p:nvSpPr>
        <p:spPr>
          <a:xfrm>
            <a:off x="3057100" y="3056875"/>
            <a:ext cx="3061200" cy="18471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CA" sz="1800" b="1">
                <a:solidFill>
                  <a:srgbClr val="DD5C0D"/>
                </a:solidFill>
                <a:latin typeface="Calibri"/>
                <a:ea typeface="Calibri"/>
                <a:cs typeface="Calibri"/>
                <a:sym typeface="Calibri"/>
              </a:rPr>
              <a:t>Print and display the Word Swap Poster</a:t>
            </a:r>
            <a:r>
              <a:rPr lang="en-CA" sz="1800">
                <a:solidFill>
                  <a:srgbClr val="000000"/>
                </a:solidFill>
                <a:latin typeface="Calibri"/>
                <a:ea typeface="Calibri"/>
                <a:cs typeface="Calibri"/>
                <a:sym typeface="Calibri"/>
              </a:rPr>
              <a:t> on your huddle board and/or nursing station with a blank page beside it. </a:t>
            </a:r>
            <a:r>
              <a:rPr lang="en-CA" sz="1800" b="1">
                <a:solidFill>
                  <a:srgbClr val="DD5C0D"/>
                </a:solidFill>
                <a:latin typeface="Calibri"/>
                <a:ea typeface="Calibri"/>
                <a:cs typeface="Calibri"/>
                <a:sym typeface="Calibri"/>
              </a:rPr>
              <a:t>Invite</a:t>
            </a:r>
            <a:r>
              <a:rPr lang="en-CA" sz="1800">
                <a:solidFill>
                  <a:srgbClr val="000000"/>
                </a:solidFill>
                <a:latin typeface="Calibri"/>
                <a:ea typeface="Calibri"/>
                <a:cs typeface="Calibri"/>
                <a:sym typeface="Calibri"/>
              </a:rPr>
              <a:t> team members to add their examples.</a:t>
            </a:r>
            <a:endParaRPr sz="1800"/>
          </a:p>
        </p:txBody>
      </p:sp>
      <p:sp>
        <p:nvSpPr>
          <p:cNvPr id="222" name="Google Shape;222;p25"/>
          <p:cNvSpPr txBox="1"/>
          <p:nvPr/>
        </p:nvSpPr>
        <p:spPr>
          <a:xfrm>
            <a:off x="6287000" y="3056875"/>
            <a:ext cx="2703900" cy="12930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CA" sz="1800" b="1">
                <a:solidFill>
                  <a:srgbClr val="DD5C0D"/>
                </a:solidFill>
                <a:latin typeface="Calibri"/>
                <a:ea typeface="Calibri"/>
                <a:cs typeface="Calibri"/>
                <a:sym typeface="Calibri"/>
              </a:rPr>
              <a:t>Host a 15-minute workshop</a:t>
            </a:r>
            <a:r>
              <a:rPr lang="en-CA" sz="1800">
                <a:solidFill>
                  <a:srgbClr val="000000"/>
                </a:solidFill>
                <a:latin typeface="Calibri"/>
                <a:ea typeface="Calibri"/>
                <a:cs typeface="Calibri"/>
                <a:sym typeface="Calibri"/>
              </a:rPr>
              <a:t> about PCL during which team members take the pledge.</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p:nvPr/>
        </p:nvSpPr>
        <p:spPr>
          <a:xfrm>
            <a:off x="339103" y="755921"/>
            <a:ext cx="9262200" cy="88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CA" sz="2700" b="1" dirty="0">
                <a:solidFill>
                  <a:srgbClr val="073041"/>
                </a:solidFill>
                <a:latin typeface="Verdana"/>
                <a:ea typeface="Verdana"/>
                <a:cs typeface="Verdana"/>
                <a:sym typeface="Verdana"/>
              </a:rPr>
              <a:t>Short-Term Implementation Strategies</a:t>
            </a:r>
            <a:endParaRPr sz="2700" b="1" dirty="0">
              <a:solidFill>
                <a:srgbClr val="073041"/>
              </a:solidFill>
              <a:latin typeface="Verdana"/>
              <a:ea typeface="Verdana"/>
              <a:cs typeface="Verdana"/>
              <a:sym typeface="Verdana"/>
            </a:endParaRPr>
          </a:p>
          <a:p>
            <a:pPr marL="0" lvl="0" indent="0" algn="l" rtl="0">
              <a:lnSpc>
                <a:spcPct val="90000"/>
              </a:lnSpc>
              <a:spcBef>
                <a:spcPts val="0"/>
              </a:spcBef>
              <a:spcAft>
                <a:spcPts val="0"/>
              </a:spcAft>
              <a:buNone/>
            </a:pPr>
            <a:endParaRPr sz="2700" b="1" dirty="0">
              <a:solidFill>
                <a:srgbClr val="073041"/>
              </a:solidFill>
              <a:latin typeface="Verdana"/>
              <a:ea typeface="Verdana"/>
              <a:cs typeface="Verdana"/>
              <a:sym typeface="Verdana"/>
            </a:endParaRPr>
          </a:p>
          <a:p>
            <a:pPr marL="0" lvl="0" indent="0" algn="l" rtl="0">
              <a:lnSpc>
                <a:spcPct val="90000"/>
              </a:lnSpc>
              <a:spcBef>
                <a:spcPts val="0"/>
              </a:spcBef>
              <a:spcAft>
                <a:spcPts val="0"/>
              </a:spcAft>
              <a:buClr>
                <a:schemeClr val="dk1"/>
              </a:buClr>
              <a:buSzPts val="1100"/>
              <a:buFont typeface="Arial"/>
              <a:buNone/>
            </a:pPr>
            <a:endParaRPr sz="2700" b="1" i="1" dirty="0">
              <a:solidFill>
                <a:srgbClr val="073041"/>
              </a:solidFill>
              <a:latin typeface="Verdana"/>
              <a:ea typeface="Verdana"/>
              <a:cs typeface="Verdana"/>
              <a:sym typeface="Verdana"/>
            </a:endParaRPr>
          </a:p>
        </p:txBody>
      </p:sp>
      <p:sp>
        <p:nvSpPr>
          <p:cNvPr id="228" name="Google Shape;228;p26"/>
          <p:cNvSpPr txBox="1"/>
          <p:nvPr/>
        </p:nvSpPr>
        <p:spPr>
          <a:xfrm>
            <a:off x="256126" y="2700350"/>
            <a:ext cx="2756700" cy="18471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CA" sz="1800" b="1">
                <a:solidFill>
                  <a:srgbClr val="DD5C0D"/>
                </a:solidFill>
                <a:latin typeface="Calibri"/>
                <a:ea typeface="Calibri"/>
                <a:cs typeface="Calibri"/>
                <a:sym typeface="Calibri"/>
              </a:rPr>
              <a:t>Announce your commitment to PCL</a:t>
            </a:r>
            <a:r>
              <a:rPr lang="en-CA" sz="1800">
                <a:solidFill>
                  <a:srgbClr val="000000"/>
                </a:solidFill>
                <a:latin typeface="Calibri"/>
                <a:ea typeface="Calibri"/>
                <a:cs typeface="Calibri"/>
                <a:sym typeface="Calibri"/>
              </a:rPr>
              <a:t> on social media and challenge another LTC Home/ organization in your region to do the same.</a:t>
            </a:r>
            <a:endParaRPr sz="1800"/>
          </a:p>
        </p:txBody>
      </p:sp>
      <p:sp>
        <p:nvSpPr>
          <p:cNvPr id="229" name="Google Shape;229;p26"/>
          <p:cNvSpPr txBox="1"/>
          <p:nvPr/>
        </p:nvSpPr>
        <p:spPr>
          <a:xfrm>
            <a:off x="6390603" y="2700347"/>
            <a:ext cx="2249400" cy="12930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CA" sz="1800" b="1">
                <a:solidFill>
                  <a:srgbClr val="DD5C0D"/>
                </a:solidFill>
                <a:latin typeface="Calibri"/>
                <a:ea typeface="Calibri"/>
                <a:cs typeface="Calibri"/>
                <a:sym typeface="Calibri"/>
              </a:rPr>
              <a:t>Create and display a ‘Word Swap of the Month’ Calendar</a:t>
            </a:r>
            <a:r>
              <a:rPr lang="en-CA" sz="1800">
                <a:solidFill>
                  <a:srgbClr val="000000"/>
                </a:solidFill>
                <a:latin typeface="Calibri"/>
                <a:ea typeface="Calibri"/>
                <a:cs typeface="Calibri"/>
                <a:sym typeface="Calibri"/>
              </a:rPr>
              <a:t> for 2024. </a:t>
            </a:r>
            <a:endParaRPr sz="1800"/>
          </a:p>
        </p:txBody>
      </p:sp>
      <p:pic>
        <p:nvPicPr>
          <p:cNvPr id="230" name="Google Shape;230;p26"/>
          <p:cNvPicPr preferRelativeResize="0"/>
          <p:nvPr/>
        </p:nvPicPr>
        <p:blipFill>
          <a:blip r:embed="rId3">
            <a:alphaModFix/>
          </a:blip>
          <a:stretch>
            <a:fillRect/>
          </a:stretch>
        </p:blipFill>
        <p:spPr>
          <a:xfrm>
            <a:off x="1072403" y="1372460"/>
            <a:ext cx="1287449" cy="1072750"/>
          </a:xfrm>
          <a:prstGeom prst="rect">
            <a:avLst/>
          </a:prstGeom>
          <a:noFill/>
          <a:ln>
            <a:noFill/>
          </a:ln>
        </p:spPr>
      </p:pic>
      <p:pic>
        <p:nvPicPr>
          <p:cNvPr id="231" name="Google Shape;231;p26"/>
          <p:cNvPicPr preferRelativeResize="0"/>
          <p:nvPr/>
        </p:nvPicPr>
        <p:blipFill>
          <a:blip r:embed="rId4">
            <a:alphaModFix/>
          </a:blip>
          <a:stretch>
            <a:fillRect/>
          </a:stretch>
        </p:blipFill>
        <p:spPr>
          <a:xfrm>
            <a:off x="6745646" y="1372446"/>
            <a:ext cx="1287449" cy="1072750"/>
          </a:xfrm>
          <a:prstGeom prst="rect">
            <a:avLst/>
          </a:prstGeom>
          <a:noFill/>
          <a:ln>
            <a:noFill/>
          </a:ln>
        </p:spPr>
      </p:pic>
      <p:sp>
        <p:nvSpPr>
          <p:cNvPr id="232" name="Google Shape;232;p26"/>
          <p:cNvSpPr txBox="1"/>
          <p:nvPr/>
        </p:nvSpPr>
        <p:spPr>
          <a:xfrm>
            <a:off x="3411729" y="2700347"/>
            <a:ext cx="2413200" cy="15699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CA" sz="1800" b="1">
                <a:solidFill>
                  <a:srgbClr val="DD5C0D"/>
                </a:solidFill>
                <a:latin typeface="Calibri"/>
                <a:ea typeface="Calibri"/>
                <a:cs typeface="Calibri"/>
                <a:sym typeface="Calibri"/>
              </a:rPr>
              <a:t>Practice ‘calling people in</a:t>
            </a:r>
            <a:r>
              <a:rPr lang="en-CA" sz="1800">
                <a:solidFill>
                  <a:srgbClr val="000000"/>
                </a:solidFill>
                <a:latin typeface="Calibri"/>
                <a:ea typeface="Calibri"/>
                <a:cs typeface="Calibri"/>
                <a:sym typeface="Calibri"/>
              </a:rPr>
              <a:t>’ by challenging the language choices of your close friends and family.</a:t>
            </a:r>
            <a:endParaRPr sz="1800"/>
          </a:p>
        </p:txBody>
      </p:sp>
      <p:pic>
        <p:nvPicPr>
          <p:cNvPr id="233" name="Google Shape;233;p26"/>
          <p:cNvPicPr preferRelativeResize="0"/>
          <p:nvPr/>
        </p:nvPicPr>
        <p:blipFill>
          <a:blip r:embed="rId5">
            <a:alphaModFix/>
          </a:blip>
          <a:stretch>
            <a:fillRect/>
          </a:stretch>
        </p:blipFill>
        <p:spPr>
          <a:xfrm>
            <a:off x="3909016" y="1406754"/>
            <a:ext cx="1287449" cy="1072750"/>
          </a:xfrm>
          <a:prstGeom prst="rect">
            <a:avLst/>
          </a:prstGeom>
          <a:noFill/>
          <a:ln>
            <a:noFill/>
          </a:ln>
        </p:spPr>
      </p:pic>
      <p:pic>
        <p:nvPicPr>
          <p:cNvPr id="234" name="Google Shape;234;p26"/>
          <p:cNvPicPr preferRelativeResize="0"/>
          <p:nvPr/>
        </p:nvPicPr>
        <p:blipFill>
          <a:blip r:embed="rId6">
            <a:alphaModFix/>
          </a:blip>
          <a:stretch>
            <a:fillRect/>
          </a:stretch>
        </p:blipFill>
        <p:spPr>
          <a:xfrm>
            <a:off x="6845068" y="1543551"/>
            <a:ext cx="1088604" cy="157970"/>
          </a:xfrm>
          <a:prstGeom prst="rect">
            <a:avLst/>
          </a:prstGeom>
          <a:noFill/>
          <a:ln>
            <a:noFill/>
          </a:ln>
        </p:spPr>
      </p:pic>
      <p:pic>
        <p:nvPicPr>
          <p:cNvPr id="235" name="Google Shape;235;p26"/>
          <p:cNvPicPr preferRelativeResize="0"/>
          <p:nvPr/>
        </p:nvPicPr>
        <p:blipFill>
          <a:blip r:embed="rId7">
            <a:alphaModFix/>
          </a:blip>
          <a:stretch>
            <a:fillRect/>
          </a:stretch>
        </p:blipFill>
        <p:spPr>
          <a:xfrm>
            <a:off x="1871788" y="1586362"/>
            <a:ext cx="388617" cy="246955"/>
          </a:xfrm>
          <a:prstGeom prst="rect">
            <a:avLst/>
          </a:prstGeom>
          <a:noFill/>
          <a:ln>
            <a:noFill/>
          </a:ln>
        </p:spPr>
      </p:pic>
      <p:pic>
        <p:nvPicPr>
          <p:cNvPr id="236" name="Google Shape;236;p26"/>
          <p:cNvPicPr preferRelativeResize="0"/>
          <p:nvPr/>
        </p:nvPicPr>
        <p:blipFill rotWithShape="1">
          <a:blip r:embed="rId8">
            <a:alphaModFix/>
          </a:blip>
          <a:srcRect l="60224" t="41610" r="11809" b="17414"/>
          <a:stretch/>
        </p:blipFill>
        <p:spPr>
          <a:xfrm>
            <a:off x="3973743" y="2039916"/>
            <a:ext cx="503189" cy="3327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9"/>
          <p:cNvSpPr txBox="1">
            <a:spLocks noGrp="1"/>
          </p:cNvSpPr>
          <p:nvPr>
            <p:ph type="body" idx="1"/>
          </p:nvPr>
        </p:nvSpPr>
        <p:spPr>
          <a:xfrm>
            <a:off x="365525" y="548082"/>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b="1" dirty="0"/>
              <a:t>Acknowledgements</a:t>
            </a:r>
            <a:endParaRPr b="1" dirty="0"/>
          </a:p>
        </p:txBody>
      </p:sp>
      <p:sp>
        <p:nvSpPr>
          <p:cNvPr id="49" name="Google Shape;49;p9"/>
          <p:cNvSpPr txBox="1"/>
          <p:nvPr/>
        </p:nvSpPr>
        <p:spPr>
          <a:xfrm>
            <a:off x="365525" y="1314025"/>
            <a:ext cx="8590200" cy="1251600"/>
          </a:xfrm>
          <a:prstGeom prst="rect">
            <a:avLst/>
          </a:prstGeom>
          <a:solidFill>
            <a:srgbClr val="F2FAE8"/>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400"/>
              <a:buFont typeface="Arial"/>
              <a:buNone/>
            </a:pPr>
            <a:r>
              <a:rPr lang="en-CA" sz="2400">
                <a:solidFill>
                  <a:schemeClr val="dk1"/>
                </a:solidFill>
                <a:latin typeface="Calibri"/>
                <a:ea typeface="Calibri"/>
                <a:cs typeface="Calibri"/>
                <a:sym typeface="Calibri"/>
              </a:rPr>
              <a:t>The </a:t>
            </a:r>
            <a:r>
              <a:rPr lang="en-CA" sz="2400" b="1">
                <a:solidFill>
                  <a:schemeClr val="dk1"/>
                </a:solidFill>
                <a:latin typeface="Calibri"/>
                <a:ea typeface="Calibri"/>
                <a:cs typeface="Calibri"/>
                <a:sym typeface="Calibri"/>
              </a:rPr>
              <a:t>Person-Centred Language </a:t>
            </a:r>
            <a:r>
              <a:rPr lang="en-CA" sz="2400">
                <a:solidFill>
                  <a:schemeClr val="dk1"/>
                </a:solidFill>
                <a:latin typeface="Calibri"/>
                <a:ea typeface="Calibri"/>
                <a:cs typeface="Calibri"/>
                <a:sym typeface="Calibri"/>
              </a:rPr>
              <a:t>initiative</a:t>
            </a:r>
            <a:r>
              <a:rPr lang="en-CA" sz="2400" b="1">
                <a:solidFill>
                  <a:schemeClr val="dk1"/>
                </a:solidFill>
                <a:latin typeface="Calibri"/>
                <a:ea typeface="Calibri"/>
                <a:cs typeface="Calibri"/>
                <a:sym typeface="Calibri"/>
              </a:rPr>
              <a:t> </a:t>
            </a:r>
            <a:r>
              <a:rPr lang="en-CA" sz="2400">
                <a:solidFill>
                  <a:schemeClr val="dk1"/>
                </a:solidFill>
                <a:latin typeface="Calibri"/>
                <a:ea typeface="Calibri"/>
                <a:cs typeface="Calibri"/>
                <a:sym typeface="Calibri"/>
              </a:rPr>
              <a:t>and resources have been co-developed by </a:t>
            </a:r>
            <a:r>
              <a:rPr lang="en-CA" sz="2400" b="1">
                <a:solidFill>
                  <a:schemeClr val="dk1"/>
                </a:solidFill>
                <a:latin typeface="Calibri"/>
                <a:ea typeface="Calibri"/>
                <a:cs typeface="Calibri"/>
                <a:sym typeface="Calibri"/>
              </a:rPr>
              <a:t>BSO</a:t>
            </a:r>
            <a:r>
              <a:rPr lang="en-CA" sz="2400">
                <a:solidFill>
                  <a:schemeClr val="dk1"/>
                </a:solidFill>
                <a:latin typeface="Calibri"/>
                <a:ea typeface="Calibri"/>
                <a:cs typeface="Calibri"/>
                <a:sym typeface="Calibri"/>
              </a:rPr>
              <a:t> and the </a:t>
            </a:r>
            <a:r>
              <a:rPr lang="en-CA" sz="2400" b="1">
                <a:solidFill>
                  <a:schemeClr val="dk1"/>
                </a:solidFill>
                <a:latin typeface="Calibri"/>
                <a:ea typeface="Calibri"/>
                <a:cs typeface="Calibri"/>
                <a:sym typeface="Calibri"/>
              </a:rPr>
              <a:t>Ontario CLRI</a:t>
            </a:r>
            <a:r>
              <a:rPr lang="en-CA" sz="2400">
                <a:solidFill>
                  <a:schemeClr val="dk1"/>
                </a:solidFill>
                <a:latin typeface="Calibri"/>
                <a:ea typeface="Calibri"/>
                <a:cs typeface="Calibri"/>
                <a:sym typeface="Calibri"/>
              </a:rPr>
              <a:t> at the RIA with support from an expert panel.</a:t>
            </a:r>
            <a:endParaRPr sz="2100">
              <a:solidFill>
                <a:schemeClr val="dk1"/>
              </a:solidFill>
              <a:latin typeface="Calibri"/>
              <a:ea typeface="Calibri"/>
              <a:cs typeface="Calibri"/>
              <a:sym typeface="Calibri"/>
            </a:endParaRPr>
          </a:p>
        </p:txBody>
      </p:sp>
      <p:pic>
        <p:nvPicPr>
          <p:cNvPr id="50" name="Google Shape;50;p9"/>
          <p:cNvPicPr preferRelativeResize="0"/>
          <p:nvPr/>
        </p:nvPicPr>
        <p:blipFill rotWithShape="1">
          <a:blip r:embed="rId3">
            <a:alphaModFix/>
          </a:blip>
          <a:srcRect/>
          <a:stretch/>
        </p:blipFill>
        <p:spPr>
          <a:xfrm>
            <a:off x="3221150" y="2679650"/>
            <a:ext cx="4111809" cy="501950"/>
          </a:xfrm>
          <a:prstGeom prst="rect">
            <a:avLst/>
          </a:prstGeom>
          <a:noFill/>
          <a:ln>
            <a:noFill/>
          </a:ln>
        </p:spPr>
      </p:pic>
      <p:pic>
        <p:nvPicPr>
          <p:cNvPr id="51" name="Google Shape;51;p9"/>
          <p:cNvPicPr preferRelativeResize="0"/>
          <p:nvPr/>
        </p:nvPicPr>
        <p:blipFill rotWithShape="1">
          <a:blip r:embed="rId4">
            <a:alphaModFix/>
          </a:blip>
          <a:srcRect/>
          <a:stretch/>
        </p:blipFill>
        <p:spPr>
          <a:xfrm>
            <a:off x="3254126" y="3405774"/>
            <a:ext cx="3401116" cy="501900"/>
          </a:xfrm>
          <a:prstGeom prst="rect">
            <a:avLst/>
          </a:prstGeom>
          <a:noFill/>
          <a:ln>
            <a:noFill/>
          </a:ln>
        </p:spPr>
      </p:pic>
      <p:pic>
        <p:nvPicPr>
          <p:cNvPr id="52" name="Google Shape;52;p9"/>
          <p:cNvPicPr preferRelativeResize="0"/>
          <p:nvPr/>
        </p:nvPicPr>
        <p:blipFill rotWithShape="1">
          <a:blip r:embed="rId5">
            <a:alphaModFix/>
          </a:blip>
          <a:srcRect b="42206"/>
          <a:stretch/>
        </p:blipFill>
        <p:spPr>
          <a:xfrm>
            <a:off x="1828799" y="3458990"/>
            <a:ext cx="1309420" cy="501954"/>
          </a:xfrm>
          <a:prstGeom prst="rect">
            <a:avLst/>
          </a:prstGeom>
          <a:noFill/>
          <a:ln>
            <a:noFill/>
          </a:ln>
        </p:spPr>
      </p:pic>
      <p:pic>
        <p:nvPicPr>
          <p:cNvPr id="53" name="Google Shape;53;p9"/>
          <p:cNvPicPr preferRelativeResize="0"/>
          <p:nvPr/>
        </p:nvPicPr>
        <p:blipFill rotWithShape="1">
          <a:blip r:embed="rId6">
            <a:alphaModFix/>
          </a:blip>
          <a:srcRect/>
          <a:stretch/>
        </p:blipFill>
        <p:spPr>
          <a:xfrm>
            <a:off x="413651" y="2638276"/>
            <a:ext cx="2505359" cy="683650"/>
          </a:xfrm>
          <a:prstGeom prst="rect">
            <a:avLst/>
          </a:prstGeom>
          <a:noFill/>
          <a:ln>
            <a:noFill/>
          </a:ln>
        </p:spPr>
      </p:pic>
      <p:sp>
        <p:nvSpPr>
          <p:cNvPr id="54" name="Google Shape;54;p9"/>
          <p:cNvSpPr txBox="1"/>
          <p:nvPr/>
        </p:nvSpPr>
        <p:spPr>
          <a:xfrm>
            <a:off x="413650" y="4133650"/>
            <a:ext cx="6156000" cy="50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400" b="0" i="1" u="none" strike="noStrike" cap="none" dirty="0">
                <a:solidFill>
                  <a:srgbClr val="262626"/>
                </a:solidFill>
                <a:latin typeface="Calibri"/>
                <a:ea typeface="Calibri"/>
                <a:cs typeface="Calibri"/>
                <a:sym typeface="Calibri"/>
              </a:rPr>
              <a:t>This work is supported in part with funding from the Government of Ontario through the Ontario CLRI and BSO. The views expressed herein do not necessarily reflect the views of the Province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050" b="0" i="0" u="none" strike="noStrike" cap="none" dirty="0">
              <a:solidFill>
                <a:srgbClr val="262626"/>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7"/>
          <p:cNvSpPr txBox="1"/>
          <p:nvPr/>
        </p:nvSpPr>
        <p:spPr>
          <a:xfrm>
            <a:off x="319225" y="628500"/>
            <a:ext cx="9262200" cy="810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CA" sz="2700" b="1">
                <a:solidFill>
                  <a:srgbClr val="073041"/>
                </a:solidFill>
                <a:latin typeface="Verdana"/>
                <a:ea typeface="Verdana"/>
                <a:cs typeface="Verdana"/>
                <a:sym typeface="Verdana"/>
              </a:rPr>
              <a:t>Long-Term Implementation Strategies</a:t>
            </a:r>
            <a:endParaRPr sz="2700" b="1">
              <a:solidFill>
                <a:srgbClr val="073041"/>
              </a:solidFill>
              <a:latin typeface="Verdana"/>
              <a:ea typeface="Verdana"/>
              <a:cs typeface="Verdana"/>
              <a:sym typeface="Verdana"/>
            </a:endParaRPr>
          </a:p>
          <a:p>
            <a:pPr marL="0" lvl="0" indent="0" algn="l" rtl="0">
              <a:lnSpc>
                <a:spcPct val="90000"/>
              </a:lnSpc>
              <a:spcBef>
                <a:spcPts val="0"/>
              </a:spcBef>
              <a:spcAft>
                <a:spcPts val="0"/>
              </a:spcAft>
              <a:buNone/>
            </a:pPr>
            <a:endParaRPr sz="2700" b="1" i="1">
              <a:solidFill>
                <a:srgbClr val="073041"/>
              </a:solidFill>
              <a:latin typeface="Verdana"/>
              <a:ea typeface="Verdana"/>
              <a:cs typeface="Verdana"/>
              <a:sym typeface="Verdana"/>
            </a:endParaRPr>
          </a:p>
        </p:txBody>
      </p:sp>
      <p:sp>
        <p:nvSpPr>
          <p:cNvPr id="242" name="Google Shape;242;p27"/>
          <p:cNvSpPr txBox="1"/>
          <p:nvPr/>
        </p:nvSpPr>
        <p:spPr>
          <a:xfrm>
            <a:off x="3098550" y="2889650"/>
            <a:ext cx="2946900" cy="109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1800" b="1">
                <a:solidFill>
                  <a:srgbClr val="DD5C0D"/>
                </a:solidFill>
                <a:latin typeface="Calibri"/>
                <a:ea typeface="Calibri"/>
                <a:cs typeface="Calibri"/>
                <a:sym typeface="Calibri"/>
              </a:rPr>
              <a:t>Include the PCL eCourse in our mandatory orientation </a:t>
            </a:r>
            <a:r>
              <a:rPr lang="en-CA" sz="1800">
                <a:solidFill>
                  <a:srgbClr val="000000"/>
                </a:solidFill>
                <a:latin typeface="Calibri"/>
                <a:ea typeface="Calibri"/>
                <a:cs typeface="Calibri"/>
                <a:sym typeface="Calibri"/>
              </a:rPr>
              <a:t>for new team members.</a:t>
            </a:r>
            <a:endParaRPr sz="1800"/>
          </a:p>
        </p:txBody>
      </p:sp>
      <p:pic>
        <p:nvPicPr>
          <p:cNvPr id="243" name="Google Shape;243;p27"/>
          <p:cNvPicPr preferRelativeResize="0"/>
          <p:nvPr/>
        </p:nvPicPr>
        <p:blipFill>
          <a:blip r:embed="rId3">
            <a:alphaModFix/>
          </a:blip>
          <a:stretch>
            <a:fillRect/>
          </a:stretch>
        </p:blipFill>
        <p:spPr>
          <a:xfrm>
            <a:off x="3690792" y="1362700"/>
            <a:ext cx="1419566" cy="1400774"/>
          </a:xfrm>
          <a:prstGeom prst="rect">
            <a:avLst/>
          </a:prstGeom>
          <a:noFill/>
          <a:ln>
            <a:noFill/>
          </a:ln>
        </p:spPr>
      </p:pic>
      <p:sp>
        <p:nvSpPr>
          <p:cNvPr id="244" name="Google Shape;244;p27"/>
          <p:cNvSpPr txBox="1"/>
          <p:nvPr/>
        </p:nvSpPr>
        <p:spPr>
          <a:xfrm>
            <a:off x="319225" y="2936450"/>
            <a:ext cx="2198700" cy="109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1800" b="1">
                <a:solidFill>
                  <a:srgbClr val="DD5C0D"/>
                </a:solidFill>
                <a:latin typeface="Calibri"/>
                <a:ea typeface="Calibri"/>
                <a:cs typeface="Calibri"/>
                <a:sym typeface="Calibri"/>
              </a:rPr>
              <a:t>Add the PCL eCourse to the list of assets</a:t>
            </a:r>
            <a:r>
              <a:rPr lang="en-CA" sz="1800">
                <a:solidFill>
                  <a:srgbClr val="000000"/>
                </a:solidFill>
                <a:latin typeface="Calibri"/>
                <a:ea typeface="Calibri"/>
                <a:cs typeface="Calibri"/>
                <a:sym typeface="Calibri"/>
              </a:rPr>
              <a:t> on your job postings.</a:t>
            </a:r>
            <a:r>
              <a:rPr lang="en-CA" sz="1800" b="1">
                <a:solidFill>
                  <a:srgbClr val="DD5C0D"/>
                </a:solidFill>
                <a:latin typeface="Calibri"/>
                <a:ea typeface="Calibri"/>
                <a:cs typeface="Calibri"/>
                <a:sym typeface="Calibri"/>
              </a:rPr>
              <a:t> </a:t>
            </a:r>
            <a:endParaRPr sz="1800" b="1">
              <a:solidFill>
                <a:srgbClr val="DD5C0D"/>
              </a:solidFill>
              <a:latin typeface="Calibri"/>
              <a:ea typeface="Calibri"/>
              <a:cs typeface="Calibri"/>
              <a:sym typeface="Calibri"/>
            </a:endParaRPr>
          </a:p>
        </p:txBody>
      </p:sp>
      <p:pic>
        <p:nvPicPr>
          <p:cNvPr id="245" name="Google Shape;245;p27"/>
          <p:cNvPicPr preferRelativeResize="0"/>
          <p:nvPr/>
        </p:nvPicPr>
        <p:blipFill>
          <a:blip r:embed="rId4">
            <a:alphaModFix/>
          </a:blip>
          <a:stretch>
            <a:fillRect/>
          </a:stretch>
        </p:blipFill>
        <p:spPr>
          <a:xfrm>
            <a:off x="775563" y="1439657"/>
            <a:ext cx="1419566" cy="1450003"/>
          </a:xfrm>
          <a:prstGeom prst="rect">
            <a:avLst/>
          </a:prstGeom>
          <a:noFill/>
          <a:ln>
            <a:noFill/>
          </a:ln>
        </p:spPr>
      </p:pic>
      <p:sp>
        <p:nvSpPr>
          <p:cNvPr id="246" name="Google Shape;246;p27"/>
          <p:cNvSpPr txBox="1"/>
          <p:nvPr/>
        </p:nvSpPr>
        <p:spPr>
          <a:xfrm>
            <a:off x="6233775" y="2804000"/>
            <a:ext cx="2808900" cy="141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1800" b="1">
                <a:solidFill>
                  <a:srgbClr val="DD5C0D"/>
                </a:solidFill>
                <a:latin typeface="Calibri"/>
                <a:ea typeface="Calibri"/>
                <a:cs typeface="Calibri"/>
                <a:sym typeface="Calibri"/>
              </a:rPr>
              <a:t>Consider updating the language</a:t>
            </a:r>
            <a:r>
              <a:rPr lang="en-CA" sz="1800">
                <a:solidFill>
                  <a:srgbClr val="000000"/>
                </a:solidFill>
                <a:latin typeface="Calibri"/>
                <a:ea typeface="Calibri"/>
                <a:cs typeface="Calibri"/>
                <a:sym typeface="Calibri"/>
              </a:rPr>
              <a:t> in your mission/ value statement and policies.</a:t>
            </a:r>
            <a:endParaRPr sz="1800"/>
          </a:p>
        </p:txBody>
      </p:sp>
      <p:pic>
        <p:nvPicPr>
          <p:cNvPr id="247" name="Google Shape;247;p27"/>
          <p:cNvPicPr preferRelativeResize="0"/>
          <p:nvPr/>
        </p:nvPicPr>
        <p:blipFill>
          <a:blip r:embed="rId5">
            <a:alphaModFix/>
          </a:blip>
          <a:stretch>
            <a:fillRect/>
          </a:stretch>
        </p:blipFill>
        <p:spPr>
          <a:xfrm>
            <a:off x="3939160" y="1495157"/>
            <a:ext cx="980434" cy="594761"/>
          </a:xfrm>
          <a:prstGeom prst="rect">
            <a:avLst/>
          </a:prstGeom>
          <a:noFill/>
          <a:ln>
            <a:noFill/>
          </a:ln>
        </p:spPr>
      </p:pic>
      <p:pic>
        <p:nvPicPr>
          <p:cNvPr id="248" name="Google Shape;248;p27"/>
          <p:cNvPicPr preferRelativeResize="0"/>
          <p:nvPr/>
        </p:nvPicPr>
        <p:blipFill>
          <a:blip r:embed="rId6">
            <a:alphaModFix/>
          </a:blip>
          <a:stretch>
            <a:fillRect/>
          </a:stretch>
        </p:blipFill>
        <p:spPr>
          <a:xfrm>
            <a:off x="1159172" y="1854030"/>
            <a:ext cx="652357" cy="508186"/>
          </a:xfrm>
          <a:prstGeom prst="rect">
            <a:avLst/>
          </a:prstGeom>
          <a:noFill/>
          <a:ln>
            <a:noFill/>
          </a:ln>
        </p:spPr>
      </p:pic>
      <p:pic>
        <p:nvPicPr>
          <p:cNvPr id="249" name="Google Shape;249;p27"/>
          <p:cNvPicPr preferRelativeResize="0"/>
          <p:nvPr/>
        </p:nvPicPr>
        <p:blipFill rotWithShape="1">
          <a:blip r:embed="rId7">
            <a:alphaModFix/>
          </a:blip>
          <a:srcRect l="60224" t="41610" r="11809" b="17414"/>
          <a:stretch/>
        </p:blipFill>
        <p:spPr>
          <a:xfrm>
            <a:off x="6954414" y="1439657"/>
            <a:ext cx="1339642" cy="11173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body" idx="2"/>
          </p:nvPr>
        </p:nvSpPr>
        <p:spPr>
          <a:xfrm>
            <a:off x="365576" y="532759"/>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b="1" dirty="0">
                <a:solidFill>
                  <a:srgbClr val="BD5527"/>
                </a:solidFill>
              </a:rPr>
              <a:t>NEW!</a:t>
            </a:r>
            <a:r>
              <a:rPr lang="en-CA" b="1" dirty="0"/>
              <a:t> Resources </a:t>
            </a:r>
            <a:endParaRPr b="1" dirty="0"/>
          </a:p>
        </p:txBody>
      </p:sp>
      <p:pic>
        <p:nvPicPr>
          <p:cNvPr id="255" name="Google Shape;255;p28"/>
          <p:cNvPicPr preferRelativeResize="0"/>
          <p:nvPr/>
        </p:nvPicPr>
        <p:blipFill>
          <a:blip r:embed="rId3">
            <a:alphaModFix/>
          </a:blip>
          <a:stretch>
            <a:fillRect/>
          </a:stretch>
        </p:blipFill>
        <p:spPr>
          <a:xfrm>
            <a:off x="614178" y="1535850"/>
            <a:ext cx="3680575" cy="2071800"/>
          </a:xfrm>
          <a:prstGeom prst="rect">
            <a:avLst/>
          </a:prstGeom>
          <a:noFill/>
          <a:ln>
            <a:noFill/>
          </a:ln>
        </p:spPr>
      </p:pic>
      <p:grpSp>
        <p:nvGrpSpPr>
          <p:cNvPr id="256" name="Google Shape;256;p28"/>
          <p:cNvGrpSpPr/>
          <p:nvPr/>
        </p:nvGrpSpPr>
        <p:grpSpPr>
          <a:xfrm>
            <a:off x="4837550" y="1535850"/>
            <a:ext cx="3680575" cy="2071800"/>
            <a:chOff x="4837550" y="1535850"/>
            <a:chExt cx="3680575" cy="2071800"/>
          </a:xfrm>
        </p:grpSpPr>
        <p:pic>
          <p:nvPicPr>
            <p:cNvPr id="257" name="Google Shape;257;p28"/>
            <p:cNvPicPr preferRelativeResize="0"/>
            <p:nvPr/>
          </p:nvPicPr>
          <p:blipFill>
            <a:blip r:embed="rId3">
              <a:alphaModFix/>
            </a:blip>
            <a:stretch>
              <a:fillRect/>
            </a:stretch>
          </p:blipFill>
          <p:spPr>
            <a:xfrm>
              <a:off x="4837550" y="1535850"/>
              <a:ext cx="3680575" cy="2071800"/>
            </a:xfrm>
            <a:prstGeom prst="rect">
              <a:avLst/>
            </a:prstGeom>
            <a:noFill/>
            <a:ln>
              <a:noFill/>
            </a:ln>
          </p:spPr>
        </p:pic>
        <p:pic>
          <p:nvPicPr>
            <p:cNvPr id="258" name="Google Shape;258;p28"/>
            <p:cNvPicPr preferRelativeResize="0"/>
            <p:nvPr/>
          </p:nvPicPr>
          <p:blipFill rotWithShape="1">
            <a:blip r:embed="rId4">
              <a:alphaModFix/>
            </a:blip>
            <a:srcRect/>
            <a:stretch/>
          </p:blipFill>
          <p:spPr>
            <a:xfrm>
              <a:off x="6784150" y="1810701"/>
              <a:ext cx="1567275" cy="989675"/>
            </a:xfrm>
            <a:prstGeom prst="rect">
              <a:avLst/>
            </a:prstGeom>
            <a:noFill/>
            <a:ln w="28575" cap="flat" cmpd="sng">
              <a:solidFill>
                <a:schemeClr val="dk1"/>
              </a:solidFill>
              <a:prstDash val="solid"/>
              <a:round/>
              <a:headEnd type="none" w="sm" len="sm"/>
              <a:tailEnd type="none" w="sm" len="sm"/>
            </a:ln>
          </p:spPr>
        </p:pic>
        <p:sp>
          <p:nvSpPr>
            <p:cNvPr id="259" name="Google Shape;259;p28"/>
            <p:cNvSpPr txBox="1"/>
            <p:nvPr/>
          </p:nvSpPr>
          <p:spPr>
            <a:xfrm>
              <a:off x="5003103" y="2153068"/>
              <a:ext cx="1664700" cy="511200"/>
            </a:xfrm>
            <a:prstGeom prst="rect">
              <a:avLst/>
            </a:prstGeom>
            <a:solidFill>
              <a:srgbClr val="CABF36"/>
            </a:solid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CA" sz="1900" b="1">
                  <a:solidFill>
                    <a:srgbClr val="053042"/>
                  </a:solidFill>
                </a:rPr>
                <a:t>Calling In</a:t>
              </a:r>
              <a:endParaRPr sz="1900" b="1">
                <a:solidFill>
                  <a:srgbClr val="053042"/>
                </a:solidFill>
              </a:endParaRPr>
            </a:p>
            <a:p>
              <a:pPr marL="0" lvl="0" indent="0" algn="l" rtl="0">
                <a:lnSpc>
                  <a:spcPct val="80000"/>
                </a:lnSpc>
                <a:spcBef>
                  <a:spcPts val="0"/>
                </a:spcBef>
                <a:spcAft>
                  <a:spcPts val="0"/>
                </a:spcAft>
                <a:buNone/>
              </a:pPr>
              <a:r>
                <a:rPr lang="en-CA">
                  <a:solidFill>
                    <a:srgbClr val="053042"/>
                  </a:solidFill>
                  <a:latin typeface="Calibri"/>
                  <a:ea typeface="Calibri"/>
                  <a:cs typeface="Calibri"/>
                  <a:sym typeface="Calibri"/>
                </a:rPr>
                <a:t>Video</a:t>
              </a:r>
              <a:endParaRPr>
                <a:solidFill>
                  <a:srgbClr val="053042"/>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cxnSp>
        <p:nvCxnSpPr>
          <p:cNvPr id="265" name="Google Shape;265;p29"/>
          <p:cNvCxnSpPr/>
          <p:nvPr/>
        </p:nvCxnSpPr>
        <p:spPr>
          <a:xfrm>
            <a:off x="414338" y="1089064"/>
            <a:ext cx="8095800" cy="0"/>
          </a:xfrm>
          <a:prstGeom prst="straightConnector1">
            <a:avLst/>
          </a:prstGeom>
          <a:noFill/>
          <a:ln w="19050" cap="flat" cmpd="sng">
            <a:solidFill>
              <a:srgbClr val="BD5527"/>
            </a:solidFill>
            <a:prstDash val="solid"/>
            <a:miter lim="800000"/>
            <a:headEnd type="none" w="sm" len="sm"/>
            <a:tailEnd type="none" w="sm" len="sm"/>
          </a:ln>
        </p:spPr>
      </p:cxnSp>
      <p:sp>
        <p:nvSpPr>
          <p:cNvPr id="266" name="Google Shape;266;p29"/>
          <p:cNvSpPr txBox="1">
            <a:spLocks noGrp="1"/>
          </p:cNvSpPr>
          <p:nvPr>
            <p:ph type="body" idx="1"/>
          </p:nvPr>
        </p:nvSpPr>
        <p:spPr>
          <a:xfrm>
            <a:off x="352273" y="568225"/>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sz="2700" b="1" dirty="0">
                <a:solidFill>
                  <a:srgbClr val="0F2F42"/>
                </a:solidFill>
                <a:latin typeface="Verdana"/>
                <a:ea typeface="Verdana"/>
                <a:cs typeface="Verdana"/>
                <a:sym typeface="Verdana"/>
              </a:rPr>
              <a:t>Closing Remarks</a:t>
            </a:r>
            <a:endParaRPr sz="2700" b="1" dirty="0">
              <a:solidFill>
                <a:srgbClr val="0F2F42"/>
              </a:solidFill>
            </a:endParaRPr>
          </a:p>
        </p:txBody>
      </p:sp>
      <p:sp>
        <p:nvSpPr>
          <p:cNvPr id="267" name="Google Shape;267;p29"/>
          <p:cNvSpPr txBox="1"/>
          <p:nvPr/>
        </p:nvSpPr>
        <p:spPr>
          <a:xfrm>
            <a:off x="207200" y="1363500"/>
            <a:ext cx="3744900" cy="2237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Calibri"/>
              <a:buChar char="■"/>
            </a:pPr>
            <a:r>
              <a:rPr lang="en-CA" sz="2000">
                <a:solidFill>
                  <a:schemeClr val="dk1"/>
                </a:solidFill>
                <a:latin typeface="Calibri"/>
                <a:ea typeface="Calibri"/>
                <a:cs typeface="Calibri"/>
                <a:sym typeface="Calibri"/>
              </a:rPr>
              <a:t>Find your ‘WHY’</a:t>
            </a:r>
            <a:endParaRPr sz="2000">
              <a:solidFill>
                <a:schemeClr val="dk1"/>
              </a:solidFill>
              <a:latin typeface="Calibri"/>
              <a:ea typeface="Calibri"/>
              <a:cs typeface="Calibri"/>
              <a:sym typeface="Calibri"/>
            </a:endParaRPr>
          </a:p>
          <a:p>
            <a:pPr marL="457200" lvl="0" indent="-317500" algn="l" rtl="0">
              <a:spcBef>
                <a:spcPts val="1000"/>
              </a:spcBef>
              <a:spcAft>
                <a:spcPts val="0"/>
              </a:spcAft>
              <a:buClr>
                <a:schemeClr val="dk1"/>
              </a:buClr>
              <a:buSzPts val="1400"/>
              <a:buFont typeface="Calibri"/>
              <a:buChar char="■"/>
            </a:pPr>
            <a:r>
              <a:rPr lang="en-CA" sz="2000">
                <a:solidFill>
                  <a:schemeClr val="dk1"/>
                </a:solidFill>
                <a:latin typeface="Calibri"/>
                <a:ea typeface="Calibri"/>
                <a:cs typeface="Calibri"/>
                <a:sym typeface="Calibri"/>
              </a:rPr>
              <a:t>Build your community</a:t>
            </a:r>
            <a:endParaRPr sz="2000">
              <a:solidFill>
                <a:schemeClr val="dk1"/>
              </a:solidFill>
              <a:latin typeface="Calibri"/>
              <a:ea typeface="Calibri"/>
              <a:cs typeface="Calibri"/>
              <a:sym typeface="Calibri"/>
            </a:endParaRPr>
          </a:p>
          <a:p>
            <a:pPr marL="457200" lvl="0" indent="-317500" algn="l" rtl="0">
              <a:spcBef>
                <a:spcPts val="1000"/>
              </a:spcBef>
              <a:spcAft>
                <a:spcPts val="0"/>
              </a:spcAft>
              <a:buClr>
                <a:schemeClr val="dk1"/>
              </a:buClr>
              <a:buSzPts val="1400"/>
              <a:buFont typeface="Calibri"/>
              <a:buChar char="■"/>
            </a:pPr>
            <a:r>
              <a:rPr lang="en-CA" sz="2000">
                <a:solidFill>
                  <a:schemeClr val="dk1"/>
                </a:solidFill>
                <a:latin typeface="Calibri"/>
                <a:ea typeface="Calibri"/>
                <a:cs typeface="Calibri"/>
                <a:sym typeface="Calibri"/>
              </a:rPr>
              <a:t>Explore Resources</a:t>
            </a:r>
            <a:endParaRPr sz="2000">
              <a:solidFill>
                <a:schemeClr val="dk1"/>
              </a:solidFill>
              <a:latin typeface="Calibri"/>
              <a:ea typeface="Calibri"/>
              <a:cs typeface="Calibri"/>
              <a:sym typeface="Calibri"/>
            </a:endParaRPr>
          </a:p>
          <a:p>
            <a:pPr marL="457200" lvl="0" indent="-317500" algn="l" rtl="0">
              <a:spcBef>
                <a:spcPts val="1000"/>
              </a:spcBef>
              <a:spcAft>
                <a:spcPts val="0"/>
              </a:spcAft>
              <a:buClr>
                <a:schemeClr val="dk1"/>
              </a:buClr>
              <a:buSzPts val="1400"/>
              <a:buFont typeface="Calibri"/>
              <a:buChar char="■"/>
            </a:pPr>
            <a:r>
              <a:rPr lang="en-CA" sz="2000">
                <a:solidFill>
                  <a:schemeClr val="dk1"/>
                </a:solidFill>
                <a:latin typeface="Calibri"/>
                <a:ea typeface="Calibri"/>
                <a:cs typeface="Calibri"/>
                <a:sym typeface="Calibri"/>
              </a:rPr>
              <a:t>Establish goals &amp; timelines</a:t>
            </a:r>
            <a:endParaRPr sz="2000">
              <a:solidFill>
                <a:schemeClr val="dk1"/>
              </a:solidFill>
              <a:latin typeface="Calibri"/>
              <a:ea typeface="Calibri"/>
              <a:cs typeface="Calibri"/>
              <a:sym typeface="Calibri"/>
            </a:endParaRPr>
          </a:p>
          <a:p>
            <a:pPr marL="457200" lvl="0" indent="-317500" algn="l" rtl="0">
              <a:spcBef>
                <a:spcPts val="1000"/>
              </a:spcBef>
              <a:spcAft>
                <a:spcPts val="1000"/>
              </a:spcAft>
              <a:buClr>
                <a:schemeClr val="dk1"/>
              </a:buClr>
              <a:buSzPts val="1400"/>
              <a:buFont typeface="Calibri"/>
              <a:buChar char="■"/>
            </a:pPr>
            <a:r>
              <a:rPr lang="en-CA" sz="2000">
                <a:solidFill>
                  <a:schemeClr val="dk1"/>
                </a:solidFill>
                <a:latin typeface="Calibri"/>
                <a:ea typeface="Calibri"/>
                <a:cs typeface="Calibri"/>
                <a:sym typeface="Calibri"/>
              </a:rPr>
              <a:t>CELEBRATE the small wins</a:t>
            </a:r>
            <a:r>
              <a:rPr lang="en-CA" sz="2000" b="1">
                <a:solidFill>
                  <a:schemeClr val="dk1"/>
                </a:solidFill>
                <a:latin typeface="Calibri"/>
                <a:ea typeface="Calibri"/>
                <a:cs typeface="Calibri"/>
                <a:sym typeface="Calibri"/>
              </a:rPr>
              <a:t>!</a:t>
            </a:r>
            <a:endParaRPr sz="2000" b="1">
              <a:solidFill>
                <a:schemeClr val="dk1"/>
              </a:solidFill>
              <a:latin typeface="Calibri"/>
              <a:ea typeface="Calibri"/>
              <a:cs typeface="Calibri"/>
              <a:sym typeface="Calibri"/>
            </a:endParaRPr>
          </a:p>
        </p:txBody>
      </p:sp>
      <p:pic>
        <p:nvPicPr>
          <p:cNvPr id="268" name="Google Shape;268;p29"/>
          <p:cNvPicPr preferRelativeResize="0"/>
          <p:nvPr/>
        </p:nvPicPr>
        <p:blipFill>
          <a:blip r:embed="rId3">
            <a:alphaModFix/>
          </a:blip>
          <a:stretch>
            <a:fillRect/>
          </a:stretch>
        </p:blipFill>
        <p:spPr>
          <a:xfrm>
            <a:off x="4496500" y="1431900"/>
            <a:ext cx="4000851" cy="2441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0"/>
          <p:cNvSpPr txBox="1">
            <a:spLocks noGrp="1"/>
          </p:cNvSpPr>
          <p:nvPr>
            <p:ph type="ctrTitle"/>
          </p:nvPr>
        </p:nvSpPr>
        <p:spPr>
          <a:xfrm>
            <a:off x="152400" y="841775"/>
            <a:ext cx="55743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1000"/>
              </a:spcBef>
              <a:spcAft>
                <a:spcPts val="0"/>
              </a:spcAft>
              <a:buClr>
                <a:srgbClr val="0083A9"/>
              </a:buClr>
              <a:buSzPts val="4500"/>
              <a:buFont typeface="Verdana"/>
              <a:buNone/>
            </a:pPr>
            <a:r>
              <a:rPr lang="en-CA" b="1"/>
              <a:t>THANK YOU! </a:t>
            </a:r>
            <a:endParaRPr b="1"/>
          </a:p>
          <a:p>
            <a:pPr marL="0" lvl="0" indent="0" algn="ctr" rtl="0">
              <a:lnSpc>
                <a:spcPct val="90000"/>
              </a:lnSpc>
              <a:spcBef>
                <a:spcPts val="1000"/>
              </a:spcBef>
              <a:spcAft>
                <a:spcPts val="1000"/>
              </a:spcAft>
              <a:buClr>
                <a:srgbClr val="0083A9"/>
              </a:buClr>
              <a:buSzPts val="4500"/>
              <a:buFont typeface="Verdana"/>
              <a:buNone/>
            </a:pPr>
            <a:r>
              <a:rPr lang="en-CA" b="1"/>
              <a:t>QUESTIONS?</a:t>
            </a:r>
            <a:endParaRPr b="1"/>
          </a:p>
        </p:txBody>
      </p:sp>
      <p:sp>
        <p:nvSpPr>
          <p:cNvPr id="274" name="Google Shape;274;p30"/>
          <p:cNvSpPr txBox="1"/>
          <p:nvPr/>
        </p:nvSpPr>
        <p:spPr>
          <a:xfrm>
            <a:off x="19650" y="2738700"/>
            <a:ext cx="5829600" cy="99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CA" sz="2400">
                <a:solidFill>
                  <a:srgbClr val="000000"/>
                </a:solidFill>
              </a:rPr>
              <a:t>For more information on the content of this workshop please contact:</a:t>
            </a:r>
            <a:endParaRPr sz="2400">
              <a:solidFill>
                <a:srgbClr val="000000"/>
              </a:solidFill>
            </a:endParaRPr>
          </a:p>
        </p:txBody>
      </p:sp>
      <p:sp>
        <p:nvSpPr>
          <p:cNvPr id="275" name="Google Shape;275;p30"/>
          <p:cNvSpPr txBox="1"/>
          <p:nvPr/>
        </p:nvSpPr>
        <p:spPr>
          <a:xfrm>
            <a:off x="1606800" y="3660500"/>
            <a:ext cx="3753600" cy="6900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None/>
            </a:pPr>
            <a:r>
              <a:rPr lang="en-CA" sz="2000" u="sng">
                <a:solidFill>
                  <a:srgbClr val="0563C1"/>
                </a:solidFill>
                <a:hlinkClick r:id="rId3">
                  <a:extLst>
                    <a:ext uri="{A12FA001-AC4F-418D-AE19-62706E023703}">
                      <ahyp:hlinkClr xmlns="" xmlns:ahyp="http://schemas.microsoft.com/office/drawing/2018/hyperlinkcolor" val="tx"/>
                    </a:ext>
                  </a:extLst>
                </a:hlinkClick>
              </a:rPr>
              <a:t>provincialBSO@nbrhc.on.ca</a:t>
            </a:r>
            <a:r>
              <a:rPr lang="en-CA" sz="2000">
                <a:solidFill>
                  <a:srgbClr val="000000"/>
                </a:solidFill>
              </a:rPr>
              <a:t> </a:t>
            </a:r>
            <a:endParaRPr sz="2000">
              <a:solidFill>
                <a:srgbClr val="000000"/>
              </a:solidFill>
            </a:endParaRPr>
          </a:p>
          <a:p>
            <a:pPr marL="0" lvl="0" indent="0" algn="l" rtl="0">
              <a:lnSpc>
                <a:spcPct val="70000"/>
              </a:lnSpc>
              <a:spcBef>
                <a:spcPts val="0"/>
              </a:spcBef>
              <a:spcAft>
                <a:spcPts val="0"/>
              </a:spcAft>
              <a:buNone/>
            </a:pPr>
            <a:endParaRPr sz="2000">
              <a:solidFill>
                <a:srgbClr val="000000"/>
              </a:solidFill>
            </a:endParaRPr>
          </a:p>
        </p:txBody>
      </p:sp>
      <p:pic>
        <p:nvPicPr>
          <p:cNvPr id="276" name="Google Shape;276;p30"/>
          <p:cNvPicPr preferRelativeResize="0"/>
          <p:nvPr/>
        </p:nvPicPr>
        <p:blipFill>
          <a:blip r:embed="rId4">
            <a:alphaModFix/>
          </a:blip>
          <a:stretch>
            <a:fillRect/>
          </a:stretch>
        </p:blipFill>
        <p:spPr>
          <a:xfrm>
            <a:off x="6456600" y="1354275"/>
            <a:ext cx="2041949" cy="2041949"/>
          </a:xfrm>
          <a:prstGeom prst="rect">
            <a:avLst/>
          </a:prstGeom>
          <a:noFill/>
          <a:ln w="9525" cap="flat" cmpd="sng">
            <a:solidFill>
              <a:srgbClr val="44546A"/>
            </a:solidFill>
            <a:prstDash val="solid"/>
            <a:round/>
            <a:headEnd type="none" w="sm" len="sm"/>
            <a:tailEnd type="none" w="sm" len="sm"/>
          </a:ln>
        </p:spPr>
      </p:pic>
      <p:sp>
        <p:nvSpPr>
          <p:cNvPr id="277" name="Google Shape;277;p30"/>
          <p:cNvSpPr txBox="1"/>
          <p:nvPr/>
        </p:nvSpPr>
        <p:spPr>
          <a:xfrm>
            <a:off x="6375525" y="3489325"/>
            <a:ext cx="2204100" cy="690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CA" sz="2000">
                <a:solidFill>
                  <a:srgbClr val="000000"/>
                </a:solidFill>
              </a:rPr>
              <a:t>PCL Resources Request Form  </a:t>
            </a:r>
            <a:endParaRPr sz="2000">
              <a:solidFill>
                <a:srgbClr val="000000"/>
              </a:solidFill>
            </a:endParaRPr>
          </a:p>
        </p:txBody>
      </p:sp>
      <p:pic>
        <p:nvPicPr>
          <p:cNvPr id="278" name="Google Shape;278;p30"/>
          <p:cNvPicPr preferRelativeResize="0"/>
          <p:nvPr/>
        </p:nvPicPr>
        <p:blipFill rotWithShape="1">
          <a:blip r:embed="rId5">
            <a:alphaModFix/>
          </a:blip>
          <a:srcRect b="46618"/>
          <a:stretch/>
        </p:blipFill>
        <p:spPr>
          <a:xfrm>
            <a:off x="997200" y="3595600"/>
            <a:ext cx="557850" cy="4774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1"/>
          <p:cNvSpPr txBox="1">
            <a:spLocks noGrp="1"/>
          </p:cNvSpPr>
          <p:nvPr>
            <p:ph type="body" idx="1"/>
          </p:nvPr>
        </p:nvSpPr>
        <p:spPr>
          <a:xfrm>
            <a:off x="4700600" y="1600200"/>
            <a:ext cx="3998100" cy="2484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CA" sz="2600"/>
              <a:t>Take the pledge to commit to using person-centred language in your daily interactions with those who live, work in and visit your care setting. </a:t>
            </a:r>
            <a:endParaRPr sz="2600"/>
          </a:p>
        </p:txBody>
      </p:sp>
      <p:sp>
        <p:nvSpPr>
          <p:cNvPr id="284" name="Google Shape;284;p31"/>
          <p:cNvSpPr txBox="1">
            <a:spLocks noGrp="1"/>
          </p:cNvSpPr>
          <p:nvPr>
            <p:ph type="body" idx="2"/>
          </p:nvPr>
        </p:nvSpPr>
        <p:spPr>
          <a:xfrm>
            <a:off x="365525" y="524890"/>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CA" b="1" dirty="0"/>
              <a:t>Take the Pledge!</a:t>
            </a:r>
            <a:endParaRPr b="1" dirty="0"/>
          </a:p>
        </p:txBody>
      </p:sp>
      <p:grpSp>
        <p:nvGrpSpPr>
          <p:cNvPr id="285" name="Google Shape;285;p31"/>
          <p:cNvGrpSpPr/>
          <p:nvPr/>
        </p:nvGrpSpPr>
        <p:grpSpPr>
          <a:xfrm>
            <a:off x="152400" y="1132450"/>
            <a:ext cx="4395788" cy="3378244"/>
            <a:chOff x="152400" y="1132450"/>
            <a:chExt cx="4395788" cy="3378244"/>
          </a:xfrm>
        </p:grpSpPr>
        <p:pic>
          <p:nvPicPr>
            <p:cNvPr id="286" name="Google Shape;286;p31"/>
            <p:cNvPicPr preferRelativeResize="0"/>
            <p:nvPr/>
          </p:nvPicPr>
          <p:blipFill>
            <a:blip r:embed="rId3">
              <a:alphaModFix/>
            </a:blip>
            <a:stretch>
              <a:fillRect/>
            </a:stretch>
          </p:blipFill>
          <p:spPr>
            <a:xfrm>
              <a:off x="152400" y="1132450"/>
              <a:ext cx="4395788" cy="3378244"/>
            </a:xfrm>
            <a:prstGeom prst="rect">
              <a:avLst/>
            </a:prstGeom>
            <a:noFill/>
            <a:ln>
              <a:noFill/>
            </a:ln>
          </p:spPr>
        </p:pic>
        <p:sp>
          <p:nvSpPr>
            <p:cNvPr id="287" name="Google Shape;287;p31"/>
            <p:cNvSpPr/>
            <p:nvPr/>
          </p:nvSpPr>
          <p:spPr>
            <a:xfrm>
              <a:off x="2795350" y="4065675"/>
              <a:ext cx="1173600" cy="150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8" name="Google Shape;288;p31"/>
            <p:cNvSpPr txBox="1"/>
            <p:nvPr/>
          </p:nvSpPr>
          <p:spPr>
            <a:xfrm>
              <a:off x="2935989" y="3886376"/>
              <a:ext cx="1408200" cy="2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600">
                  <a:solidFill>
                    <a:schemeClr val="dk1"/>
                  </a:solidFill>
                  <a:latin typeface="Calibri"/>
                  <a:ea typeface="Calibri"/>
                  <a:cs typeface="Calibri"/>
                  <a:sym typeface="Calibri"/>
                </a:rPr>
                <a:t>May 2024</a:t>
              </a:r>
              <a:endParaRPr sz="1600">
                <a:solidFill>
                  <a:schemeClr val="dk1"/>
                </a:solidFill>
                <a:latin typeface="Calibri"/>
                <a:ea typeface="Calibri"/>
                <a:cs typeface="Calibri"/>
                <a:sym typeface="Calibri"/>
              </a:endParaRPr>
            </a:p>
          </p:txBody>
        </p:sp>
        <p:sp>
          <p:nvSpPr>
            <p:cNvPr id="289" name="Google Shape;289;p31"/>
            <p:cNvSpPr/>
            <p:nvPr/>
          </p:nvSpPr>
          <p:spPr>
            <a:xfrm>
              <a:off x="3877719" y="1465163"/>
              <a:ext cx="488100" cy="150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365525" y="600850"/>
            <a:ext cx="8426100" cy="303000"/>
          </a:xfrm>
          <a:prstGeom prst="rect">
            <a:avLst/>
          </a:prstGeom>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83A9"/>
              </a:buClr>
              <a:buSzPts val="2700"/>
              <a:buFont typeface="Arial"/>
              <a:buNone/>
            </a:pPr>
            <a:r>
              <a:rPr lang="en-CA" b="1"/>
              <a:t>Key Learnings</a:t>
            </a:r>
            <a:endParaRPr b="1"/>
          </a:p>
        </p:txBody>
      </p:sp>
      <p:sp>
        <p:nvSpPr>
          <p:cNvPr id="60" name="Google Shape;60;p10"/>
          <p:cNvSpPr txBox="1"/>
          <p:nvPr/>
        </p:nvSpPr>
        <p:spPr>
          <a:xfrm>
            <a:off x="328650" y="1217650"/>
            <a:ext cx="8426100" cy="233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2000">
                <a:solidFill>
                  <a:schemeClr val="dk1"/>
                </a:solidFill>
                <a:latin typeface="Calibri"/>
                <a:ea typeface="Calibri"/>
                <a:cs typeface="Calibri"/>
                <a:sym typeface="Calibri"/>
              </a:rPr>
              <a:t>By the end of the session, attendees will:</a:t>
            </a:r>
            <a:endParaRPr sz="2000">
              <a:solidFill>
                <a:schemeClr val="dk1"/>
              </a:solidFill>
              <a:latin typeface="Calibri"/>
              <a:ea typeface="Calibri"/>
              <a:cs typeface="Calibri"/>
              <a:sym typeface="Calibri"/>
            </a:endParaRPr>
          </a:p>
          <a:p>
            <a:pPr marL="457200" lvl="0" indent="-330200" algn="l" rtl="0">
              <a:lnSpc>
                <a:spcPct val="100000"/>
              </a:lnSpc>
              <a:spcBef>
                <a:spcPts val="0"/>
              </a:spcBef>
              <a:spcAft>
                <a:spcPts val="0"/>
              </a:spcAft>
              <a:buClr>
                <a:schemeClr val="dk1"/>
              </a:buClr>
              <a:buSzPts val="1600"/>
              <a:buFont typeface="Calibri"/>
              <a:buChar char="■"/>
            </a:pPr>
            <a:r>
              <a:rPr lang="en-CA" sz="2000">
                <a:solidFill>
                  <a:schemeClr val="dk1"/>
                </a:solidFill>
                <a:latin typeface="Calibri"/>
                <a:ea typeface="Calibri"/>
                <a:cs typeface="Calibri"/>
                <a:sym typeface="Calibri"/>
              </a:rPr>
              <a:t>Identify 3 effects that PCL has on documentation and implementation</a:t>
            </a:r>
            <a:endParaRPr sz="2000">
              <a:solidFill>
                <a:schemeClr val="dk1"/>
              </a:solidFill>
              <a:latin typeface="Calibri"/>
              <a:ea typeface="Calibri"/>
              <a:cs typeface="Calibri"/>
              <a:sym typeface="Calibri"/>
            </a:endParaRPr>
          </a:p>
          <a:p>
            <a:pPr marL="457200" lvl="0" indent="-330200" algn="l" rtl="0">
              <a:lnSpc>
                <a:spcPct val="100000"/>
              </a:lnSpc>
              <a:spcBef>
                <a:spcPts val="1000"/>
              </a:spcBef>
              <a:spcAft>
                <a:spcPts val="0"/>
              </a:spcAft>
              <a:buClr>
                <a:schemeClr val="dk1"/>
              </a:buClr>
              <a:buSzPts val="1600"/>
              <a:buFont typeface="Calibri"/>
              <a:buChar char="■"/>
            </a:pPr>
            <a:r>
              <a:rPr lang="en-CA" sz="2000">
                <a:solidFill>
                  <a:schemeClr val="dk1"/>
                </a:solidFill>
                <a:latin typeface="Calibri"/>
                <a:ea typeface="Calibri"/>
                <a:cs typeface="Calibri"/>
                <a:sym typeface="Calibri"/>
              </a:rPr>
              <a:t>Identify 3-5 PCL champions within your organization to support PCL implementation</a:t>
            </a:r>
            <a:endParaRPr sz="2000">
              <a:solidFill>
                <a:schemeClr val="dk1"/>
              </a:solidFill>
              <a:latin typeface="Calibri"/>
              <a:ea typeface="Calibri"/>
              <a:cs typeface="Calibri"/>
              <a:sym typeface="Calibri"/>
            </a:endParaRPr>
          </a:p>
          <a:p>
            <a:pPr marL="457200" lvl="0" indent="-330200" algn="l" rtl="0">
              <a:lnSpc>
                <a:spcPct val="100000"/>
              </a:lnSpc>
              <a:spcBef>
                <a:spcPts val="1000"/>
              </a:spcBef>
              <a:spcAft>
                <a:spcPts val="1000"/>
              </a:spcAft>
              <a:buClr>
                <a:schemeClr val="dk1"/>
              </a:buClr>
              <a:buSzPts val="1600"/>
              <a:buFont typeface="Calibri"/>
              <a:buChar char="■"/>
            </a:pPr>
            <a:r>
              <a:rPr lang="en-CA" sz="2000">
                <a:solidFill>
                  <a:schemeClr val="dk1"/>
                </a:solidFill>
                <a:latin typeface="Calibri"/>
                <a:ea typeface="Calibri"/>
                <a:cs typeface="Calibri"/>
                <a:sym typeface="Calibri"/>
              </a:rPr>
              <a:t>Develop an action plan for your organization to further implement PCL initiatives</a:t>
            </a:r>
            <a:endParaRPr sz="2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1"/>
          <p:cNvSpPr txBox="1">
            <a:spLocks noGrp="1"/>
          </p:cNvSpPr>
          <p:nvPr>
            <p:ph type="body" idx="1"/>
          </p:nvPr>
        </p:nvSpPr>
        <p:spPr>
          <a:xfrm>
            <a:off x="365525" y="520480"/>
            <a:ext cx="8426100" cy="465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b="1" dirty="0"/>
              <a:t>What is Person-Centred Language (PCL)?</a:t>
            </a:r>
            <a:endParaRPr b="1" dirty="0"/>
          </a:p>
        </p:txBody>
      </p:sp>
      <p:pic>
        <p:nvPicPr>
          <p:cNvPr id="66" name="Google Shape;66;p11"/>
          <p:cNvPicPr preferRelativeResize="0"/>
          <p:nvPr/>
        </p:nvPicPr>
        <p:blipFill rotWithShape="1">
          <a:blip r:embed="rId3">
            <a:alphaModFix/>
          </a:blip>
          <a:srcRect l="34137" t="23786" r="20352" b="10867"/>
          <a:stretch/>
        </p:blipFill>
        <p:spPr>
          <a:xfrm>
            <a:off x="2118125" y="1303300"/>
            <a:ext cx="4302725" cy="3346551"/>
          </a:xfrm>
          <a:prstGeom prst="rect">
            <a:avLst/>
          </a:prstGeom>
          <a:noFill/>
          <a:ln>
            <a:noFill/>
          </a:ln>
        </p:spPr>
      </p:pic>
      <p:sp>
        <p:nvSpPr>
          <p:cNvPr id="6" name="Google Shape;84;p13"/>
          <p:cNvSpPr/>
          <p:nvPr/>
        </p:nvSpPr>
        <p:spPr>
          <a:xfrm>
            <a:off x="7676710" y="3209031"/>
            <a:ext cx="1097400" cy="1097400"/>
          </a:xfrm>
          <a:prstGeom prst="ellipse">
            <a:avLst/>
          </a:prstGeom>
          <a:solidFill>
            <a:srgbClr val="CABF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Open Sans Light"/>
              <a:ea typeface="Open Sans Light"/>
              <a:cs typeface="Open Sans Light"/>
              <a:sym typeface="Open Sans Light"/>
            </a:endParaRPr>
          </a:p>
        </p:txBody>
      </p:sp>
      <p:sp>
        <p:nvSpPr>
          <p:cNvPr id="7" name="Google Shape;68;p11"/>
          <p:cNvSpPr/>
          <p:nvPr/>
        </p:nvSpPr>
        <p:spPr>
          <a:xfrm>
            <a:off x="8019666" y="3390124"/>
            <a:ext cx="438521" cy="721963"/>
          </a:xfrm>
          <a:custGeom>
            <a:avLst/>
            <a:gdLst/>
            <a:ahLst/>
            <a:cxnLst/>
            <a:rect l="l" t="t" r="r" b="b"/>
            <a:pathLst>
              <a:path w="285" h="469" extrusionOk="0">
                <a:moveTo>
                  <a:pt x="143" y="396"/>
                </a:moveTo>
                <a:cubicBezTo>
                  <a:pt x="128" y="396"/>
                  <a:pt x="118" y="408"/>
                  <a:pt x="118" y="420"/>
                </a:cubicBezTo>
                <a:cubicBezTo>
                  <a:pt x="118" y="435"/>
                  <a:pt x="129" y="446"/>
                  <a:pt x="143" y="446"/>
                </a:cubicBezTo>
                <a:cubicBezTo>
                  <a:pt x="157" y="446"/>
                  <a:pt x="169" y="435"/>
                  <a:pt x="169" y="420"/>
                </a:cubicBezTo>
                <a:cubicBezTo>
                  <a:pt x="169" y="407"/>
                  <a:pt x="157" y="396"/>
                  <a:pt x="143" y="396"/>
                </a:cubicBezTo>
                <a:close/>
                <a:moveTo>
                  <a:pt x="143" y="437"/>
                </a:moveTo>
                <a:cubicBezTo>
                  <a:pt x="133" y="437"/>
                  <a:pt x="128" y="428"/>
                  <a:pt x="128" y="420"/>
                </a:cubicBezTo>
                <a:cubicBezTo>
                  <a:pt x="128" y="413"/>
                  <a:pt x="133" y="405"/>
                  <a:pt x="143" y="405"/>
                </a:cubicBezTo>
                <a:cubicBezTo>
                  <a:pt x="152" y="405"/>
                  <a:pt x="159" y="413"/>
                  <a:pt x="159" y="420"/>
                </a:cubicBezTo>
                <a:cubicBezTo>
                  <a:pt x="159" y="429"/>
                  <a:pt x="152" y="437"/>
                  <a:pt x="143" y="437"/>
                </a:cubicBezTo>
                <a:close/>
                <a:moveTo>
                  <a:pt x="247" y="36"/>
                </a:moveTo>
                <a:cubicBezTo>
                  <a:pt x="38" y="36"/>
                  <a:pt x="38" y="36"/>
                  <a:pt x="38" y="36"/>
                </a:cubicBezTo>
                <a:cubicBezTo>
                  <a:pt x="35" y="36"/>
                  <a:pt x="33" y="38"/>
                  <a:pt x="33" y="41"/>
                </a:cubicBezTo>
                <a:cubicBezTo>
                  <a:pt x="33" y="379"/>
                  <a:pt x="33" y="379"/>
                  <a:pt x="33" y="379"/>
                </a:cubicBezTo>
                <a:cubicBezTo>
                  <a:pt x="33" y="381"/>
                  <a:pt x="35" y="383"/>
                  <a:pt x="38" y="383"/>
                </a:cubicBezTo>
                <a:cubicBezTo>
                  <a:pt x="247" y="383"/>
                  <a:pt x="247" y="383"/>
                  <a:pt x="247" y="383"/>
                </a:cubicBezTo>
                <a:cubicBezTo>
                  <a:pt x="250" y="383"/>
                  <a:pt x="252" y="381"/>
                  <a:pt x="252" y="379"/>
                </a:cubicBezTo>
                <a:cubicBezTo>
                  <a:pt x="252" y="41"/>
                  <a:pt x="252" y="41"/>
                  <a:pt x="252" y="41"/>
                </a:cubicBezTo>
                <a:cubicBezTo>
                  <a:pt x="252" y="38"/>
                  <a:pt x="250" y="36"/>
                  <a:pt x="247" y="36"/>
                </a:cubicBezTo>
                <a:close/>
                <a:moveTo>
                  <a:pt x="243" y="374"/>
                </a:moveTo>
                <a:cubicBezTo>
                  <a:pt x="43" y="374"/>
                  <a:pt x="43" y="374"/>
                  <a:pt x="43" y="374"/>
                </a:cubicBezTo>
                <a:cubicBezTo>
                  <a:pt x="43" y="45"/>
                  <a:pt x="43" y="45"/>
                  <a:pt x="43" y="45"/>
                </a:cubicBezTo>
                <a:cubicBezTo>
                  <a:pt x="243" y="45"/>
                  <a:pt x="243" y="45"/>
                  <a:pt x="243" y="45"/>
                </a:cubicBezTo>
                <a:lnTo>
                  <a:pt x="243" y="374"/>
                </a:lnTo>
                <a:close/>
                <a:moveTo>
                  <a:pt x="257" y="0"/>
                </a:moveTo>
                <a:cubicBezTo>
                  <a:pt x="29" y="0"/>
                  <a:pt x="29" y="0"/>
                  <a:pt x="29" y="0"/>
                </a:cubicBezTo>
                <a:cubicBezTo>
                  <a:pt x="15" y="0"/>
                  <a:pt x="0" y="12"/>
                  <a:pt x="0" y="29"/>
                </a:cubicBezTo>
                <a:cubicBezTo>
                  <a:pt x="0" y="441"/>
                  <a:pt x="0" y="441"/>
                  <a:pt x="0" y="441"/>
                </a:cubicBezTo>
                <a:cubicBezTo>
                  <a:pt x="0" y="457"/>
                  <a:pt x="15" y="469"/>
                  <a:pt x="29" y="469"/>
                </a:cubicBezTo>
                <a:cubicBezTo>
                  <a:pt x="257" y="469"/>
                  <a:pt x="257" y="469"/>
                  <a:pt x="257" y="469"/>
                </a:cubicBezTo>
                <a:cubicBezTo>
                  <a:pt x="270" y="469"/>
                  <a:pt x="285" y="457"/>
                  <a:pt x="285" y="441"/>
                </a:cubicBezTo>
                <a:cubicBezTo>
                  <a:pt x="285" y="29"/>
                  <a:pt x="285" y="29"/>
                  <a:pt x="285" y="29"/>
                </a:cubicBezTo>
                <a:cubicBezTo>
                  <a:pt x="285" y="12"/>
                  <a:pt x="270" y="0"/>
                  <a:pt x="257" y="0"/>
                </a:cubicBezTo>
                <a:close/>
                <a:moveTo>
                  <a:pt x="275" y="441"/>
                </a:moveTo>
                <a:cubicBezTo>
                  <a:pt x="275" y="452"/>
                  <a:pt x="266" y="459"/>
                  <a:pt x="257" y="459"/>
                </a:cubicBezTo>
                <a:cubicBezTo>
                  <a:pt x="29" y="459"/>
                  <a:pt x="29" y="459"/>
                  <a:pt x="29" y="459"/>
                </a:cubicBezTo>
                <a:cubicBezTo>
                  <a:pt x="20" y="459"/>
                  <a:pt x="10" y="452"/>
                  <a:pt x="10" y="441"/>
                </a:cubicBezTo>
                <a:cubicBezTo>
                  <a:pt x="10" y="29"/>
                  <a:pt x="10" y="29"/>
                  <a:pt x="10" y="29"/>
                </a:cubicBezTo>
                <a:cubicBezTo>
                  <a:pt x="10" y="17"/>
                  <a:pt x="20" y="10"/>
                  <a:pt x="29" y="10"/>
                </a:cubicBezTo>
                <a:cubicBezTo>
                  <a:pt x="257" y="10"/>
                  <a:pt x="257" y="10"/>
                  <a:pt x="257" y="10"/>
                </a:cubicBezTo>
                <a:cubicBezTo>
                  <a:pt x="266" y="10"/>
                  <a:pt x="275" y="17"/>
                  <a:pt x="275" y="29"/>
                </a:cubicBezTo>
                <a:lnTo>
                  <a:pt x="275" y="44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2"/>
          <p:cNvSpPr txBox="1">
            <a:spLocks noGrp="1"/>
          </p:cNvSpPr>
          <p:nvPr>
            <p:ph type="body" idx="1"/>
          </p:nvPr>
        </p:nvSpPr>
        <p:spPr>
          <a:xfrm>
            <a:off x="365525" y="1326800"/>
            <a:ext cx="5877900" cy="3402600"/>
          </a:xfrm>
          <a:prstGeom prst="rect">
            <a:avLst/>
          </a:prstGeom>
          <a:noFill/>
          <a:ln>
            <a:noFill/>
          </a:ln>
        </p:spPr>
        <p:txBody>
          <a:bodyPr spcFirstLastPara="1" wrap="square" lIns="68575" tIns="34275" rIns="68575" bIns="34275" anchor="t" anchorCtr="0">
            <a:normAutofit/>
          </a:bodyPr>
          <a:lstStyle/>
          <a:p>
            <a:pPr marL="457200" lvl="0" indent="-387350" algn="l" rtl="0">
              <a:lnSpc>
                <a:spcPct val="100000"/>
              </a:lnSpc>
              <a:spcBef>
                <a:spcPts val="1000"/>
              </a:spcBef>
              <a:spcAft>
                <a:spcPts val="0"/>
              </a:spcAft>
              <a:buSzPts val="2500"/>
              <a:buChar char="•"/>
            </a:pPr>
            <a:r>
              <a:rPr lang="en-CA" sz="2500"/>
              <a:t>Person-centred language (PCL) refers to using language that puts people first rather than the disease, symptoms or conditions that they may have. </a:t>
            </a:r>
            <a:endParaRPr sz="2500"/>
          </a:p>
          <a:p>
            <a:pPr marL="457200" lvl="0" indent="-387350" algn="l" rtl="0">
              <a:lnSpc>
                <a:spcPct val="100000"/>
              </a:lnSpc>
              <a:spcBef>
                <a:spcPts val="1000"/>
              </a:spcBef>
              <a:spcAft>
                <a:spcPts val="1000"/>
              </a:spcAft>
              <a:buSzPts val="2500"/>
              <a:buChar char="•"/>
            </a:pPr>
            <a:r>
              <a:rPr lang="en-CA" sz="2500"/>
              <a:t>This means focusing on the strengths and abilities people have, rather than their disabilities. </a:t>
            </a:r>
            <a:endParaRPr/>
          </a:p>
        </p:txBody>
      </p:sp>
      <p:sp>
        <p:nvSpPr>
          <p:cNvPr id="74" name="Google Shape;74;p12"/>
          <p:cNvSpPr txBox="1">
            <a:spLocks noGrp="1"/>
          </p:cNvSpPr>
          <p:nvPr>
            <p:ph type="body" idx="2"/>
          </p:nvPr>
        </p:nvSpPr>
        <p:spPr>
          <a:xfrm>
            <a:off x="365525" y="542932"/>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CA" b="1" dirty="0"/>
              <a:t>Person-Centred Language</a:t>
            </a:r>
            <a:endParaRPr b="1" dirty="0"/>
          </a:p>
          <a:p>
            <a:pPr marL="0" lvl="0" indent="0" algn="l" rtl="0">
              <a:spcBef>
                <a:spcPts val="800"/>
              </a:spcBef>
              <a:spcAft>
                <a:spcPts val="0"/>
              </a:spcAft>
              <a:buNone/>
            </a:pPr>
            <a:endParaRPr b="1" dirty="0"/>
          </a:p>
        </p:txBody>
      </p:sp>
      <p:pic>
        <p:nvPicPr>
          <p:cNvPr id="75" name="Google Shape;75;p12"/>
          <p:cNvPicPr preferRelativeResize="0"/>
          <p:nvPr/>
        </p:nvPicPr>
        <p:blipFill>
          <a:blip r:embed="rId3">
            <a:alphaModFix/>
          </a:blip>
          <a:stretch>
            <a:fillRect/>
          </a:stretch>
        </p:blipFill>
        <p:spPr>
          <a:xfrm>
            <a:off x="7182250" y="1366838"/>
            <a:ext cx="1209675" cy="2409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body" idx="1"/>
          </p:nvPr>
        </p:nvSpPr>
        <p:spPr>
          <a:xfrm>
            <a:off x="365525" y="549558"/>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b="1" dirty="0"/>
              <a:t>Getting to Know You</a:t>
            </a:r>
            <a:endParaRPr b="1" dirty="0"/>
          </a:p>
        </p:txBody>
      </p:sp>
      <p:pic>
        <p:nvPicPr>
          <p:cNvPr id="81" name="Google Shape;81;p13"/>
          <p:cNvPicPr preferRelativeResize="0"/>
          <p:nvPr/>
        </p:nvPicPr>
        <p:blipFill>
          <a:blip r:embed="rId3">
            <a:alphaModFix/>
          </a:blip>
          <a:stretch>
            <a:fillRect/>
          </a:stretch>
        </p:blipFill>
        <p:spPr>
          <a:xfrm>
            <a:off x="464513" y="1844075"/>
            <a:ext cx="2143125" cy="2143125"/>
          </a:xfrm>
          <a:prstGeom prst="rect">
            <a:avLst/>
          </a:prstGeom>
          <a:noFill/>
          <a:ln>
            <a:noFill/>
          </a:ln>
        </p:spPr>
      </p:pic>
      <p:sp>
        <p:nvSpPr>
          <p:cNvPr id="82" name="Google Shape;82;p13"/>
          <p:cNvSpPr/>
          <p:nvPr/>
        </p:nvSpPr>
        <p:spPr>
          <a:xfrm>
            <a:off x="3139250" y="1374925"/>
            <a:ext cx="4316100" cy="3073800"/>
          </a:xfrm>
          <a:prstGeom prst="round2DiagRect">
            <a:avLst>
              <a:gd name="adj1" fmla="val 16667"/>
              <a:gd name="adj2" fmla="val 0"/>
            </a:avLst>
          </a:prstGeom>
          <a:solidFill>
            <a:srgbClr val="CABF3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3" name="Google Shape;83;p13"/>
          <p:cNvSpPr txBox="1">
            <a:spLocks noGrp="1"/>
          </p:cNvSpPr>
          <p:nvPr>
            <p:ph type="body" idx="1"/>
          </p:nvPr>
        </p:nvSpPr>
        <p:spPr>
          <a:xfrm>
            <a:off x="3659450" y="2111425"/>
            <a:ext cx="3275700" cy="1600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018"/>
              <a:buNone/>
            </a:pPr>
            <a:r>
              <a:rPr lang="en-CA" sz="3000" b="1">
                <a:solidFill>
                  <a:schemeClr val="lt1"/>
                </a:solidFill>
                <a:latin typeface="Calibri"/>
                <a:ea typeface="Calibri"/>
                <a:cs typeface="Calibri"/>
                <a:sym typeface="Calibri"/>
              </a:rPr>
              <a:t>Where are you on your PCL Journey?</a:t>
            </a:r>
            <a:endParaRPr sz="3000" b="1">
              <a:solidFill>
                <a:schemeClr val="lt1"/>
              </a:solidFill>
              <a:latin typeface="Calibri"/>
              <a:ea typeface="Calibri"/>
              <a:cs typeface="Calibri"/>
              <a:sym typeface="Calibri"/>
            </a:endParaRPr>
          </a:p>
        </p:txBody>
      </p:sp>
      <p:sp>
        <p:nvSpPr>
          <p:cNvPr id="84" name="Google Shape;84;p13"/>
          <p:cNvSpPr/>
          <p:nvPr/>
        </p:nvSpPr>
        <p:spPr>
          <a:xfrm>
            <a:off x="7689961" y="3363988"/>
            <a:ext cx="1097400" cy="1097400"/>
          </a:xfrm>
          <a:prstGeom prst="ellipse">
            <a:avLst/>
          </a:prstGeom>
          <a:solidFill>
            <a:srgbClr val="CABF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Open Sans Light"/>
              <a:ea typeface="Open Sans Light"/>
              <a:cs typeface="Open Sans Light"/>
              <a:sym typeface="Open Sans Light"/>
            </a:endParaRPr>
          </a:p>
        </p:txBody>
      </p:sp>
      <p:sp>
        <p:nvSpPr>
          <p:cNvPr id="85" name="Google Shape;85;p13"/>
          <p:cNvSpPr/>
          <p:nvPr/>
        </p:nvSpPr>
        <p:spPr>
          <a:xfrm>
            <a:off x="8019666" y="3542524"/>
            <a:ext cx="438521" cy="721963"/>
          </a:xfrm>
          <a:custGeom>
            <a:avLst/>
            <a:gdLst/>
            <a:ahLst/>
            <a:cxnLst/>
            <a:rect l="l" t="t" r="r" b="b"/>
            <a:pathLst>
              <a:path w="285" h="469" extrusionOk="0">
                <a:moveTo>
                  <a:pt x="143" y="396"/>
                </a:moveTo>
                <a:cubicBezTo>
                  <a:pt x="128" y="396"/>
                  <a:pt x="118" y="408"/>
                  <a:pt x="118" y="420"/>
                </a:cubicBezTo>
                <a:cubicBezTo>
                  <a:pt x="118" y="435"/>
                  <a:pt x="129" y="446"/>
                  <a:pt x="143" y="446"/>
                </a:cubicBezTo>
                <a:cubicBezTo>
                  <a:pt x="157" y="446"/>
                  <a:pt x="169" y="435"/>
                  <a:pt x="169" y="420"/>
                </a:cubicBezTo>
                <a:cubicBezTo>
                  <a:pt x="169" y="407"/>
                  <a:pt x="157" y="396"/>
                  <a:pt x="143" y="396"/>
                </a:cubicBezTo>
                <a:close/>
                <a:moveTo>
                  <a:pt x="143" y="437"/>
                </a:moveTo>
                <a:cubicBezTo>
                  <a:pt x="133" y="437"/>
                  <a:pt x="128" y="428"/>
                  <a:pt x="128" y="420"/>
                </a:cubicBezTo>
                <a:cubicBezTo>
                  <a:pt x="128" y="413"/>
                  <a:pt x="133" y="405"/>
                  <a:pt x="143" y="405"/>
                </a:cubicBezTo>
                <a:cubicBezTo>
                  <a:pt x="152" y="405"/>
                  <a:pt x="159" y="413"/>
                  <a:pt x="159" y="420"/>
                </a:cubicBezTo>
                <a:cubicBezTo>
                  <a:pt x="159" y="429"/>
                  <a:pt x="152" y="437"/>
                  <a:pt x="143" y="437"/>
                </a:cubicBezTo>
                <a:close/>
                <a:moveTo>
                  <a:pt x="247" y="36"/>
                </a:moveTo>
                <a:cubicBezTo>
                  <a:pt x="38" y="36"/>
                  <a:pt x="38" y="36"/>
                  <a:pt x="38" y="36"/>
                </a:cubicBezTo>
                <a:cubicBezTo>
                  <a:pt x="35" y="36"/>
                  <a:pt x="33" y="38"/>
                  <a:pt x="33" y="41"/>
                </a:cubicBezTo>
                <a:cubicBezTo>
                  <a:pt x="33" y="379"/>
                  <a:pt x="33" y="379"/>
                  <a:pt x="33" y="379"/>
                </a:cubicBezTo>
                <a:cubicBezTo>
                  <a:pt x="33" y="381"/>
                  <a:pt x="35" y="383"/>
                  <a:pt x="38" y="383"/>
                </a:cubicBezTo>
                <a:cubicBezTo>
                  <a:pt x="247" y="383"/>
                  <a:pt x="247" y="383"/>
                  <a:pt x="247" y="383"/>
                </a:cubicBezTo>
                <a:cubicBezTo>
                  <a:pt x="250" y="383"/>
                  <a:pt x="252" y="381"/>
                  <a:pt x="252" y="379"/>
                </a:cubicBezTo>
                <a:cubicBezTo>
                  <a:pt x="252" y="41"/>
                  <a:pt x="252" y="41"/>
                  <a:pt x="252" y="41"/>
                </a:cubicBezTo>
                <a:cubicBezTo>
                  <a:pt x="252" y="38"/>
                  <a:pt x="250" y="36"/>
                  <a:pt x="247" y="36"/>
                </a:cubicBezTo>
                <a:close/>
                <a:moveTo>
                  <a:pt x="243" y="374"/>
                </a:moveTo>
                <a:cubicBezTo>
                  <a:pt x="43" y="374"/>
                  <a:pt x="43" y="374"/>
                  <a:pt x="43" y="374"/>
                </a:cubicBezTo>
                <a:cubicBezTo>
                  <a:pt x="43" y="45"/>
                  <a:pt x="43" y="45"/>
                  <a:pt x="43" y="45"/>
                </a:cubicBezTo>
                <a:cubicBezTo>
                  <a:pt x="243" y="45"/>
                  <a:pt x="243" y="45"/>
                  <a:pt x="243" y="45"/>
                </a:cubicBezTo>
                <a:lnTo>
                  <a:pt x="243" y="374"/>
                </a:lnTo>
                <a:close/>
                <a:moveTo>
                  <a:pt x="257" y="0"/>
                </a:moveTo>
                <a:cubicBezTo>
                  <a:pt x="29" y="0"/>
                  <a:pt x="29" y="0"/>
                  <a:pt x="29" y="0"/>
                </a:cubicBezTo>
                <a:cubicBezTo>
                  <a:pt x="15" y="0"/>
                  <a:pt x="0" y="12"/>
                  <a:pt x="0" y="29"/>
                </a:cubicBezTo>
                <a:cubicBezTo>
                  <a:pt x="0" y="441"/>
                  <a:pt x="0" y="441"/>
                  <a:pt x="0" y="441"/>
                </a:cubicBezTo>
                <a:cubicBezTo>
                  <a:pt x="0" y="457"/>
                  <a:pt x="15" y="469"/>
                  <a:pt x="29" y="469"/>
                </a:cubicBezTo>
                <a:cubicBezTo>
                  <a:pt x="257" y="469"/>
                  <a:pt x="257" y="469"/>
                  <a:pt x="257" y="469"/>
                </a:cubicBezTo>
                <a:cubicBezTo>
                  <a:pt x="270" y="469"/>
                  <a:pt x="285" y="457"/>
                  <a:pt x="285" y="441"/>
                </a:cubicBezTo>
                <a:cubicBezTo>
                  <a:pt x="285" y="29"/>
                  <a:pt x="285" y="29"/>
                  <a:pt x="285" y="29"/>
                </a:cubicBezTo>
                <a:cubicBezTo>
                  <a:pt x="285" y="12"/>
                  <a:pt x="270" y="0"/>
                  <a:pt x="257" y="0"/>
                </a:cubicBezTo>
                <a:close/>
                <a:moveTo>
                  <a:pt x="275" y="441"/>
                </a:moveTo>
                <a:cubicBezTo>
                  <a:pt x="275" y="452"/>
                  <a:pt x="266" y="459"/>
                  <a:pt x="257" y="459"/>
                </a:cubicBezTo>
                <a:cubicBezTo>
                  <a:pt x="29" y="459"/>
                  <a:pt x="29" y="459"/>
                  <a:pt x="29" y="459"/>
                </a:cubicBezTo>
                <a:cubicBezTo>
                  <a:pt x="20" y="459"/>
                  <a:pt x="10" y="452"/>
                  <a:pt x="10" y="441"/>
                </a:cubicBezTo>
                <a:cubicBezTo>
                  <a:pt x="10" y="29"/>
                  <a:pt x="10" y="29"/>
                  <a:pt x="10" y="29"/>
                </a:cubicBezTo>
                <a:cubicBezTo>
                  <a:pt x="10" y="17"/>
                  <a:pt x="20" y="10"/>
                  <a:pt x="29" y="10"/>
                </a:cubicBezTo>
                <a:cubicBezTo>
                  <a:pt x="257" y="10"/>
                  <a:pt x="257" y="10"/>
                  <a:pt x="257" y="10"/>
                </a:cubicBezTo>
                <a:cubicBezTo>
                  <a:pt x="266" y="10"/>
                  <a:pt x="275" y="17"/>
                  <a:pt x="275" y="29"/>
                </a:cubicBezTo>
                <a:lnTo>
                  <a:pt x="275" y="44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440136" y="507448"/>
            <a:ext cx="7886700" cy="5187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3000" b="1" dirty="0">
              <a:solidFill>
                <a:srgbClr val="152E42"/>
              </a:solidFill>
            </a:endParaRPr>
          </a:p>
          <a:p>
            <a:pPr marL="0" lvl="0" indent="0" algn="l" rtl="0">
              <a:spcBef>
                <a:spcPts val="0"/>
              </a:spcBef>
              <a:spcAft>
                <a:spcPts val="0"/>
              </a:spcAft>
              <a:buNone/>
            </a:pPr>
            <a:r>
              <a:rPr lang="en-CA" sz="2700" b="1" dirty="0">
                <a:solidFill>
                  <a:srgbClr val="152E42"/>
                </a:solidFill>
                <a:latin typeface="Verdana"/>
                <a:ea typeface="Verdana"/>
                <a:cs typeface="Verdana"/>
                <a:sym typeface="Verdana"/>
              </a:rPr>
              <a:t>Why do we need PCL?</a:t>
            </a:r>
            <a:endParaRPr sz="3000" b="1" dirty="0">
              <a:solidFill>
                <a:srgbClr val="152E42"/>
              </a:solidFill>
              <a:latin typeface="Arial"/>
              <a:ea typeface="Arial"/>
              <a:cs typeface="Arial"/>
              <a:sym typeface="Arial"/>
            </a:endParaRPr>
          </a:p>
          <a:p>
            <a:pPr marL="0" lvl="0" indent="0" algn="l" rtl="0">
              <a:spcBef>
                <a:spcPts val="0"/>
              </a:spcBef>
              <a:spcAft>
                <a:spcPts val="0"/>
              </a:spcAft>
              <a:buNone/>
            </a:pPr>
            <a:endParaRPr sz="3000" b="1" dirty="0">
              <a:solidFill>
                <a:srgbClr val="152E42"/>
              </a:solidFill>
            </a:endParaRPr>
          </a:p>
        </p:txBody>
      </p:sp>
      <p:sp>
        <p:nvSpPr>
          <p:cNvPr id="91" name="Google Shape;91;p14"/>
          <p:cNvSpPr/>
          <p:nvPr/>
        </p:nvSpPr>
        <p:spPr>
          <a:xfrm rot="8453134">
            <a:off x="1260494" y="1606546"/>
            <a:ext cx="1458459" cy="2922259"/>
          </a:xfrm>
          <a:prstGeom prst="upArrow">
            <a:avLst>
              <a:gd name="adj1" fmla="val 50000"/>
              <a:gd name="adj2" fmla="val 50000"/>
            </a:avLst>
          </a:prstGeom>
          <a:solidFill>
            <a:srgbClr val="BD5527"/>
          </a:solidFill>
          <a:ln w="12700" cap="flat" cmpd="sng">
            <a:solidFill>
              <a:srgbClr val="DD5C0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92" name="Google Shape;92;p14"/>
          <p:cNvSpPr txBox="1"/>
          <p:nvPr/>
        </p:nvSpPr>
        <p:spPr>
          <a:xfrm>
            <a:off x="1989737" y="1118914"/>
            <a:ext cx="63723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1800"/>
              <a:buFont typeface="Arial"/>
              <a:buChar char="•"/>
            </a:pPr>
            <a:r>
              <a:rPr lang="en-CA" sz="1800" b="0" i="0" u="none" strike="noStrike" cap="none">
                <a:solidFill>
                  <a:srgbClr val="000000"/>
                </a:solidFill>
                <a:latin typeface="Calibri"/>
                <a:ea typeface="Calibri"/>
                <a:cs typeface="Calibri"/>
                <a:sym typeface="Calibri"/>
              </a:rPr>
              <a:t>Stigma and discrimination</a:t>
            </a:r>
            <a:endParaRPr sz="1100" b="0" i="0" u="none" strike="noStrike" cap="none">
              <a:solidFill>
                <a:srgbClr val="000000"/>
              </a:solidFill>
              <a:latin typeface="Arial"/>
              <a:ea typeface="Arial"/>
              <a:cs typeface="Arial"/>
              <a:sym typeface="Arial"/>
            </a:endParaRPr>
          </a:p>
        </p:txBody>
      </p:sp>
      <p:sp>
        <p:nvSpPr>
          <p:cNvPr id="93" name="Google Shape;93;p14"/>
          <p:cNvSpPr txBox="1"/>
          <p:nvPr/>
        </p:nvSpPr>
        <p:spPr>
          <a:xfrm rot="3084230">
            <a:off x="1803346" y="2406680"/>
            <a:ext cx="1181096" cy="34623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000000"/>
                </a:solidFill>
                <a:latin typeface="Calibri"/>
                <a:ea typeface="Calibri"/>
                <a:cs typeface="Calibri"/>
                <a:sym typeface="Calibri"/>
              </a:rPr>
              <a:t>Decreases</a:t>
            </a:r>
            <a:endParaRPr sz="1100" b="0" i="0" u="none" strike="noStrike" cap="none">
              <a:solidFill>
                <a:srgbClr val="000000"/>
              </a:solidFill>
              <a:latin typeface="Arial"/>
              <a:ea typeface="Arial"/>
              <a:cs typeface="Arial"/>
              <a:sym typeface="Arial"/>
            </a:endParaRPr>
          </a:p>
        </p:txBody>
      </p:sp>
      <p:sp>
        <p:nvSpPr>
          <p:cNvPr id="94" name="Google Shape;94;p14"/>
          <p:cNvSpPr txBox="1"/>
          <p:nvPr/>
        </p:nvSpPr>
        <p:spPr>
          <a:xfrm>
            <a:off x="2269575" y="1614684"/>
            <a:ext cx="6372300" cy="654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1800"/>
              <a:buFont typeface="Arial"/>
              <a:buChar char="•"/>
            </a:pPr>
            <a:r>
              <a:rPr lang="en-CA" sz="1800" b="0" i="0" u="none" strike="noStrike" cap="none">
                <a:solidFill>
                  <a:srgbClr val="000000"/>
                </a:solidFill>
                <a:latin typeface="Calibri"/>
                <a:ea typeface="Calibri"/>
                <a:cs typeface="Calibri"/>
                <a:sym typeface="Calibri"/>
              </a:rPr>
              <a:t>Stereotypes, labels and prejudices</a:t>
            </a:r>
            <a:endParaRPr sz="1100" b="0" i="0" u="none" strike="noStrike" cap="none">
              <a:solidFill>
                <a:srgbClr val="000000"/>
              </a:solidFill>
              <a:latin typeface="Arial"/>
              <a:ea typeface="Arial"/>
              <a:cs typeface="Arial"/>
              <a:sym typeface="Arial"/>
            </a:endParaRPr>
          </a:p>
          <a:p>
            <a:pPr marL="254000" marR="0" lvl="0" indent="-1651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 name="Google Shape;95;p14"/>
          <p:cNvSpPr txBox="1"/>
          <p:nvPr/>
        </p:nvSpPr>
        <p:spPr>
          <a:xfrm>
            <a:off x="2682478" y="2076984"/>
            <a:ext cx="63723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1800"/>
              <a:buFont typeface="Arial"/>
              <a:buChar char="•"/>
            </a:pPr>
            <a:r>
              <a:rPr lang="en-CA" sz="1800" b="0" i="0" u="none" strike="noStrike" cap="none">
                <a:solidFill>
                  <a:srgbClr val="000000"/>
                </a:solidFill>
                <a:latin typeface="Calibri"/>
                <a:ea typeface="Calibri"/>
                <a:cs typeface="Calibri"/>
                <a:sym typeface="Calibri"/>
              </a:rPr>
              <a:t>Misunderstandings and misconceptions</a:t>
            </a:r>
            <a:endParaRPr sz="1100" b="0" i="0" u="none" strike="noStrike" cap="none">
              <a:solidFill>
                <a:srgbClr val="000000"/>
              </a:solidFill>
              <a:latin typeface="Arial"/>
              <a:ea typeface="Arial"/>
              <a:cs typeface="Arial"/>
              <a:sym typeface="Arial"/>
            </a:endParaRPr>
          </a:p>
        </p:txBody>
      </p:sp>
      <p:sp>
        <p:nvSpPr>
          <p:cNvPr id="96" name="Google Shape;96;p14"/>
          <p:cNvSpPr txBox="1"/>
          <p:nvPr/>
        </p:nvSpPr>
        <p:spPr>
          <a:xfrm>
            <a:off x="3009031" y="2562561"/>
            <a:ext cx="63723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1800"/>
              <a:buFont typeface="Arial"/>
              <a:buChar char="•"/>
            </a:pPr>
            <a:r>
              <a:rPr lang="en-CA" sz="1800" b="0" i="0" u="none" strike="noStrike" cap="none">
                <a:solidFill>
                  <a:srgbClr val="000000"/>
                </a:solidFill>
                <a:latin typeface="Calibri"/>
                <a:ea typeface="Calibri"/>
                <a:cs typeface="Calibri"/>
                <a:sym typeface="Calibri"/>
              </a:rPr>
              <a:t>Feelings of shame, guilt, fear and distress</a:t>
            </a:r>
            <a:endParaRPr sz="1100" b="0" i="0" u="none" strike="noStrike" cap="none">
              <a:solidFill>
                <a:srgbClr val="000000"/>
              </a:solidFill>
              <a:latin typeface="Arial"/>
              <a:ea typeface="Arial"/>
              <a:cs typeface="Arial"/>
              <a:sym typeface="Arial"/>
            </a:endParaRPr>
          </a:p>
        </p:txBody>
      </p:sp>
      <p:sp>
        <p:nvSpPr>
          <p:cNvPr id="97" name="Google Shape;97;p14"/>
          <p:cNvSpPr txBox="1"/>
          <p:nvPr/>
        </p:nvSpPr>
        <p:spPr>
          <a:xfrm>
            <a:off x="3405586" y="3039321"/>
            <a:ext cx="63723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1800"/>
              <a:buFont typeface="Arial"/>
              <a:buChar char="•"/>
            </a:pPr>
            <a:r>
              <a:rPr lang="en-CA" sz="1800" b="0" i="0" u="none" strike="noStrike" cap="none">
                <a:solidFill>
                  <a:srgbClr val="000000"/>
                </a:solidFill>
                <a:latin typeface="Calibri"/>
                <a:ea typeface="Calibri"/>
                <a:cs typeface="Calibri"/>
                <a:sym typeface="Calibri"/>
              </a:rPr>
              <a:t>Social isolation</a:t>
            </a:r>
            <a:endParaRPr sz="1100" b="0" i="0" u="none" strike="noStrike" cap="none">
              <a:solidFill>
                <a:srgbClr val="000000"/>
              </a:solidFill>
              <a:latin typeface="Arial"/>
              <a:ea typeface="Arial"/>
              <a:cs typeface="Arial"/>
              <a:sym typeface="Arial"/>
            </a:endParaRPr>
          </a:p>
        </p:txBody>
      </p:sp>
      <p:sp>
        <p:nvSpPr>
          <p:cNvPr id="98" name="Google Shape;98;p14"/>
          <p:cNvSpPr txBox="1"/>
          <p:nvPr/>
        </p:nvSpPr>
        <p:spPr>
          <a:xfrm>
            <a:off x="3748487" y="3501174"/>
            <a:ext cx="4893300" cy="715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1800"/>
              <a:buFont typeface="Arial"/>
              <a:buChar char="•"/>
            </a:pPr>
            <a:r>
              <a:rPr lang="en-CA" sz="1800" b="0" i="0" u="none" strike="noStrike" cap="none">
                <a:solidFill>
                  <a:srgbClr val="000000"/>
                </a:solidFill>
                <a:latin typeface="Calibri"/>
                <a:ea typeface="Calibri"/>
                <a:cs typeface="Calibri"/>
                <a:sym typeface="Calibri"/>
              </a:rPr>
              <a:t>Negative, inaccurate and misleading portrayals across society</a:t>
            </a:r>
            <a:endParaRPr sz="1100" b="0" i="0" u="none" strike="noStrike" cap="none">
              <a:solidFill>
                <a:srgbClr val="000000"/>
              </a:solidFill>
              <a:latin typeface="Arial"/>
              <a:ea typeface="Arial"/>
              <a:cs typeface="Arial"/>
              <a:sym typeface="Arial"/>
            </a:endParaRPr>
          </a:p>
        </p:txBody>
      </p:sp>
      <p:cxnSp>
        <p:nvCxnSpPr>
          <p:cNvPr id="99" name="Google Shape;99;p14"/>
          <p:cNvCxnSpPr/>
          <p:nvPr/>
        </p:nvCxnSpPr>
        <p:spPr>
          <a:xfrm>
            <a:off x="414338" y="1089064"/>
            <a:ext cx="8095800" cy="0"/>
          </a:xfrm>
          <a:prstGeom prst="straightConnector1">
            <a:avLst/>
          </a:prstGeom>
          <a:noFill/>
          <a:ln w="19050" cap="flat" cmpd="sng">
            <a:solidFill>
              <a:srgbClr val="BD5527"/>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452530" y="470266"/>
            <a:ext cx="7886700" cy="5187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None/>
            </a:pPr>
            <a:endParaRPr sz="2700" b="1">
              <a:solidFill>
                <a:srgbClr val="0F2F42"/>
              </a:solidFill>
              <a:latin typeface="Verdana"/>
              <a:ea typeface="Verdana"/>
              <a:cs typeface="Verdana"/>
              <a:sym typeface="Verdana"/>
            </a:endParaRPr>
          </a:p>
          <a:p>
            <a:pPr marL="0" marR="0" lvl="0" indent="0" algn="l" rtl="0">
              <a:lnSpc>
                <a:spcPct val="90000"/>
              </a:lnSpc>
              <a:spcBef>
                <a:spcPts val="800"/>
              </a:spcBef>
              <a:spcAft>
                <a:spcPts val="0"/>
              </a:spcAft>
              <a:buNone/>
            </a:pPr>
            <a:r>
              <a:rPr lang="en-CA" sz="2700" b="1">
                <a:solidFill>
                  <a:srgbClr val="0F2F42"/>
                </a:solidFill>
                <a:latin typeface="Verdana"/>
                <a:ea typeface="Verdana"/>
                <a:cs typeface="Verdana"/>
                <a:sym typeface="Verdana"/>
              </a:rPr>
              <a:t>Why do we need PCL?</a:t>
            </a:r>
            <a:endParaRPr sz="2700" b="1">
              <a:solidFill>
                <a:srgbClr val="0F2F42"/>
              </a:solidFill>
              <a:latin typeface="Verdana"/>
              <a:ea typeface="Verdana"/>
              <a:cs typeface="Verdana"/>
              <a:sym typeface="Verdana"/>
            </a:endParaRPr>
          </a:p>
          <a:p>
            <a:pPr marL="0" marR="0" lvl="0" indent="0" algn="l" rtl="0">
              <a:lnSpc>
                <a:spcPct val="90000"/>
              </a:lnSpc>
              <a:spcBef>
                <a:spcPts val="800"/>
              </a:spcBef>
              <a:spcAft>
                <a:spcPts val="0"/>
              </a:spcAft>
              <a:buNone/>
            </a:pPr>
            <a:endParaRPr sz="2700" b="1">
              <a:solidFill>
                <a:srgbClr val="0F2F42"/>
              </a:solidFill>
              <a:latin typeface="Verdana"/>
              <a:ea typeface="Verdana"/>
              <a:cs typeface="Verdana"/>
              <a:sym typeface="Verdana"/>
            </a:endParaRPr>
          </a:p>
        </p:txBody>
      </p:sp>
      <p:sp>
        <p:nvSpPr>
          <p:cNvPr id="105" name="Google Shape;105;p15"/>
          <p:cNvSpPr/>
          <p:nvPr/>
        </p:nvSpPr>
        <p:spPr>
          <a:xfrm rot="1632586">
            <a:off x="1047092" y="1012460"/>
            <a:ext cx="1514272" cy="3109174"/>
          </a:xfrm>
          <a:prstGeom prst="upArrow">
            <a:avLst>
              <a:gd name="adj1" fmla="val 50000"/>
              <a:gd name="adj2" fmla="val 50000"/>
            </a:avLst>
          </a:prstGeom>
          <a:solidFill>
            <a:srgbClr val="EEB000"/>
          </a:solidFill>
          <a:ln w="12700" cap="flat" cmpd="sng">
            <a:solidFill>
              <a:srgbClr val="EEB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06" name="Google Shape;106;p15"/>
          <p:cNvSpPr txBox="1"/>
          <p:nvPr/>
        </p:nvSpPr>
        <p:spPr>
          <a:xfrm rot="-3771338">
            <a:off x="1676446" y="2914781"/>
            <a:ext cx="1180973" cy="346296"/>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1" i="0" u="none" strike="noStrike" cap="none">
                <a:solidFill>
                  <a:srgbClr val="000000"/>
                </a:solidFill>
                <a:latin typeface="Calibri"/>
                <a:ea typeface="Calibri"/>
                <a:cs typeface="Calibri"/>
                <a:sym typeface="Calibri"/>
              </a:rPr>
              <a:t>Increases</a:t>
            </a:r>
            <a:endParaRPr sz="1100" b="0" i="0" u="none" strike="noStrike" cap="none">
              <a:solidFill>
                <a:srgbClr val="000000"/>
              </a:solidFill>
              <a:latin typeface="Arial"/>
              <a:ea typeface="Arial"/>
              <a:cs typeface="Arial"/>
              <a:sym typeface="Arial"/>
            </a:endParaRPr>
          </a:p>
        </p:txBody>
      </p:sp>
      <p:sp>
        <p:nvSpPr>
          <p:cNvPr id="107" name="Google Shape;107;p15"/>
          <p:cNvSpPr txBox="1"/>
          <p:nvPr/>
        </p:nvSpPr>
        <p:spPr>
          <a:xfrm>
            <a:off x="1952854" y="4281538"/>
            <a:ext cx="637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60350" algn="l" rtl="0">
              <a:lnSpc>
                <a:spcPct val="100000"/>
              </a:lnSpc>
              <a:spcBef>
                <a:spcPts val="0"/>
              </a:spcBef>
              <a:spcAft>
                <a:spcPts val="0"/>
              </a:spcAft>
              <a:buClr>
                <a:srgbClr val="000000"/>
              </a:buClr>
              <a:buSzPts val="1700"/>
              <a:buFont typeface="Arial"/>
              <a:buChar char="•"/>
            </a:pPr>
            <a:r>
              <a:rPr lang="en-CA" sz="1700" b="0" i="0" u="none" strike="noStrike" cap="none">
                <a:solidFill>
                  <a:srgbClr val="000000"/>
                </a:solidFill>
                <a:latin typeface="Calibri"/>
                <a:ea typeface="Calibri"/>
                <a:cs typeface="Calibri"/>
                <a:sym typeface="Calibri"/>
              </a:rPr>
              <a:t>Sharing personhood facts and symptoms being experienced</a:t>
            </a:r>
            <a:endParaRPr sz="1100" b="0" i="0" u="none" strike="noStrike" cap="none">
              <a:solidFill>
                <a:srgbClr val="000000"/>
              </a:solidFill>
              <a:latin typeface="Arial"/>
              <a:ea typeface="Arial"/>
              <a:cs typeface="Arial"/>
              <a:sym typeface="Arial"/>
            </a:endParaRPr>
          </a:p>
        </p:txBody>
      </p:sp>
      <p:sp>
        <p:nvSpPr>
          <p:cNvPr id="108" name="Google Shape;108;p15"/>
          <p:cNvSpPr txBox="1"/>
          <p:nvPr/>
        </p:nvSpPr>
        <p:spPr>
          <a:xfrm>
            <a:off x="2147888" y="3949238"/>
            <a:ext cx="6372300" cy="638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60350" algn="l" rtl="0">
              <a:lnSpc>
                <a:spcPct val="100000"/>
              </a:lnSpc>
              <a:spcBef>
                <a:spcPts val="0"/>
              </a:spcBef>
              <a:spcAft>
                <a:spcPts val="0"/>
              </a:spcAft>
              <a:buClr>
                <a:srgbClr val="000000"/>
              </a:buClr>
              <a:buSzPts val="1700"/>
              <a:buFont typeface="Arial"/>
              <a:buChar char="•"/>
            </a:pPr>
            <a:r>
              <a:rPr lang="en-CA" sz="1700" b="0" i="0" u="none" strike="noStrike" cap="none">
                <a:solidFill>
                  <a:srgbClr val="000000"/>
                </a:solidFill>
                <a:latin typeface="Calibri"/>
                <a:ea typeface="Calibri"/>
                <a:cs typeface="Calibri"/>
                <a:sym typeface="Calibri"/>
              </a:rPr>
              <a:t>Pursuing a timely diagnosis and support</a:t>
            </a:r>
            <a:endParaRPr sz="1100" b="0" i="0" u="none" strike="noStrike" cap="none">
              <a:solidFill>
                <a:srgbClr val="000000"/>
              </a:solidFill>
              <a:latin typeface="Arial"/>
              <a:ea typeface="Arial"/>
              <a:cs typeface="Arial"/>
              <a:sym typeface="Arial"/>
            </a:endParaRPr>
          </a:p>
          <a:p>
            <a:pPr marL="254000" marR="0" lvl="0" indent="-1651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 name="Google Shape;109;p15"/>
          <p:cNvSpPr txBox="1"/>
          <p:nvPr/>
        </p:nvSpPr>
        <p:spPr>
          <a:xfrm>
            <a:off x="2351284" y="3542655"/>
            <a:ext cx="637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60350" algn="l" rtl="0">
              <a:lnSpc>
                <a:spcPct val="100000"/>
              </a:lnSpc>
              <a:spcBef>
                <a:spcPts val="0"/>
              </a:spcBef>
              <a:spcAft>
                <a:spcPts val="0"/>
              </a:spcAft>
              <a:buClr>
                <a:srgbClr val="000000"/>
              </a:buClr>
              <a:buSzPts val="1700"/>
              <a:buFont typeface="Arial"/>
              <a:buChar char="•"/>
            </a:pPr>
            <a:r>
              <a:rPr lang="en-CA" sz="1700" b="0" i="0" u="none" strike="noStrike" cap="none">
                <a:solidFill>
                  <a:srgbClr val="000000"/>
                </a:solidFill>
                <a:latin typeface="Calibri"/>
                <a:ea typeface="Calibri"/>
                <a:cs typeface="Calibri"/>
                <a:sym typeface="Calibri"/>
              </a:rPr>
              <a:t>Leveraging strengths and abilities</a:t>
            </a:r>
            <a:endParaRPr sz="1100" b="0" i="0" u="none" strike="noStrike" cap="none">
              <a:solidFill>
                <a:srgbClr val="000000"/>
              </a:solidFill>
              <a:latin typeface="Arial"/>
              <a:ea typeface="Arial"/>
              <a:cs typeface="Arial"/>
              <a:sym typeface="Arial"/>
            </a:endParaRPr>
          </a:p>
        </p:txBody>
      </p:sp>
      <p:sp>
        <p:nvSpPr>
          <p:cNvPr id="110" name="Google Shape;110;p15"/>
          <p:cNvSpPr txBox="1"/>
          <p:nvPr/>
        </p:nvSpPr>
        <p:spPr>
          <a:xfrm>
            <a:off x="2641177" y="3009490"/>
            <a:ext cx="6166800" cy="684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60350" algn="l" rtl="0">
              <a:lnSpc>
                <a:spcPct val="100000"/>
              </a:lnSpc>
              <a:spcBef>
                <a:spcPts val="0"/>
              </a:spcBef>
              <a:spcAft>
                <a:spcPts val="0"/>
              </a:spcAft>
              <a:buClr>
                <a:srgbClr val="000000"/>
              </a:buClr>
              <a:buSzPts val="1700"/>
              <a:buFont typeface="Arial"/>
              <a:buChar char="•"/>
            </a:pPr>
            <a:r>
              <a:rPr lang="en-CA" sz="1700" b="0" i="0" u="none" strike="noStrike" cap="none">
                <a:solidFill>
                  <a:srgbClr val="000000"/>
                </a:solidFill>
                <a:latin typeface="Calibri"/>
                <a:ea typeface="Calibri"/>
                <a:cs typeface="Calibri"/>
                <a:sym typeface="Calibri"/>
              </a:rPr>
              <a:t>Living at home and staying involved in the community and at work </a:t>
            </a:r>
            <a:endParaRPr sz="1100" b="0" i="0" u="none" strike="noStrike" cap="none">
              <a:solidFill>
                <a:srgbClr val="000000"/>
              </a:solidFill>
              <a:latin typeface="Arial"/>
              <a:ea typeface="Arial"/>
              <a:cs typeface="Arial"/>
              <a:sym typeface="Arial"/>
            </a:endParaRPr>
          </a:p>
        </p:txBody>
      </p:sp>
      <p:sp>
        <p:nvSpPr>
          <p:cNvPr id="111" name="Google Shape;111;p15"/>
          <p:cNvSpPr txBox="1"/>
          <p:nvPr/>
        </p:nvSpPr>
        <p:spPr>
          <a:xfrm>
            <a:off x="2825798" y="2628786"/>
            <a:ext cx="637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60350" algn="l" rtl="0">
              <a:lnSpc>
                <a:spcPct val="100000"/>
              </a:lnSpc>
              <a:spcBef>
                <a:spcPts val="0"/>
              </a:spcBef>
              <a:spcAft>
                <a:spcPts val="0"/>
              </a:spcAft>
              <a:buClr>
                <a:srgbClr val="000000"/>
              </a:buClr>
              <a:buSzPts val="1700"/>
              <a:buFont typeface="Arial"/>
              <a:buChar char="•"/>
            </a:pPr>
            <a:r>
              <a:rPr lang="en-CA" sz="1700" b="0" i="0" u="none" strike="noStrike" cap="none">
                <a:solidFill>
                  <a:srgbClr val="000000"/>
                </a:solidFill>
                <a:latin typeface="Calibri"/>
                <a:ea typeface="Calibri"/>
                <a:cs typeface="Calibri"/>
                <a:sym typeface="Calibri"/>
              </a:rPr>
              <a:t>Participation in research</a:t>
            </a:r>
            <a:endParaRPr sz="1100" b="0" i="0" u="none" strike="noStrike" cap="none">
              <a:solidFill>
                <a:srgbClr val="000000"/>
              </a:solidFill>
              <a:latin typeface="Arial"/>
              <a:ea typeface="Arial"/>
              <a:cs typeface="Arial"/>
              <a:sym typeface="Arial"/>
            </a:endParaRPr>
          </a:p>
        </p:txBody>
      </p:sp>
      <p:sp>
        <p:nvSpPr>
          <p:cNvPr id="112" name="Google Shape;112;p15"/>
          <p:cNvSpPr txBox="1"/>
          <p:nvPr/>
        </p:nvSpPr>
        <p:spPr>
          <a:xfrm>
            <a:off x="3013999" y="2278493"/>
            <a:ext cx="59289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60350" algn="l" rtl="0">
              <a:lnSpc>
                <a:spcPct val="100000"/>
              </a:lnSpc>
              <a:spcBef>
                <a:spcPts val="0"/>
              </a:spcBef>
              <a:spcAft>
                <a:spcPts val="0"/>
              </a:spcAft>
              <a:buClr>
                <a:srgbClr val="000000"/>
              </a:buClr>
              <a:buSzPts val="1700"/>
              <a:buFont typeface="Arial"/>
              <a:buChar char="•"/>
            </a:pPr>
            <a:r>
              <a:rPr lang="en-CA" sz="1700" b="0" i="0" u="none" strike="noStrike" cap="none">
                <a:solidFill>
                  <a:srgbClr val="000000"/>
                </a:solidFill>
                <a:latin typeface="Calibri"/>
                <a:ea typeface="Calibri"/>
                <a:cs typeface="Calibri"/>
                <a:sym typeface="Calibri"/>
              </a:rPr>
              <a:t>Quality of life and well-being</a:t>
            </a:r>
            <a:endParaRPr sz="1100" b="0" i="0" u="none" strike="noStrike" cap="none">
              <a:solidFill>
                <a:srgbClr val="000000"/>
              </a:solidFill>
              <a:latin typeface="Arial"/>
              <a:ea typeface="Arial"/>
              <a:cs typeface="Arial"/>
              <a:sym typeface="Arial"/>
            </a:endParaRPr>
          </a:p>
        </p:txBody>
      </p:sp>
      <p:sp>
        <p:nvSpPr>
          <p:cNvPr id="113" name="Google Shape;113;p15"/>
          <p:cNvSpPr txBox="1"/>
          <p:nvPr/>
        </p:nvSpPr>
        <p:spPr>
          <a:xfrm>
            <a:off x="3225040" y="1876667"/>
            <a:ext cx="637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60350" algn="l" rtl="0">
              <a:lnSpc>
                <a:spcPct val="100000"/>
              </a:lnSpc>
              <a:spcBef>
                <a:spcPts val="0"/>
              </a:spcBef>
              <a:spcAft>
                <a:spcPts val="0"/>
              </a:spcAft>
              <a:buClr>
                <a:srgbClr val="000000"/>
              </a:buClr>
              <a:buSzPts val="1700"/>
              <a:buFont typeface="Arial"/>
              <a:buChar char="•"/>
            </a:pPr>
            <a:r>
              <a:rPr lang="en-CA" sz="1700" b="0" i="0" u="none" strike="noStrike" cap="none">
                <a:solidFill>
                  <a:srgbClr val="000000"/>
                </a:solidFill>
                <a:latin typeface="Calibri"/>
                <a:ea typeface="Calibri"/>
                <a:cs typeface="Calibri"/>
                <a:sym typeface="Calibri"/>
              </a:rPr>
              <a:t>Understanding through education</a:t>
            </a:r>
            <a:endParaRPr sz="1100" b="0" i="0" u="none" strike="noStrike" cap="none">
              <a:solidFill>
                <a:srgbClr val="000000"/>
              </a:solidFill>
              <a:latin typeface="Arial"/>
              <a:ea typeface="Arial"/>
              <a:cs typeface="Arial"/>
              <a:sym typeface="Arial"/>
            </a:endParaRPr>
          </a:p>
        </p:txBody>
      </p:sp>
      <p:sp>
        <p:nvSpPr>
          <p:cNvPr id="114" name="Google Shape;114;p15"/>
          <p:cNvSpPr txBox="1"/>
          <p:nvPr/>
        </p:nvSpPr>
        <p:spPr>
          <a:xfrm>
            <a:off x="3423334" y="1498434"/>
            <a:ext cx="56874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60350" algn="l" rtl="0">
              <a:lnSpc>
                <a:spcPct val="100000"/>
              </a:lnSpc>
              <a:spcBef>
                <a:spcPts val="0"/>
              </a:spcBef>
              <a:spcAft>
                <a:spcPts val="0"/>
              </a:spcAft>
              <a:buClr>
                <a:srgbClr val="000000"/>
              </a:buClr>
              <a:buSzPts val="1700"/>
              <a:buFont typeface="Arial"/>
              <a:buChar char="•"/>
            </a:pPr>
            <a:r>
              <a:rPr lang="en-CA" sz="1700" b="0" i="0" u="none" strike="noStrike" cap="none">
                <a:solidFill>
                  <a:srgbClr val="000000"/>
                </a:solidFill>
                <a:latin typeface="Calibri"/>
                <a:ea typeface="Calibri"/>
                <a:cs typeface="Calibri"/>
                <a:sym typeface="Calibri"/>
              </a:rPr>
              <a:t>Promotion of positive views in mass media</a:t>
            </a:r>
            <a:endParaRPr sz="1100" b="0" i="0" u="none" strike="noStrike" cap="none">
              <a:solidFill>
                <a:srgbClr val="000000"/>
              </a:solidFill>
              <a:latin typeface="Arial"/>
              <a:ea typeface="Arial"/>
              <a:cs typeface="Arial"/>
              <a:sym typeface="Arial"/>
            </a:endParaRPr>
          </a:p>
        </p:txBody>
      </p:sp>
      <p:sp>
        <p:nvSpPr>
          <p:cNvPr id="115" name="Google Shape;115;p15"/>
          <p:cNvSpPr txBox="1"/>
          <p:nvPr/>
        </p:nvSpPr>
        <p:spPr>
          <a:xfrm>
            <a:off x="3619501" y="1119697"/>
            <a:ext cx="54351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254000" marR="0" lvl="0" indent="-260350" algn="l" rtl="0">
              <a:lnSpc>
                <a:spcPct val="100000"/>
              </a:lnSpc>
              <a:spcBef>
                <a:spcPts val="0"/>
              </a:spcBef>
              <a:spcAft>
                <a:spcPts val="0"/>
              </a:spcAft>
              <a:buClr>
                <a:srgbClr val="000000"/>
              </a:buClr>
              <a:buSzPts val="1700"/>
              <a:buFont typeface="Arial"/>
              <a:buChar char="•"/>
            </a:pPr>
            <a:r>
              <a:rPr lang="en-CA" sz="1700" b="0" i="0" u="none" strike="noStrike" cap="none">
                <a:solidFill>
                  <a:srgbClr val="000000"/>
                </a:solidFill>
                <a:latin typeface="Calibri"/>
                <a:ea typeface="Calibri"/>
                <a:cs typeface="Calibri"/>
                <a:sym typeface="Calibri"/>
              </a:rPr>
              <a:t>Discussions around health promotion and prevention</a:t>
            </a:r>
            <a:endParaRPr sz="1700" b="0" i="0" u="none" strike="noStrike" cap="none">
              <a:solidFill>
                <a:srgbClr val="000000"/>
              </a:solidFill>
              <a:latin typeface="Calibri"/>
              <a:ea typeface="Calibri"/>
              <a:cs typeface="Calibri"/>
              <a:sym typeface="Calibri"/>
            </a:endParaRPr>
          </a:p>
        </p:txBody>
      </p:sp>
      <p:cxnSp>
        <p:nvCxnSpPr>
          <p:cNvPr id="116" name="Google Shape;116;p15"/>
          <p:cNvCxnSpPr/>
          <p:nvPr/>
        </p:nvCxnSpPr>
        <p:spPr>
          <a:xfrm>
            <a:off x="414338" y="1089064"/>
            <a:ext cx="8095800" cy="0"/>
          </a:xfrm>
          <a:prstGeom prst="straightConnector1">
            <a:avLst/>
          </a:prstGeom>
          <a:noFill/>
          <a:ln w="19050" cap="flat" cmpd="sng">
            <a:solidFill>
              <a:srgbClr val="BD5527"/>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body" idx="2"/>
          </p:nvPr>
        </p:nvSpPr>
        <p:spPr>
          <a:xfrm>
            <a:off x="365525" y="551394"/>
            <a:ext cx="8426100" cy="303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CA" b="1" dirty="0"/>
              <a:t>Principles of PCL</a:t>
            </a:r>
            <a:endParaRPr b="1" dirty="0"/>
          </a:p>
        </p:txBody>
      </p:sp>
      <p:pic>
        <p:nvPicPr>
          <p:cNvPr id="122" name="Google Shape;122;p16"/>
          <p:cNvPicPr preferRelativeResize="0"/>
          <p:nvPr/>
        </p:nvPicPr>
        <p:blipFill rotWithShape="1">
          <a:blip r:embed="rId3">
            <a:alphaModFix/>
          </a:blip>
          <a:srcRect l="7694" t="10104" r="3864" b="19284"/>
          <a:stretch/>
        </p:blipFill>
        <p:spPr>
          <a:xfrm>
            <a:off x="2802242" y="1817086"/>
            <a:ext cx="3593682" cy="2142224"/>
          </a:xfrm>
          <a:prstGeom prst="rect">
            <a:avLst/>
          </a:prstGeom>
          <a:noFill/>
          <a:ln>
            <a:noFill/>
          </a:ln>
        </p:spPr>
      </p:pic>
      <p:pic>
        <p:nvPicPr>
          <p:cNvPr id="123" name="Google Shape;123;p16"/>
          <p:cNvPicPr preferRelativeResize="0"/>
          <p:nvPr/>
        </p:nvPicPr>
        <p:blipFill rotWithShape="1">
          <a:blip r:embed="rId4">
            <a:alphaModFix/>
          </a:blip>
          <a:srcRect b="53876"/>
          <a:stretch/>
        </p:blipFill>
        <p:spPr>
          <a:xfrm>
            <a:off x="446600" y="1200225"/>
            <a:ext cx="2366754" cy="508521"/>
          </a:xfrm>
          <a:prstGeom prst="rect">
            <a:avLst/>
          </a:prstGeom>
          <a:noFill/>
          <a:ln>
            <a:noFill/>
          </a:ln>
        </p:spPr>
      </p:pic>
      <p:pic>
        <p:nvPicPr>
          <p:cNvPr id="124" name="Google Shape;124;p16"/>
          <p:cNvPicPr preferRelativeResize="0"/>
          <p:nvPr/>
        </p:nvPicPr>
        <p:blipFill rotWithShape="1">
          <a:blip r:embed="rId5">
            <a:alphaModFix/>
          </a:blip>
          <a:srcRect/>
          <a:stretch/>
        </p:blipFill>
        <p:spPr>
          <a:xfrm>
            <a:off x="583957" y="1708746"/>
            <a:ext cx="2064124" cy="1118017"/>
          </a:xfrm>
          <a:prstGeom prst="rect">
            <a:avLst/>
          </a:prstGeom>
          <a:noFill/>
          <a:ln>
            <a:noFill/>
          </a:ln>
        </p:spPr>
      </p:pic>
      <p:pic>
        <p:nvPicPr>
          <p:cNvPr id="125" name="Google Shape;125;p16"/>
          <p:cNvPicPr preferRelativeResize="0"/>
          <p:nvPr/>
        </p:nvPicPr>
        <p:blipFill rotWithShape="1">
          <a:blip r:embed="rId6">
            <a:alphaModFix/>
          </a:blip>
          <a:srcRect b="55816"/>
          <a:stretch/>
        </p:blipFill>
        <p:spPr>
          <a:xfrm>
            <a:off x="6251328" y="1200225"/>
            <a:ext cx="2316522" cy="479975"/>
          </a:xfrm>
          <a:prstGeom prst="rect">
            <a:avLst/>
          </a:prstGeom>
          <a:noFill/>
          <a:ln>
            <a:noFill/>
          </a:ln>
        </p:spPr>
      </p:pic>
      <p:pic>
        <p:nvPicPr>
          <p:cNvPr id="126" name="Google Shape;126;p16"/>
          <p:cNvPicPr preferRelativeResize="0"/>
          <p:nvPr/>
        </p:nvPicPr>
        <p:blipFill rotWithShape="1">
          <a:blip r:embed="rId7">
            <a:alphaModFix/>
          </a:blip>
          <a:srcRect b="66104"/>
          <a:stretch/>
        </p:blipFill>
        <p:spPr>
          <a:xfrm>
            <a:off x="6307453" y="2964273"/>
            <a:ext cx="2316522" cy="453052"/>
          </a:xfrm>
          <a:prstGeom prst="rect">
            <a:avLst/>
          </a:prstGeom>
          <a:noFill/>
          <a:ln>
            <a:noFill/>
          </a:ln>
        </p:spPr>
      </p:pic>
      <p:pic>
        <p:nvPicPr>
          <p:cNvPr id="127" name="Google Shape;127;p16"/>
          <p:cNvPicPr preferRelativeResize="0"/>
          <p:nvPr/>
        </p:nvPicPr>
        <p:blipFill rotWithShape="1">
          <a:blip r:embed="rId8">
            <a:alphaModFix/>
          </a:blip>
          <a:srcRect/>
          <a:stretch/>
        </p:blipFill>
        <p:spPr>
          <a:xfrm>
            <a:off x="6405378" y="1755226"/>
            <a:ext cx="2064107" cy="1025071"/>
          </a:xfrm>
          <a:prstGeom prst="rect">
            <a:avLst/>
          </a:prstGeom>
          <a:noFill/>
          <a:ln>
            <a:noFill/>
          </a:ln>
        </p:spPr>
      </p:pic>
      <p:pic>
        <p:nvPicPr>
          <p:cNvPr id="128" name="Google Shape;128;p16"/>
          <p:cNvPicPr preferRelativeResize="0"/>
          <p:nvPr/>
        </p:nvPicPr>
        <p:blipFill rotWithShape="1">
          <a:blip r:embed="rId9">
            <a:alphaModFix/>
          </a:blip>
          <a:srcRect/>
          <a:stretch/>
        </p:blipFill>
        <p:spPr>
          <a:xfrm>
            <a:off x="6418524" y="3448898"/>
            <a:ext cx="2064105" cy="1110197"/>
          </a:xfrm>
          <a:prstGeom prst="rect">
            <a:avLst/>
          </a:prstGeom>
          <a:noFill/>
          <a:ln>
            <a:noFill/>
          </a:ln>
        </p:spPr>
      </p:pic>
      <p:pic>
        <p:nvPicPr>
          <p:cNvPr id="129" name="Google Shape;129;p16"/>
          <p:cNvPicPr preferRelativeResize="0"/>
          <p:nvPr/>
        </p:nvPicPr>
        <p:blipFill rotWithShape="1">
          <a:blip r:embed="rId10">
            <a:alphaModFix/>
          </a:blip>
          <a:srcRect r="4269" b="64883"/>
          <a:stretch/>
        </p:blipFill>
        <p:spPr>
          <a:xfrm>
            <a:off x="471716" y="2964273"/>
            <a:ext cx="2316523" cy="495646"/>
          </a:xfrm>
          <a:prstGeom prst="rect">
            <a:avLst/>
          </a:prstGeom>
          <a:noFill/>
          <a:ln>
            <a:noFill/>
          </a:ln>
        </p:spPr>
      </p:pic>
      <p:pic>
        <p:nvPicPr>
          <p:cNvPr id="130" name="Google Shape;130;p16"/>
          <p:cNvPicPr preferRelativeResize="0"/>
          <p:nvPr/>
        </p:nvPicPr>
        <p:blipFill rotWithShape="1">
          <a:blip r:embed="rId11">
            <a:alphaModFix/>
          </a:blip>
          <a:srcRect/>
          <a:stretch/>
        </p:blipFill>
        <p:spPr>
          <a:xfrm>
            <a:off x="662464" y="3464790"/>
            <a:ext cx="2111413" cy="111801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851</Words>
  <Application>Microsoft Office PowerPoint</Application>
  <PresentationFormat>On-screen Show (16:9)</PresentationFormat>
  <Paragraphs>116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Verdana</vt:lpstr>
      <vt:lpstr>Arial</vt:lpstr>
      <vt:lpstr>Open Sans Light</vt:lpstr>
      <vt:lpstr>Office Theme</vt:lpstr>
      <vt:lpstr>WORDS MATTER: WHAT IS YOUR ROLE IN PERSON-CENTRED LANGUAGE?</vt:lpstr>
      <vt:lpstr>PowerPoint Presentation</vt:lpstr>
      <vt:lpstr>PowerPoint Presentation</vt:lpstr>
      <vt:lpstr>PowerPoint Presentation</vt:lpstr>
      <vt:lpstr>PowerPoint Presentation</vt:lpstr>
      <vt:lpstr>PowerPoint Presentation</vt:lpstr>
      <vt:lpstr> Why do we need PCL? </vt:lpstr>
      <vt:lpstr> Why do we need PCL?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MATTER: WHAT IS YOUR ROLE IN PERSON-CENTRED LANGUAGE?</dc:title>
  <dc:creator>Stasiuk, Courtney</dc:creator>
  <cp:lastModifiedBy>Stasiuk, Courtney</cp:lastModifiedBy>
  <cp:revision>7</cp:revision>
  <dcterms:modified xsi:type="dcterms:W3CDTF">2024-05-06T12:59:28Z</dcterms:modified>
</cp:coreProperties>
</file>